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9" r:id="rId3"/>
    <p:sldId id="320" r:id="rId4"/>
    <p:sldId id="321" r:id="rId5"/>
    <p:sldId id="324" r:id="rId6"/>
    <p:sldId id="325" r:id="rId7"/>
    <p:sldId id="291" r:id="rId8"/>
    <p:sldId id="292" r:id="rId9"/>
    <p:sldId id="293" r:id="rId10"/>
    <p:sldId id="295" r:id="rId11"/>
    <p:sldId id="296" r:id="rId12"/>
    <p:sldId id="297" r:id="rId13"/>
    <p:sldId id="298" r:id="rId14"/>
    <p:sldId id="299" r:id="rId15"/>
    <p:sldId id="300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9144000" cy="6858000" type="screen4x3"/>
  <p:notesSz cx="6794500" cy="9931400"/>
  <p:custDataLst>
    <p:tags r:id="rId29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777777"/>
    <a:srgbClr val="969696"/>
    <a:srgbClr val="008000"/>
    <a:srgbClr val="66CCFF"/>
    <a:srgbClr val="C2C8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0A51665-3A79-40C4-9705-E08FF2A6DE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2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C29D005-6C27-487F-8C78-DEE041D654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80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1DF8F-98F5-4777-80DC-6FA8B7351CFF}" type="slidenum">
              <a:rPr lang="en-GB"/>
              <a:pPr/>
              <a:t>1</a:t>
            </a:fld>
            <a:endParaRPr lang="en-GB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801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CFC3C-38FA-432F-B7A6-D26579BC0BB6}" type="slidenum">
              <a:rPr lang="en-GB"/>
              <a:pPr/>
              <a:t>16</a:t>
            </a:fld>
            <a:endParaRPr lang="en-GB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19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A4612-34E7-40F8-8D21-DD9E6842C47C}" type="slidenum">
              <a:rPr lang="en-GB"/>
              <a:pPr/>
              <a:t>17</a:t>
            </a:fld>
            <a:endParaRPr lang="en-GB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96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9877D-FFB5-4C3F-8B8A-7BB8D5FB7310}" type="slidenum">
              <a:rPr lang="en-GB"/>
              <a:pPr/>
              <a:t>18</a:t>
            </a:fld>
            <a:endParaRPr lang="en-GB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36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B58EF-1E2C-4B10-A329-4D5E2AC67478}" type="slidenum">
              <a:rPr lang="en-GB"/>
              <a:pPr/>
              <a:t>19</a:t>
            </a:fld>
            <a:endParaRPr lang="en-GB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0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3BBFA-51A0-440A-8366-40F4DBC7E754}" type="slidenum">
              <a:rPr lang="en-GB"/>
              <a:pPr/>
              <a:t>20</a:t>
            </a:fld>
            <a:endParaRPr lang="en-GB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68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202CA-63C4-4A15-A548-336F03EF2CEF}" type="slidenum">
              <a:rPr lang="en-GB"/>
              <a:pPr/>
              <a:t>21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98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531F6-F228-4A08-8F10-0C4772A9601C}" type="slidenum">
              <a:rPr lang="en-GB"/>
              <a:pPr/>
              <a:t>22</a:t>
            </a:fld>
            <a:endParaRPr lang="en-GB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710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FFA09-9000-4BE4-B4A5-0FB08016502C}" type="slidenum">
              <a:rPr lang="en-GB"/>
              <a:pPr/>
              <a:t>23</a:t>
            </a:fld>
            <a:endParaRPr lang="en-GB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576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54A63-2DF9-4E2E-97BF-E46C0EDDCB29}" type="slidenum">
              <a:rPr lang="en-GB"/>
              <a:pPr/>
              <a:t>24</a:t>
            </a:fld>
            <a:endParaRPr lang="en-GB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888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03639D-67C1-4AFC-A33F-81E018B52E65}" type="slidenum">
              <a:rPr lang="en-GB"/>
              <a:pPr/>
              <a:t>25</a:t>
            </a:fld>
            <a:endParaRPr lang="en-GB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7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EA8FE-919A-41F9-92D3-8499E3D6368E}" type="slidenum">
              <a:rPr lang="en-GB"/>
              <a:pPr/>
              <a:t>8</a:t>
            </a:fld>
            <a:endParaRPr lang="en-GB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2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A9459-786A-402C-BCE7-5319EB662ED9}" type="slidenum">
              <a:rPr lang="en-GB"/>
              <a:pPr/>
              <a:t>9</a:t>
            </a:fld>
            <a:endParaRPr lang="en-GB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1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7C420-A88B-4284-8C54-7E1F389E208D}" type="slidenum">
              <a:rPr lang="en-GB"/>
              <a:pPr/>
              <a:t>10</a:t>
            </a:fld>
            <a:endParaRPr lang="en-GB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897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849DD-63EC-41AB-BED4-CC25AC5DF39F}" type="slidenum">
              <a:rPr lang="en-GB"/>
              <a:pPr/>
              <a:t>11</a:t>
            </a:fld>
            <a:endParaRPr lang="en-GB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56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61889-45E2-462D-A815-11284C74A228}" type="slidenum">
              <a:rPr lang="en-GB"/>
              <a:pPr/>
              <a:t>12</a:t>
            </a:fld>
            <a:endParaRPr lang="en-GB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06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FA858-B5C8-41BD-84EF-913FC6B7A8F4}" type="slidenum">
              <a:rPr lang="en-GB"/>
              <a:pPr/>
              <a:t>13</a:t>
            </a:fld>
            <a:endParaRPr lang="en-GB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822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65391-AED6-4279-A373-74A5D46F79A8}" type="slidenum">
              <a:rPr lang="en-GB"/>
              <a:pPr/>
              <a:t>14</a:t>
            </a:fld>
            <a:endParaRPr lang="en-GB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64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E8575-0B49-4389-8D89-7F56350F1DDC}" type="slidenum">
              <a:rPr lang="en-GB"/>
              <a:pPr/>
              <a:t>15</a:t>
            </a:fld>
            <a:endParaRPr lang="en-GB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66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9D6983-51A8-40D2-8667-1152BB855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1CF4F-4594-472F-AF26-DF2A8C0EF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A80BE-8238-4D3E-8D36-24D5A0004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3146AF-7DF6-48EC-A80E-BCAE8FF14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99E0-3987-4CD8-8692-6CEE4CD69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91BA0-E657-42FB-A6E4-20728BB16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82F47-253B-4876-A962-E527521FE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A110F-4922-48C4-B8AD-B4D95CB10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F236C-18D4-4B91-A5A7-14ED4B48E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85D4A-9590-4F03-AE8E-4C6058EC69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FEE8-C1A4-401F-B6F1-283BDAD76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E841D-0CCE-4153-B9FD-3E3EA73F8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 b="0" i="0" u="none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en-GB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E24FC27-864C-4360-9A38-BA768876AC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2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rnitinuk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image" Target="../media/image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5" Type="http://schemas.openxmlformats.org/officeDocument/2006/relationships/image" Target="../media/image7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nitinuk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hyperlink" Target="http://www.turnitinuk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9650" y="1773238"/>
            <a:ext cx="8134350" cy="1470025"/>
          </a:xfrm>
        </p:spPr>
        <p:txBody>
          <a:bodyPr/>
          <a:lstStyle/>
          <a:p>
            <a:r>
              <a:rPr lang="en-GB" sz="3800" dirty="0" smtClean="0"/>
              <a:t>PGR Student </a:t>
            </a:r>
            <a:r>
              <a:rPr lang="en-GB" sz="3800" dirty="0"/>
              <a:t>Introduction to </a:t>
            </a:r>
            <a:br>
              <a:rPr lang="en-GB" sz="3800" dirty="0"/>
            </a:br>
            <a:r>
              <a:rPr lang="en-GB" sz="3800" dirty="0" smtClean="0"/>
              <a:t>TurnitinUK </a:t>
            </a:r>
            <a:r>
              <a:rPr lang="en-GB" sz="3800" dirty="0" err="1" smtClean="0"/>
              <a:t>OriginalityCheck</a:t>
            </a:r>
            <a:r>
              <a:rPr lang="en-GB" sz="3800" dirty="0" smtClean="0"/>
              <a:t> Software</a:t>
            </a:r>
            <a:endParaRPr lang="en-US" sz="3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u="sng" dirty="0" smtClean="0">
                <a:solidFill>
                  <a:schemeClr val="tx2"/>
                </a:solidFill>
                <a:hlinkClick r:id="rId3"/>
              </a:rPr>
              <a:t>http://www.turnitinuk.com</a:t>
            </a:r>
            <a:endParaRPr lang="en-GB" u="sng" dirty="0">
              <a:solidFill>
                <a:schemeClr val="tx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795963" y="6381750"/>
            <a:ext cx="29530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GB" dirty="0"/>
              <a:t>Last </a:t>
            </a:r>
            <a:r>
              <a:rPr lang="en-GB" dirty="0" smtClean="0"/>
              <a:t>updated January </a:t>
            </a:r>
            <a:r>
              <a:rPr lang="en-GB" dirty="0" smtClean="0"/>
              <a:t>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</p:spPr>
        <p:txBody>
          <a:bodyPr/>
          <a:lstStyle/>
          <a:p>
            <a:r>
              <a:rPr lang="en-GB" sz="3600" dirty="0"/>
              <a:t>Creating a Student Account (step </a:t>
            </a:r>
            <a:r>
              <a:rPr lang="en-GB" sz="3600" dirty="0" smtClean="0"/>
              <a:t>3)</a:t>
            </a:r>
            <a:endParaRPr lang="en-US" sz="36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017713"/>
            <a:ext cx="8064500" cy="2132012"/>
          </a:xfrm>
        </p:spPr>
        <p:txBody>
          <a:bodyPr/>
          <a:lstStyle/>
          <a:p>
            <a:r>
              <a:rPr lang="en-GB" sz="2000" dirty="0"/>
              <a:t>class ID and password (sent to you by </a:t>
            </a:r>
            <a:r>
              <a:rPr lang="en-GB" sz="2000" dirty="0" smtClean="0"/>
              <a:t>your supervisor) </a:t>
            </a:r>
            <a:r>
              <a:rPr lang="en-GB" sz="2000" dirty="0"/>
              <a:t>scroll down to continue.</a:t>
            </a:r>
          </a:p>
          <a:p>
            <a:r>
              <a:rPr lang="en-GB" sz="2000" dirty="0"/>
              <a:t>All sections with a red asterisk </a:t>
            </a:r>
            <a:r>
              <a:rPr lang="en-GB" sz="2000" dirty="0">
                <a:solidFill>
                  <a:schemeClr val="hlink"/>
                </a:solidFill>
              </a:rPr>
              <a:t>*</a:t>
            </a:r>
            <a:r>
              <a:rPr lang="en-GB" sz="2000" dirty="0"/>
              <a:t> must be completed.</a:t>
            </a:r>
            <a:endParaRPr lang="en-US" sz="2000" dirty="0"/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1763713" y="5445125"/>
            <a:ext cx="431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8" name="Rectangle 7"/>
          <p:cNvSpPr/>
          <p:nvPr/>
        </p:nvSpPr>
        <p:spPr bwMode="auto">
          <a:xfrm>
            <a:off x="1763713" y="5445125"/>
            <a:ext cx="648046" cy="14411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763712" y="5949280"/>
            <a:ext cx="648047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3239696"/>
            <a:ext cx="4968527" cy="3481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</p:spPr>
        <p:txBody>
          <a:bodyPr/>
          <a:lstStyle/>
          <a:p>
            <a:r>
              <a:rPr lang="en-GB" sz="3600" dirty="0"/>
              <a:t>Creating a Student Account </a:t>
            </a:r>
            <a:r>
              <a:rPr lang="en-GB" dirty="0"/>
              <a:t>(step </a:t>
            </a:r>
            <a:r>
              <a:rPr lang="en-GB" dirty="0" smtClean="0"/>
              <a:t>4)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017713"/>
            <a:ext cx="8064500" cy="1123950"/>
          </a:xfrm>
        </p:spPr>
        <p:txBody>
          <a:bodyPr/>
          <a:lstStyle/>
          <a:p>
            <a:r>
              <a:rPr lang="en-GB" sz="2000"/>
              <a:t>Please enter First Name, Surname (as used at enrolment) and your </a:t>
            </a:r>
            <a:r>
              <a:rPr lang="en-GB" sz="2000" b="1"/>
              <a:t>QUB email address</a:t>
            </a:r>
            <a:r>
              <a:rPr lang="en-GB" sz="2000"/>
              <a:t> -&gt; scroll down to continue.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2996952"/>
            <a:ext cx="5409524" cy="32761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</p:spPr>
        <p:txBody>
          <a:bodyPr/>
          <a:lstStyle/>
          <a:p>
            <a:r>
              <a:rPr lang="en-GB" sz="3600" dirty="0"/>
              <a:t>Creating a Student Account </a:t>
            </a:r>
            <a:r>
              <a:rPr lang="en-GB" dirty="0"/>
              <a:t>(step </a:t>
            </a:r>
            <a:r>
              <a:rPr lang="en-GB" dirty="0" smtClean="0"/>
              <a:t>5)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017713"/>
            <a:ext cx="8064500" cy="4364037"/>
          </a:xfrm>
        </p:spPr>
        <p:txBody>
          <a:bodyPr/>
          <a:lstStyle/>
          <a:p>
            <a:r>
              <a:rPr lang="en-GB" sz="2000" dirty="0"/>
              <a:t>Enter a password* and then confirm it. Make sure you use a password you will remember!! -&gt; scroll down to continue.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>
              <a:solidFill>
                <a:schemeClr val="hlink"/>
              </a:solidFill>
            </a:endParaRPr>
          </a:p>
          <a:p>
            <a:endParaRPr lang="en-GB" sz="2000" dirty="0">
              <a:solidFill>
                <a:schemeClr val="hlink"/>
              </a:solidFill>
            </a:endParaRPr>
          </a:p>
          <a:p>
            <a:endParaRPr lang="en-GB" sz="2000" dirty="0">
              <a:solidFill>
                <a:schemeClr val="hlink"/>
              </a:solidFill>
            </a:endParaRPr>
          </a:p>
          <a:p>
            <a:r>
              <a:rPr lang="en-GB" sz="2000" dirty="0">
                <a:solidFill>
                  <a:schemeClr val="hlink"/>
                </a:solidFill>
              </a:rPr>
              <a:t>*Passwords must include at least one Number and one Letter and be between 6 and 12 characters (it is also case sensitive).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3212976"/>
            <a:ext cx="53244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2017713"/>
            <a:ext cx="7561263" cy="4651375"/>
          </a:xfrm>
        </p:spPr>
        <p:txBody>
          <a:bodyPr/>
          <a:lstStyle/>
          <a:p>
            <a:r>
              <a:rPr lang="en-GB" sz="2000"/>
              <a:t>Select a secret question from the drop down menu.</a:t>
            </a:r>
          </a:p>
          <a:p>
            <a:r>
              <a:rPr lang="en-GB" sz="2000"/>
              <a:t>Type the answer to this question in the box ‘question answer’ -&gt; scroll down to continue.</a:t>
            </a:r>
            <a:endParaRPr lang="en-US" sz="2000">
              <a:solidFill>
                <a:schemeClr val="hlink"/>
              </a:solidFill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  <a:noFill/>
          <a:ln/>
        </p:spPr>
        <p:txBody>
          <a:bodyPr/>
          <a:lstStyle/>
          <a:p>
            <a:r>
              <a:rPr lang="en-GB" sz="3600" dirty="0"/>
              <a:t>Creating a Student Account </a:t>
            </a:r>
            <a:r>
              <a:rPr lang="en-GB" dirty="0"/>
              <a:t>(step </a:t>
            </a:r>
            <a:r>
              <a:rPr lang="en-GB" dirty="0" smtClean="0"/>
              <a:t>6)</a:t>
            </a:r>
            <a:endParaRPr lang="en-US" dirty="0"/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3429000"/>
            <a:ext cx="38766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4859338" y="4149725"/>
            <a:ext cx="1368425" cy="1871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4859338" y="4149725"/>
            <a:ext cx="0" cy="1584325"/>
          </a:xfrm>
          <a:prstGeom prst="line">
            <a:avLst/>
          </a:prstGeom>
          <a:noFill/>
          <a:ln w="9525">
            <a:solidFill>
              <a:srgbClr val="0066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710487" cy="4114800"/>
          </a:xfrm>
        </p:spPr>
        <p:txBody>
          <a:bodyPr/>
          <a:lstStyle/>
          <a:p>
            <a:r>
              <a:rPr lang="en-GB" sz="2000"/>
              <a:t>Read the user agreement displayed -&gt; you will be asked to click on </a:t>
            </a:r>
            <a:r>
              <a:rPr lang="en-GB" sz="2000" b="1"/>
              <a:t>I agree -- create profile </a:t>
            </a:r>
            <a:r>
              <a:rPr lang="en-GB" sz="2000"/>
              <a:t>link.</a:t>
            </a:r>
          </a:p>
          <a:p>
            <a:endParaRPr lang="en-US" sz="2000" b="1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  <a:noFill/>
          <a:ln/>
        </p:spPr>
        <p:txBody>
          <a:bodyPr/>
          <a:lstStyle/>
          <a:p>
            <a:r>
              <a:rPr lang="en-GB" sz="3600" dirty="0"/>
              <a:t>Creating a Student Account </a:t>
            </a:r>
            <a:r>
              <a:rPr lang="en-GB" dirty="0"/>
              <a:t>(step </a:t>
            </a:r>
            <a:r>
              <a:rPr lang="en-GB" dirty="0" smtClean="0"/>
              <a:t>7)</a:t>
            </a:r>
            <a:endParaRPr lang="en-US" dirty="0"/>
          </a:p>
        </p:txBody>
      </p:sp>
      <p:pic>
        <p:nvPicPr>
          <p:cNvPr id="1054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5589588"/>
            <a:ext cx="2825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52625" y="2854325"/>
            <a:ext cx="52387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710487" cy="4114800"/>
          </a:xfrm>
        </p:spPr>
        <p:txBody>
          <a:bodyPr/>
          <a:lstStyle/>
          <a:p>
            <a:r>
              <a:rPr lang="en-GB" sz="2000" dirty="0"/>
              <a:t>You have now completed creating your student </a:t>
            </a:r>
            <a:r>
              <a:rPr lang="en-GB" sz="2000" dirty="0" smtClean="0"/>
              <a:t>account.</a:t>
            </a:r>
          </a:p>
          <a:p>
            <a:r>
              <a:rPr lang="en-GB" sz="2000" dirty="0" smtClean="0"/>
              <a:t>You will now be directed to your student homepage (see image below).</a:t>
            </a:r>
            <a:endParaRPr lang="en-US" sz="2000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115888"/>
            <a:ext cx="8027987" cy="1462087"/>
          </a:xfrm>
          <a:noFill/>
          <a:ln/>
        </p:spPr>
        <p:txBody>
          <a:bodyPr/>
          <a:lstStyle/>
          <a:p>
            <a:r>
              <a:rPr lang="en-GB" sz="3200"/>
              <a:t>Creating a Student Account (finish)</a:t>
            </a:r>
            <a:endParaRPr lang="en-US" sz="32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96953"/>
            <a:ext cx="8777148" cy="19442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7493000" cy="4114800"/>
          </a:xfrm>
        </p:spPr>
        <p:txBody>
          <a:bodyPr/>
          <a:lstStyle/>
          <a:p>
            <a:r>
              <a:rPr lang="en-GB" sz="2000" dirty="0"/>
              <a:t>To submit </a:t>
            </a:r>
            <a:r>
              <a:rPr lang="en-GB" sz="2000" dirty="0" smtClean="0"/>
              <a:t>a paper you must first </a:t>
            </a:r>
            <a:r>
              <a:rPr lang="en-GB" sz="2000" dirty="0"/>
              <a:t>enter the class </a:t>
            </a:r>
            <a:r>
              <a:rPr lang="en-GB" sz="2000" dirty="0" smtClean="0"/>
              <a:t>homepage by </a:t>
            </a:r>
            <a:r>
              <a:rPr lang="en-GB" sz="2000" dirty="0"/>
              <a:t>clicking on the class name on your homepage (underneath </a:t>
            </a:r>
            <a:r>
              <a:rPr lang="en-GB" sz="2000" b="1" dirty="0"/>
              <a:t>enter a class</a:t>
            </a:r>
            <a:r>
              <a:rPr lang="en-GB" sz="2000" dirty="0"/>
              <a:t>).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1" y="3284984"/>
            <a:ext cx="7428572" cy="134285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7920038" cy="4114800"/>
          </a:xfrm>
        </p:spPr>
        <p:txBody>
          <a:bodyPr/>
          <a:lstStyle/>
          <a:p>
            <a:r>
              <a:rPr lang="en-GB" sz="2000" dirty="0"/>
              <a:t>Click on the </a:t>
            </a:r>
            <a:r>
              <a:rPr lang="en-GB" sz="2000" dirty="0" smtClean="0"/>
              <a:t>blue </a:t>
            </a:r>
            <a:r>
              <a:rPr lang="en-GB" sz="2000" b="1" dirty="0" smtClean="0"/>
              <a:t>submit</a:t>
            </a:r>
            <a:r>
              <a:rPr lang="en-GB" sz="2000" dirty="0" smtClean="0"/>
              <a:t> </a:t>
            </a:r>
            <a:r>
              <a:rPr lang="en-GB" sz="2000" dirty="0"/>
              <a:t>button next to the desired </a:t>
            </a:r>
            <a:r>
              <a:rPr lang="en-GB" sz="2000" dirty="0" smtClean="0"/>
              <a:t>chapter heading </a:t>
            </a:r>
            <a:r>
              <a:rPr lang="en-GB" sz="2000" dirty="0"/>
              <a:t>in your class </a:t>
            </a:r>
            <a:r>
              <a:rPr lang="en-GB" sz="2000" dirty="0" smtClean="0"/>
              <a:t>portfolio.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Please note when the assignment is closed to submissions the submit button will be coloured grey.</a:t>
            </a:r>
          </a:p>
          <a:p>
            <a:r>
              <a:rPr lang="en-GB" sz="2000" dirty="0" smtClean="0"/>
              <a:t>Information about the assignment can be found at</a:t>
            </a:r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852936"/>
            <a:ext cx="8276828" cy="169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33418" y="5157192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89138"/>
            <a:ext cx="3024187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/>
              <a:t>Select </a:t>
            </a:r>
            <a:r>
              <a:rPr lang="en-GB" sz="2000" dirty="0" smtClean="0"/>
              <a:t>‘single file upload’ from </a:t>
            </a:r>
            <a:r>
              <a:rPr lang="en-GB" sz="2000" dirty="0"/>
              <a:t>the drop down menu</a:t>
            </a:r>
            <a:endParaRPr lang="en-GB" sz="2000" b="1" dirty="0"/>
          </a:p>
          <a:p>
            <a:pPr>
              <a:lnSpc>
                <a:spcPct val="90000"/>
              </a:lnSpc>
            </a:pPr>
            <a:r>
              <a:rPr lang="en-GB" sz="2000" dirty="0"/>
              <a:t>Enter a title for the </a:t>
            </a:r>
            <a:r>
              <a:rPr lang="en-GB" sz="2000" dirty="0" smtClean="0"/>
              <a:t>chapter </a:t>
            </a:r>
            <a:r>
              <a:rPr lang="en-GB" sz="2000" dirty="0"/>
              <a:t>(your name will be automatically inserted)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Click the </a:t>
            </a:r>
            <a:r>
              <a:rPr lang="en-GB" sz="2000" b="1" dirty="0"/>
              <a:t>Browse…</a:t>
            </a:r>
            <a:r>
              <a:rPr lang="en-GB" sz="2000" dirty="0"/>
              <a:t> button to locate your </a:t>
            </a:r>
            <a:r>
              <a:rPr lang="en-GB" sz="2000" dirty="0" smtClean="0"/>
              <a:t>chapter </a:t>
            </a:r>
            <a:r>
              <a:rPr lang="en-GB" sz="2000" dirty="0"/>
              <a:t>on the PC for upload to the system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3" y="1984378"/>
            <a:ext cx="3456383" cy="432214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7704138" cy="4868862"/>
          </a:xfrm>
        </p:spPr>
        <p:txBody>
          <a:bodyPr/>
          <a:lstStyle/>
          <a:p>
            <a:r>
              <a:rPr lang="en-GB" sz="2000" dirty="0"/>
              <a:t>From the </a:t>
            </a:r>
            <a:r>
              <a:rPr lang="en-GB" sz="2000" b="1" dirty="0"/>
              <a:t>File Upload</a:t>
            </a:r>
            <a:r>
              <a:rPr lang="en-GB" sz="2000" dirty="0"/>
              <a:t> window locate your </a:t>
            </a:r>
            <a:r>
              <a:rPr lang="en-GB" sz="2000" dirty="0" smtClean="0"/>
              <a:t>document </a:t>
            </a:r>
            <a:r>
              <a:rPr lang="en-GB" sz="2000" dirty="0"/>
              <a:t>-&gt; click </a:t>
            </a:r>
            <a:r>
              <a:rPr lang="en-GB" sz="2000" b="1" dirty="0"/>
              <a:t>Open</a:t>
            </a:r>
            <a:r>
              <a:rPr lang="en-GB" sz="2000" dirty="0"/>
              <a:t>.</a:t>
            </a:r>
            <a:endParaRPr lang="en-US" sz="2000" b="1" dirty="0"/>
          </a:p>
        </p:txBody>
      </p:sp>
      <p:pic>
        <p:nvPicPr>
          <p:cNvPr id="117764" name="Picture 4" descr="opendialog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2781300"/>
            <a:ext cx="4786312" cy="35623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Examples of Plagiarism</a:t>
            </a:r>
            <a:endParaRPr lang="en-GB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1916832"/>
            <a:ext cx="7772400" cy="4536504"/>
          </a:xfrm>
        </p:spPr>
        <p:txBody>
          <a:bodyPr/>
          <a:lstStyle/>
          <a:p>
            <a:r>
              <a:rPr lang="en-GB" dirty="0" smtClean="0"/>
              <a:t>According to Cottrell (2008) this could be: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Summarising a text using virtually the same words that have been used (</a:t>
            </a:r>
            <a:r>
              <a:rPr lang="en-GB" dirty="0" err="1" smtClean="0"/>
              <a:t>eg</a:t>
            </a:r>
            <a:r>
              <a:rPr lang="en-GB" dirty="0" smtClean="0"/>
              <a:t> in journals, classes, texts, websites etc..)</a:t>
            </a:r>
          </a:p>
          <a:p>
            <a:pPr lvl="1"/>
            <a:r>
              <a:rPr lang="en-GB" dirty="0" smtClean="0"/>
              <a:t>Using but not acknowledging the ideas of others (</a:t>
            </a:r>
            <a:r>
              <a:rPr lang="en-GB" dirty="0" err="1" smtClean="0"/>
              <a:t>eg</a:t>
            </a:r>
            <a:r>
              <a:rPr lang="en-GB" dirty="0" smtClean="0"/>
              <a:t> theories etc..).</a:t>
            </a:r>
          </a:p>
          <a:p>
            <a:pPr lvl="1"/>
            <a:r>
              <a:rPr lang="en-GB" dirty="0" smtClean="0"/>
              <a:t>Re-writing authors’ work in your own words but not giving them credit.</a:t>
            </a:r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Cottrell, S. (2008) The Study Skills Handbook, 3rd </a:t>
            </a:r>
            <a:r>
              <a:rPr lang="en-GB" dirty="0" err="1" smtClean="0"/>
              <a:t>edn</a:t>
            </a:r>
            <a:r>
              <a:rPr lang="en-GB" dirty="0" smtClean="0"/>
              <a:t>. Basingstoke: Palgrave Macmillan.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2879725" cy="4868862"/>
          </a:xfrm>
        </p:spPr>
        <p:txBody>
          <a:bodyPr/>
          <a:lstStyle/>
          <a:p>
            <a:r>
              <a:rPr lang="en-GB" sz="2000"/>
              <a:t>The path to your file will appear beside the </a:t>
            </a:r>
            <a:r>
              <a:rPr lang="en-GB" sz="2000" b="1"/>
              <a:t>Browse…</a:t>
            </a:r>
            <a:r>
              <a:rPr lang="en-GB" sz="2000"/>
              <a:t> button -&gt; click </a:t>
            </a:r>
            <a:r>
              <a:rPr lang="en-GB" sz="2000" b="1"/>
              <a:t>submit</a:t>
            </a:r>
            <a:r>
              <a:rPr lang="en-GB" sz="2000"/>
              <a:t>.</a:t>
            </a:r>
          </a:p>
          <a:p>
            <a:r>
              <a:rPr lang="en-GB" sz="2000"/>
              <a:t>The system will tell you if your file is uploaded successfully and if so, you will taken to the preview screen</a:t>
            </a:r>
            <a:endParaRPr lang="en-US"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1844824"/>
            <a:ext cx="3672408" cy="434226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3024188" cy="4868862"/>
          </a:xfrm>
        </p:spPr>
        <p:txBody>
          <a:bodyPr/>
          <a:lstStyle/>
          <a:p>
            <a:r>
              <a:rPr lang="en-GB" sz="2000" dirty="0"/>
              <a:t>The text of your assignment will be displayed in a window for you to check. If it is the correct file -&gt; click </a:t>
            </a:r>
            <a:r>
              <a:rPr lang="en-GB" sz="2000" b="1" dirty="0" smtClean="0"/>
              <a:t>Confirm</a:t>
            </a:r>
            <a:r>
              <a:rPr lang="en-GB" sz="2000" dirty="0" smtClean="0"/>
              <a:t>.</a:t>
            </a:r>
            <a:endParaRPr lang="en-US" sz="2000" dirty="0"/>
          </a:p>
          <a:p>
            <a:r>
              <a:rPr lang="en-US" sz="2000" dirty="0"/>
              <a:t>If this is </a:t>
            </a:r>
            <a:r>
              <a:rPr lang="en-US" sz="2000" b="1" u="sng" dirty="0"/>
              <a:t>not</a:t>
            </a:r>
            <a:r>
              <a:rPr lang="en-US" sz="2000" dirty="0"/>
              <a:t> the correct file click on </a:t>
            </a:r>
            <a:r>
              <a:rPr lang="en-US" sz="2000" b="1" dirty="0" smtClean="0"/>
              <a:t>Cancel </a:t>
            </a:r>
            <a:r>
              <a:rPr lang="en-US" sz="2000" dirty="0" smtClean="0"/>
              <a:t>and select </a:t>
            </a:r>
            <a:r>
              <a:rPr lang="en-US" sz="2000" dirty="0"/>
              <a:t>a different (correct) file.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4221163" y="4070350"/>
            <a:ext cx="42227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838" y="2104005"/>
            <a:ext cx="5120077" cy="3256189"/>
          </a:xfrm>
          <a:prstGeom prst="rect">
            <a:avLst/>
          </a:prstGeom>
        </p:spPr>
      </p:pic>
      <p:pic>
        <p:nvPicPr>
          <p:cNvPr id="12186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5331447"/>
            <a:ext cx="225227" cy="28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2132856"/>
            <a:ext cx="4547629" cy="3546183"/>
          </a:xfrm>
          <a:prstGeom prst="rect">
            <a:avLst/>
          </a:prstGeom>
        </p:spPr>
      </p:pic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Submitting a </a:t>
            </a:r>
            <a:r>
              <a:rPr lang="en-GB" dirty="0" smtClean="0"/>
              <a:t>Chapter/paper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2736850" cy="4868862"/>
          </a:xfrm>
        </p:spPr>
        <p:txBody>
          <a:bodyPr/>
          <a:lstStyle/>
          <a:p>
            <a:r>
              <a:rPr lang="en-GB" sz="2000" dirty="0"/>
              <a:t>You will then see a digital receipt showing that you have submitted the assignment to </a:t>
            </a:r>
            <a:r>
              <a:rPr lang="en-GB" sz="2000" dirty="0" err="1"/>
              <a:t>TurnitinUK</a:t>
            </a:r>
            <a:r>
              <a:rPr lang="en-GB" sz="2000" dirty="0"/>
              <a:t>.</a:t>
            </a:r>
          </a:p>
          <a:p>
            <a:r>
              <a:rPr lang="en-GB" sz="2000" dirty="0"/>
              <a:t>To return to the class page -&gt; click ‘Return to assignment list’</a:t>
            </a:r>
            <a:endParaRPr lang="en-GB" sz="2000" b="1" dirty="0"/>
          </a:p>
          <a:p>
            <a:r>
              <a:rPr lang="en-US" sz="2000" dirty="0" smtClean="0"/>
              <a:t>An </a:t>
            </a:r>
            <a:r>
              <a:rPr lang="en-US" sz="2000" dirty="0"/>
              <a:t>email will also be sent to you confirming the submission.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221163" y="4070350"/>
            <a:ext cx="42227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239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41387" y="5570377"/>
            <a:ext cx="1714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Viewing your submissions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 smtClean="0"/>
              <a:t>You can view your submissions and their associated originality reports on your class homepage.</a:t>
            </a:r>
          </a:p>
          <a:p>
            <a:pPr>
              <a:lnSpc>
                <a:spcPct val="80000"/>
              </a:lnSpc>
            </a:pPr>
            <a:r>
              <a:rPr lang="en-GB" sz="2000" dirty="0" smtClean="0"/>
              <a:t>Only </a:t>
            </a:r>
            <a:r>
              <a:rPr lang="en-GB" sz="2000" dirty="0"/>
              <a:t>you and the lecturer can see your submission.</a:t>
            </a:r>
          </a:p>
          <a:p>
            <a:pPr>
              <a:lnSpc>
                <a:spcPct val="80000"/>
              </a:lnSpc>
            </a:pPr>
            <a:r>
              <a:rPr lang="en-GB" sz="2000" dirty="0"/>
              <a:t>Your </a:t>
            </a:r>
            <a:r>
              <a:rPr lang="en-GB" sz="2000" dirty="0" smtClean="0"/>
              <a:t>homepage </a:t>
            </a:r>
            <a:r>
              <a:rPr lang="en-GB" sz="2000" dirty="0"/>
              <a:t>will look similar to below:</a:t>
            </a:r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r>
              <a:rPr lang="en-GB" sz="2000" dirty="0"/>
              <a:t>To view the </a:t>
            </a:r>
            <a:r>
              <a:rPr lang="en-GB" sz="2000" b="1" dirty="0"/>
              <a:t>originality report </a:t>
            </a:r>
            <a:r>
              <a:rPr lang="en-GB" sz="2000" dirty="0"/>
              <a:t>click on the coloured </a:t>
            </a:r>
            <a:r>
              <a:rPr lang="en-GB" sz="2000" dirty="0" smtClean="0"/>
              <a:t>rectangle, which may take several hours to appear depending upon the document size </a:t>
            </a:r>
            <a:r>
              <a:rPr lang="en-GB" sz="2000" dirty="0"/>
              <a:t>(the percentage in the brackets is the level of matched text</a:t>
            </a:r>
            <a:r>
              <a:rPr lang="en-GB" sz="2000" dirty="0" smtClean="0"/>
              <a:t>).</a:t>
            </a:r>
          </a:p>
          <a:p>
            <a:pPr>
              <a:lnSpc>
                <a:spcPct val="80000"/>
              </a:lnSpc>
            </a:pPr>
            <a:r>
              <a:rPr lang="en-GB" sz="2000" dirty="0" smtClean="0"/>
              <a:t>To view your document submission click on view.</a:t>
            </a:r>
            <a:endParaRPr lang="en-GB" sz="2000" dirty="0"/>
          </a:p>
        </p:txBody>
      </p:sp>
      <p:pic>
        <p:nvPicPr>
          <p:cNvPr id="12595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7050" y="4797425"/>
            <a:ext cx="1714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50938" y="3346449"/>
            <a:ext cx="7344816" cy="145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riginality_report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3428" y="2109788"/>
            <a:ext cx="5526360" cy="4343548"/>
          </a:xfrm>
          <a:prstGeom prst="rect">
            <a:avLst/>
          </a:prstGeom>
        </p:spPr>
      </p:pic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Viewing an originality report</a:t>
            </a:r>
            <a:endParaRPr lang="en-US"/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5703888" y="2435225"/>
            <a:ext cx="311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GB"/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5940425" y="2109788"/>
            <a:ext cx="30956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Your </a:t>
            </a:r>
            <a:r>
              <a:rPr lang="en-GB" sz="1600" dirty="0" smtClean="0">
                <a:solidFill>
                  <a:srgbClr val="000000"/>
                </a:solidFill>
                <a:cs typeface="Times New Roman" pitchFamily="18" charset="0"/>
              </a:rPr>
              <a:t>chapter </a:t>
            </a: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is displayed on the left.</a:t>
            </a:r>
          </a:p>
          <a:p>
            <a:pPr marL="342900" indent="-342900" algn="l">
              <a:buFontTx/>
              <a:buAutoNum type="arabicPeriod"/>
            </a:pPr>
            <a:endParaRPr lang="en-GB" sz="16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algn="l">
              <a:buFontTx/>
              <a:buAutoNum type="arabicPeriod"/>
            </a:pP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To view the matching material in detail, click </a:t>
            </a:r>
            <a:r>
              <a:rPr lang="en-GB" sz="1600" dirty="0" smtClean="0">
                <a:solidFill>
                  <a:srgbClr val="000000"/>
                </a:solidFill>
                <a:cs typeface="Times New Roman" pitchFamily="18" charset="0"/>
              </a:rPr>
              <a:t>on the match itself or </a:t>
            </a: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GB" sz="1600" dirty="0" smtClean="0">
                <a:solidFill>
                  <a:srgbClr val="000000"/>
                </a:solidFill>
                <a:cs typeface="Times New Roman" pitchFamily="18" charset="0"/>
              </a:rPr>
              <a:t>corresponding link in the right hand window </a:t>
            </a: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and the content is shown </a:t>
            </a:r>
            <a:r>
              <a:rPr lang="en-GB" sz="1600" dirty="0" smtClean="0">
                <a:solidFill>
                  <a:srgbClr val="000000"/>
                </a:solidFill>
                <a:cs typeface="Times New Roman" pitchFamily="18" charset="0"/>
              </a:rPr>
              <a:t>above the match.</a:t>
            </a:r>
            <a:endParaRPr lang="en-GB" sz="16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algn="l">
              <a:buFontTx/>
              <a:buAutoNum type="arabicPeriod"/>
            </a:pPr>
            <a:endParaRPr lang="en-GB" sz="16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algn="l">
              <a:buFontTx/>
              <a:buAutoNum type="arabicPeriod"/>
            </a:pP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The overall percentage of matched text is displayed at the top of the report.</a:t>
            </a:r>
          </a:p>
          <a:p>
            <a:pPr marL="342900" indent="-342900" algn="l">
              <a:buFontTx/>
              <a:buAutoNum type="arabicPeriod"/>
            </a:pPr>
            <a:endParaRPr lang="en-GB" sz="16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algn="l">
              <a:buFontTx/>
              <a:buAutoNum type="arabicPeriod"/>
            </a:pPr>
            <a:r>
              <a:rPr lang="en-GB" sz="1600" dirty="0">
                <a:solidFill>
                  <a:srgbClr val="000000"/>
                </a:solidFill>
                <a:cs typeface="Times New Roman" pitchFamily="18" charset="0"/>
              </a:rPr>
              <a:t>You can choose to include/exclude quotations and bibliography in the comparison.</a:t>
            </a:r>
            <a:endParaRPr lang="en-GB" sz="1600" dirty="0">
              <a:solidFill>
                <a:srgbClr val="000000"/>
              </a:solidFill>
            </a:endParaRPr>
          </a:p>
          <a:p>
            <a:pPr marL="342900" indent="-342900" algn="l"/>
            <a:endParaRPr lang="en-GB" sz="1600" dirty="0"/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393428" y="2516187"/>
            <a:ext cx="215900" cy="287337"/>
          </a:xfrm>
          <a:prstGeom prst="rect">
            <a:avLst/>
          </a:prstGeom>
          <a:solidFill>
            <a:schemeClr val="hlink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4355976" y="2659856"/>
            <a:ext cx="215900" cy="2841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  <a:latin typeface="Verdana" pitchFamily="34" charset="0"/>
              </a:rPr>
              <a:t>2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5219948" y="1966119"/>
            <a:ext cx="215900" cy="287337"/>
          </a:xfrm>
          <a:prstGeom prst="rect">
            <a:avLst/>
          </a:prstGeom>
          <a:solidFill>
            <a:schemeClr val="hlink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5004048" y="5949280"/>
            <a:ext cx="215900" cy="28733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707904" y="3789040"/>
            <a:ext cx="215900" cy="2841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>
                <a:solidFill>
                  <a:schemeClr val="bg1"/>
                </a:solidFill>
                <a:latin typeface="Verdana" pitchFamily="34" charset="0"/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Viewing your submissions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7993063" cy="4114800"/>
          </a:xfrm>
        </p:spPr>
        <p:txBody>
          <a:bodyPr/>
          <a:lstStyle/>
          <a:p>
            <a:endParaRPr lang="en-GB" sz="2000" dirty="0"/>
          </a:p>
          <a:p>
            <a:r>
              <a:rPr lang="en-GB" sz="2000" dirty="0"/>
              <a:t>Once you have reviewed your originality report you can submit </a:t>
            </a:r>
            <a:r>
              <a:rPr lang="en-GB" sz="2000" dirty="0" smtClean="0"/>
              <a:t>one further draft </a:t>
            </a:r>
            <a:r>
              <a:rPr lang="en-GB" sz="2000" dirty="0"/>
              <a:t>of your </a:t>
            </a:r>
            <a:r>
              <a:rPr lang="en-GB" sz="2000" dirty="0" smtClean="0"/>
              <a:t>chapter which will not be compared to the first. This submission opportunity will show as a revision of the original chapter.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The originality should normally be produced within 1-2 hours but allow up to </a:t>
            </a:r>
            <a:r>
              <a:rPr lang="en-GB" sz="2000" b="1" dirty="0" smtClean="0">
                <a:solidFill>
                  <a:srgbClr val="0066CC"/>
                </a:solidFill>
              </a:rPr>
              <a:t>24 </a:t>
            </a:r>
            <a:r>
              <a:rPr lang="en-GB" sz="2000" b="1" dirty="0">
                <a:solidFill>
                  <a:srgbClr val="0066CC"/>
                </a:solidFill>
              </a:rPr>
              <a:t>hours </a:t>
            </a:r>
            <a:r>
              <a:rPr lang="en-GB" sz="2000" dirty="0" smtClean="0"/>
              <a:t>for the originality report to appear.</a:t>
            </a:r>
            <a:endParaRPr lang="en-GB" sz="2000" dirty="0"/>
          </a:p>
          <a:p>
            <a:pPr>
              <a:buFont typeface="Wingdings" pitchFamily="2" charset="2"/>
              <a:buNone/>
            </a:pPr>
            <a:endParaRPr lang="en-GB" sz="2000" dirty="0" smtClean="0"/>
          </a:p>
          <a:p>
            <a:pPr>
              <a:buFont typeface="Wingdings" pitchFamily="2" charset="2"/>
              <a:buNone/>
            </a:pPr>
            <a:endParaRPr lang="en-GB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4" y="3778798"/>
            <a:ext cx="8429020" cy="88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Plagiarism</a:t>
            </a:r>
            <a:endParaRPr lang="en-GB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“Even when you change (some) words or sentences you have ‘borrowed’ or put them in a different order, the result is still plagiarism.” Stella Cottrell (2008, p.128)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… When you write in your own words they are unique to you….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… So the sentences that students use in an essay should not match the sentences in other essays or online sources…</a:t>
            </a:r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TurnitinUK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smtClean="0"/>
              <a:t>Electronic originality checking service</a:t>
            </a:r>
          </a:p>
          <a:p>
            <a:r>
              <a:rPr lang="en-GB" dirty="0" smtClean="0"/>
              <a:t>Global leader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Used in “nearly 100%” of UK Universities (including UU)</a:t>
            </a:r>
          </a:p>
          <a:p>
            <a:r>
              <a:rPr lang="en-GB" dirty="0" smtClean="0"/>
              <a:t>Checks your writing against a range of online sources</a:t>
            </a:r>
          </a:p>
          <a:p>
            <a:r>
              <a:rPr lang="en-GB" dirty="0" smtClean="0"/>
              <a:t>Checks your writing against bank of student assignments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b="1" dirty="0"/>
              <a:t> </a:t>
            </a:r>
            <a:r>
              <a:rPr lang="en-GB" sz="3400" b="1" dirty="0" smtClean="0"/>
              <a:t>“Healthy” </a:t>
            </a:r>
            <a:r>
              <a:rPr lang="en-GB" sz="3400" b="1" dirty="0"/>
              <a:t>Text Matches 1</a:t>
            </a:r>
            <a:endParaRPr lang="en-GB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b="1"/>
              <a:t>References</a:t>
            </a:r>
            <a:endParaRPr lang="en-GB" sz="1800"/>
          </a:p>
          <a:p>
            <a:pPr lvl="1">
              <a:lnSpc>
                <a:spcPct val="80000"/>
              </a:lnSpc>
            </a:pPr>
            <a:r>
              <a:rPr lang="en-GB" sz="1700"/>
              <a:t>References at end of assignment can be excluded but both in text and sub-text references can match.</a:t>
            </a:r>
            <a:endParaRPr lang="en-GB" sz="1700" b="1"/>
          </a:p>
          <a:p>
            <a:pPr>
              <a:lnSpc>
                <a:spcPct val="80000"/>
              </a:lnSpc>
            </a:pPr>
            <a:r>
              <a:rPr lang="en-GB" sz="1800" b="1"/>
              <a:t>Quotations </a:t>
            </a:r>
            <a:endParaRPr lang="en-GB" sz="1800"/>
          </a:p>
          <a:p>
            <a:pPr lvl="1">
              <a:lnSpc>
                <a:spcPct val="80000"/>
              </a:lnSpc>
            </a:pPr>
            <a:r>
              <a:rPr lang="en-GB" sz="1700"/>
              <a:t>Can be excluded but what percentage is allowable? Are they correctly constructed/referenced? DOUBLE QUOTATION  MARKS</a:t>
            </a:r>
            <a:endParaRPr lang="en-GB" sz="1700" b="1"/>
          </a:p>
          <a:p>
            <a:pPr>
              <a:lnSpc>
                <a:spcPct val="80000"/>
              </a:lnSpc>
            </a:pPr>
            <a:r>
              <a:rPr lang="en-GB" sz="1800" b="1"/>
              <a:t>Definitions</a:t>
            </a:r>
            <a:endParaRPr lang="en-GB" sz="1800"/>
          </a:p>
          <a:p>
            <a:pPr lvl="1">
              <a:lnSpc>
                <a:spcPct val="80000"/>
              </a:lnSpc>
            </a:pPr>
            <a:r>
              <a:rPr lang="en-GB" sz="1700"/>
              <a:t>You might be using use standard definitions but should these be in the form of quotes?</a:t>
            </a:r>
          </a:p>
          <a:p>
            <a:pPr lvl="1">
              <a:lnSpc>
                <a:spcPct val="80000"/>
              </a:lnSpc>
            </a:pPr>
            <a:r>
              <a:rPr lang="en-GB" sz="1700"/>
              <a:t>Which sources of definitions are acceptable? e.g. SHOULD YOU USE WIKIPEDIA?</a:t>
            </a:r>
            <a:endParaRPr lang="en-GB" sz="1700" b="1"/>
          </a:p>
          <a:p>
            <a:pPr>
              <a:lnSpc>
                <a:spcPct val="80000"/>
              </a:lnSpc>
            </a:pPr>
            <a:r>
              <a:rPr lang="en-GB" sz="1800" b="1"/>
              <a:t>Standard terms</a:t>
            </a:r>
            <a:endParaRPr lang="en-GB" sz="1800"/>
          </a:p>
          <a:p>
            <a:pPr lvl="1">
              <a:lnSpc>
                <a:spcPct val="80000"/>
              </a:lnSpc>
            </a:pPr>
            <a:r>
              <a:rPr lang="en-GB" sz="1700"/>
              <a:t>Scientific, engineering, medical, philosophical, psychological, educational, sociological management-related, etc.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GB" sz="1700"/>
              <a:t>E.g. Names of procedures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8088" y="549275"/>
            <a:ext cx="7489825" cy="1143000"/>
          </a:xfrm>
        </p:spPr>
        <p:txBody>
          <a:bodyPr/>
          <a:lstStyle/>
          <a:p>
            <a:r>
              <a:rPr lang="en-GB" sz="3400" b="1" dirty="0" smtClean="0"/>
              <a:t>“Healthy” </a:t>
            </a:r>
            <a:r>
              <a:rPr lang="en-GB" sz="3400" b="1" dirty="0"/>
              <a:t>Text Matches 2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60575"/>
            <a:ext cx="7797800" cy="4464050"/>
          </a:xfrm>
        </p:spPr>
        <p:txBody>
          <a:bodyPr/>
          <a:lstStyle/>
          <a:p>
            <a:pPr>
              <a:spcAft>
                <a:spcPct val="40000"/>
              </a:spcAft>
            </a:pPr>
            <a:r>
              <a:rPr lang="en-GB" sz="1600" b="1" dirty="0"/>
              <a:t>Names of Official Organisations</a:t>
            </a:r>
            <a:endParaRPr lang="en-GB" sz="1600" dirty="0"/>
          </a:p>
          <a:p>
            <a:pPr lvl="1">
              <a:spcAft>
                <a:spcPct val="40000"/>
              </a:spcAft>
            </a:pPr>
            <a:r>
              <a:rPr lang="en-GB" sz="1800" dirty="0"/>
              <a:t>Public, national &amp; international bodies etc.</a:t>
            </a:r>
            <a:r>
              <a:rPr lang="en-GB" sz="1800" b="1" dirty="0"/>
              <a:t> </a:t>
            </a:r>
          </a:p>
          <a:p>
            <a:pPr>
              <a:spcAft>
                <a:spcPct val="40000"/>
              </a:spcAft>
            </a:pPr>
            <a:r>
              <a:rPr lang="en-GB" sz="1600" b="1" dirty="0"/>
              <a:t>Report titles</a:t>
            </a:r>
            <a:endParaRPr lang="en-GB" sz="1600" dirty="0"/>
          </a:p>
          <a:p>
            <a:pPr lvl="1">
              <a:spcAft>
                <a:spcPct val="40000"/>
              </a:spcAft>
            </a:pPr>
            <a:r>
              <a:rPr lang="en-GB" sz="1800" dirty="0"/>
              <a:t>Titles of official reports referred to in text.</a:t>
            </a:r>
            <a:endParaRPr lang="en-GB" sz="1800" b="1" dirty="0"/>
          </a:p>
          <a:p>
            <a:pPr>
              <a:spcAft>
                <a:spcPct val="40000"/>
              </a:spcAft>
            </a:pPr>
            <a:r>
              <a:rPr lang="en-GB" sz="1600" b="1" dirty="0"/>
              <a:t>Required Headings &amp; Sub-headings</a:t>
            </a:r>
            <a:endParaRPr lang="en-GB" sz="1600" dirty="0"/>
          </a:p>
          <a:p>
            <a:pPr lvl="1">
              <a:spcAft>
                <a:spcPct val="40000"/>
              </a:spcAft>
            </a:pPr>
            <a:r>
              <a:rPr lang="en-GB" sz="1800" dirty="0"/>
              <a:t>If you have given a standard format for the assignment to follow the title &amp; subsection headings may match with those of others.</a:t>
            </a:r>
          </a:p>
          <a:p>
            <a:pPr>
              <a:buFont typeface="Wingdings" pitchFamily="2" charset="2"/>
              <a:buNone/>
            </a:pPr>
            <a:r>
              <a:rPr lang="en-GB" sz="1600" dirty="0">
                <a:solidFill>
                  <a:srgbClr val="930B01"/>
                </a:solidFill>
              </a:rPr>
              <a:t>STUDENT SELF TEST:</a:t>
            </a:r>
            <a:r>
              <a:rPr lang="en-GB" sz="2000" dirty="0">
                <a:solidFill>
                  <a:srgbClr val="930B01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GB" sz="1800" dirty="0">
                <a:solidFill>
                  <a:srgbClr val="930B01"/>
                </a:solidFill>
              </a:rPr>
              <a:t>Could I have written this any other way?</a:t>
            </a:r>
          </a:p>
          <a:p>
            <a:pPr>
              <a:buFont typeface="Wingdings" pitchFamily="2" charset="2"/>
              <a:buNone/>
            </a:pPr>
            <a:r>
              <a:rPr lang="en-GB" sz="1800" dirty="0">
                <a:solidFill>
                  <a:srgbClr val="930B01"/>
                </a:solidFill>
              </a:rPr>
              <a:t> Is there someone I should acknowledge</a:t>
            </a:r>
            <a:r>
              <a:rPr lang="en-GB" sz="1800" dirty="0" smtClean="0">
                <a:solidFill>
                  <a:srgbClr val="930B01"/>
                </a:solidFill>
              </a:rPr>
              <a:t>?</a:t>
            </a:r>
          </a:p>
          <a:p>
            <a:pPr>
              <a:buFont typeface="Wingdings" pitchFamily="2" charset="2"/>
              <a:buNone/>
            </a:pPr>
            <a:endParaRPr lang="en-GB" sz="1800" dirty="0" smtClean="0">
              <a:solidFill>
                <a:srgbClr val="930B0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GB" sz="1800" dirty="0" err="1" smtClean="0">
                <a:solidFill>
                  <a:srgbClr val="930B01"/>
                </a:solidFill>
              </a:rPr>
              <a:t>n.b</a:t>
            </a:r>
            <a:r>
              <a:rPr lang="en-GB" sz="1800" dirty="0" smtClean="0">
                <a:solidFill>
                  <a:srgbClr val="930B01"/>
                </a:solidFill>
              </a:rPr>
              <a:t>. It would be </a:t>
            </a:r>
            <a:r>
              <a:rPr lang="en-GB" sz="1800" b="1" i="1" dirty="0" smtClean="0">
                <a:solidFill>
                  <a:srgbClr val="930B01"/>
                </a:solidFill>
              </a:rPr>
              <a:t>extremely rare </a:t>
            </a:r>
            <a:r>
              <a:rPr lang="en-GB" sz="1800" dirty="0" smtClean="0">
                <a:solidFill>
                  <a:srgbClr val="930B01"/>
                </a:solidFill>
              </a:rPr>
              <a:t>for a submission to return a 0% report</a:t>
            </a:r>
            <a:endParaRPr lang="en-GB" sz="1800" dirty="0">
              <a:solidFill>
                <a:srgbClr val="930B0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Student Introduction to </a:t>
            </a:r>
            <a:br>
              <a:rPr lang="en-GB"/>
            </a:br>
            <a:r>
              <a:rPr lang="en-GB"/>
              <a:t>TurnitinUK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dirty="0"/>
              <a:t>These instructions show you how to:</a:t>
            </a:r>
          </a:p>
          <a:p>
            <a:pPr>
              <a:buFont typeface="Wingdings" pitchFamily="2" charset="2"/>
              <a:buNone/>
            </a:pPr>
            <a:endParaRPr lang="en-GB" sz="1600" dirty="0"/>
          </a:p>
          <a:p>
            <a:r>
              <a:rPr lang="en-GB" dirty="0"/>
              <a:t>Register for the service</a:t>
            </a:r>
          </a:p>
          <a:p>
            <a:r>
              <a:rPr lang="en-GB" dirty="0" smtClean="0"/>
              <a:t>Upload </a:t>
            </a:r>
            <a:r>
              <a:rPr lang="en-GB" dirty="0"/>
              <a:t>and re-upload </a:t>
            </a:r>
            <a:r>
              <a:rPr lang="en-GB" dirty="0" smtClean="0"/>
              <a:t>a chapter</a:t>
            </a:r>
            <a:endParaRPr lang="en-GB" dirty="0"/>
          </a:p>
          <a:p>
            <a:r>
              <a:rPr lang="en-GB" dirty="0"/>
              <a:t>View </a:t>
            </a:r>
            <a:r>
              <a:rPr lang="en-GB" dirty="0" smtClean="0"/>
              <a:t>the originality </a:t>
            </a:r>
            <a:r>
              <a:rPr lang="en-GB" dirty="0"/>
              <a:t>report</a:t>
            </a:r>
          </a:p>
          <a:p>
            <a:pPr>
              <a:buFont typeface="Wingdings" pitchFamily="2" charset="2"/>
              <a:buNone/>
            </a:pPr>
            <a:endParaRPr lang="en-GB" sz="1800" dirty="0"/>
          </a:p>
          <a:p>
            <a:pPr>
              <a:buFont typeface="Wingdings" pitchFamily="2" charset="2"/>
              <a:buNone/>
            </a:pPr>
            <a:r>
              <a:rPr lang="en-GB" dirty="0"/>
              <a:t>Open an Internet browser and go to the following website address:</a:t>
            </a:r>
          </a:p>
          <a:p>
            <a:pPr algn="ctr">
              <a:buFont typeface="Wingdings" pitchFamily="2" charset="2"/>
              <a:buNone/>
            </a:pPr>
            <a:r>
              <a:rPr lang="en-GB" dirty="0" smtClean="0">
                <a:hlinkClick r:id="rId2"/>
              </a:rPr>
              <a:t>http://www.turnitinuk.com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</p:spPr>
        <p:txBody>
          <a:bodyPr/>
          <a:lstStyle/>
          <a:p>
            <a:r>
              <a:rPr lang="en-GB" sz="3600"/>
              <a:t>Creating a Student Account (step 1)</a:t>
            </a:r>
            <a:endParaRPr lang="en-US" sz="36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017713"/>
            <a:ext cx="8064500" cy="1050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/>
              <a:t>To use the system you must first sign up at the TurnitinUK website: </a:t>
            </a:r>
            <a:r>
              <a:rPr lang="en-GB" sz="2000" dirty="0" smtClean="0">
                <a:solidFill>
                  <a:schemeClr val="folHlink"/>
                </a:solidFill>
                <a:hlinkClick r:id="rId4"/>
              </a:rPr>
              <a:t>http://www.turnitinuk.com</a:t>
            </a:r>
            <a:r>
              <a:rPr lang="en-GB" sz="2000" dirty="0" smtClean="0">
                <a:solidFill>
                  <a:schemeClr val="folHlink"/>
                </a:solidFill>
              </a:rPr>
              <a:t> </a:t>
            </a:r>
            <a:r>
              <a:rPr lang="en-GB" sz="2000" dirty="0" smtClean="0"/>
              <a:t>: </a:t>
            </a:r>
            <a:r>
              <a:rPr lang="en-GB" sz="2000" dirty="0"/>
              <a:t>click </a:t>
            </a:r>
            <a:r>
              <a:rPr lang="en-GB" sz="2000" b="1" u="sng" dirty="0" smtClean="0"/>
              <a:t>Create Account </a:t>
            </a:r>
            <a:r>
              <a:rPr lang="en-GB" sz="2000" dirty="0" smtClean="0"/>
              <a:t>at </a:t>
            </a:r>
            <a:r>
              <a:rPr lang="en-GB" sz="2000" dirty="0"/>
              <a:t>the </a:t>
            </a:r>
            <a:r>
              <a:rPr lang="en-GB" sz="2000" dirty="0" smtClean="0"/>
              <a:t>top of </a:t>
            </a:r>
            <a:r>
              <a:rPr lang="en-GB" sz="2000" dirty="0"/>
              <a:t>the window .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 </a:t>
            </a:r>
          </a:p>
        </p:txBody>
      </p:sp>
      <p:pic>
        <p:nvPicPr>
          <p:cNvPr id="6" name="Picture 5"/>
          <p:cNvPicPr/>
          <p:nvPr/>
        </p:nvPicPr>
        <p:blipFill rotWithShape="1">
          <a:blip r:embed="rId5" cstate="print"/>
          <a:srcRect r="8322"/>
          <a:stretch/>
        </p:blipFill>
        <p:spPr bwMode="auto">
          <a:xfrm>
            <a:off x="1462087" y="3645024"/>
            <a:ext cx="5702201" cy="1304925"/>
          </a:xfrm>
          <a:prstGeom prst="rect">
            <a:avLst/>
          </a:prstGeom>
          <a:noFill/>
          <a:ln w="9525"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89138"/>
            <a:ext cx="7993063" cy="4114800"/>
          </a:xfrm>
        </p:spPr>
        <p:txBody>
          <a:bodyPr/>
          <a:lstStyle/>
          <a:p>
            <a:r>
              <a:rPr lang="en-GB" sz="2000" dirty="0" smtClean="0"/>
              <a:t>(Scroll Down) Under </a:t>
            </a:r>
            <a:r>
              <a:rPr lang="en-GB" sz="2000" b="1" dirty="0" smtClean="0"/>
              <a:t>Create a New Account </a:t>
            </a:r>
            <a:r>
              <a:rPr lang="en-GB" sz="2000" dirty="0" smtClean="0"/>
              <a:t>click </a:t>
            </a:r>
            <a:r>
              <a:rPr lang="en-GB" sz="2000" b="1" dirty="0" smtClean="0"/>
              <a:t>Student</a:t>
            </a:r>
            <a:endParaRPr lang="en-GB" sz="2000" b="1" dirty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8027987" cy="1462087"/>
          </a:xfrm>
          <a:noFill/>
          <a:ln/>
        </p:spPr>
        <p:txBody>
          <a:bodyPr/>
          <a:lstStyle/>
          <a:p>
            <a:r>
              <a:rPr lang="en-GB" sz="3600"/>
              <a:t>Creating a Student Account </a:t>
            </a:r>
            <a:r>
              <a:rPr lang="en-GB"/>
              <a:t>(step 2)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924944"/>
            <a:ext cx="52292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GR Student Introduction to  TurnitinUK OriginalityCheck Softwar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Examples of Plagiarism&amp;quot;&quot;/&gt;&lt;property id=&quot;20307&quot; value=&quot;319&quot;/&gt;&lt;/object&gt;&lt;object type=&quot;3&quot; unique_id=&quot;10005&quot;&gt;&lt;property id=&quot;20148&quot; value=&quot;5&quot;/&gt;&lt;property id=&quot;20300&quot; value=&quot;Slide 3 - &amp;quot;Plagiarism&amp;quot;&quot;/&gt;&lt;property id=&quot;20307&quot; value=&quot;320&quot;/&gt;&lt;/object&gt;&lt;object type=&quot;3&quot; unique_id=&quot;10006&quot;&gt;&lt;property id=&quot;20148&quot; value=&quot;5&quot;/&gt;&lt;property id=&quot;20300&quot; value=&quot;Slide 4 - &amp;quot;TurnitinUK&amp;quot;&quot;/&gt;&lt;property id=&quot;20307&quot; value=&quot;321&quot;/&gt;&lt;/object&gt;&lt;object type=&quot;3&quot; unique_id=&quot;10008&quot;&gt;&lt;property id=&quot;20148&quot; value=&quot;5&quot;/&gt;&lt;property id=&quot;20300&quot; value=&quot;Slide 5 - &amp;quot; “Allowable” Text Matches 1&amp;quot;&quot;/&gt;&lt;property id=&quot;20307&quot; value=&quot;324&quot;/&gt;&lt;/object&gt;&lt;object type=&quot;3&quot; unique_id=&quot;10009&quot;&gt;&lt;property id=&quot;20148&quot; value=&quot;5&quot;/&gt;&lt;property id=&quot;20300&quot; value=&quot;Slide 6 - &amp;quot;“Allowable” Text Matches 2&amp;quot;&quot;/&gt;&lt;property id=&quot;20307&quot; value=&quot;325&quot;/&gt;&lt;/object&gt;&lt;object type=&quot;3&quot; unique_id=&quot;10010&quot;&gt;&lt;property id=&quot;20148&quot; value=&quot;5&quot;/&gt;&lt;property id=&quot;20300&quot; value=&quot;Slide 7 - &amp;quot;Student Introduction to  TurnitinUK&amp;quot;&quot;/&gt;&lt;property id=&quot;20307&quot; value=&quot;291&quot;/&gt;&lt;/object&gt;&lt;object type=&quot;3&quot; unique_id=&quot;10011&quot;&gt;&lt;property id=&quot;20148&quot; value=&quot;5&quot;/&gt;&lt;property id=&quot;20300&quot; value=&quot;Slide 8 - &amp;quot;Creating a Student Account (step 1)&amp;quot;&quot;/&gt;&lt;property id=&quot;20307&quot; value=&quot;292&quot;/&gt;&lt;/object&gt;&lt;object type=&quot;3&quot; unique_id=&quot;10012&quot;&gt;&lt;property id=&quot;20148&quot; value=&quot;5&quot;/&gt;&lt;property id=&quot;20300&quot; value=&quot;Slide 9 - &amp;quot;Creating a Student Account (step 2)&amp;quot;&quot;/&gt;&lt;property id=&quot;20307&quot; value=&quot;293&quot;/&gt;&lt;/object&gt;&lt;object type=&quot;3&quot; unique_id=&quot;10013&quot;&gt;&lt;property id=&quot;20148&quot; value=&quot;5&quot;/&gt;&lt;property id=&quot;20300&quot; value=&quot;Slide 10 - &amp;quot;Creating a Student Account (step 3)&amp;quot;&quot;/&gt;&lt;property id=&quot;20307&quot; value=&quot;295&quot;/&gt;&lt;/object&gt;&lt;object type=&quot;3&quot; unique_id=&quot;10014&quot;&gt;&lt;property id=&quot;20148&quot; value=&quot;5&quot;/&gt;&lt;property id=&quot;20300&quot; value=&quot;Slide 11 - &amp;quot;Creating a Student Account (step 4)&amp;quot;&quot;/&gt;&lt;property id=&quot;20307&quot; value=&quot;296&quot;/&gt;&lt;/object&gt;&lt;object type=&quot;3&quot; unique_id=&quot;10015&quot;&gt;&lt;property id=&quot;20148&quot; value=&quot;5&quot;/&gt;&lt;property id=&quot;20300&quot; value=&quot;Slide 12 - &amp;quot;Creating a Student Account (step 5)&amp;quot;&quot;/&gt;&lt;property id=&quot;20307&quot; value=&quot;297&quot;/&gt;&lt;/object&gt;&lt;object type=&quot;3&quot; unique_id=&quot;10016&quot;&gt;&lt;property id=&quot;20148&quot; value=&quot;5&quot;/&gt;&lt;property id=&quot;20300&quot; value=&quot;Slide 13 - &amp;quot;Creating a Student Account (step 6)&amp;quot;&quot;/&gt;&lt;property id=&quot;20307&quot; value=&quot;298&quot;/&gt;&lt;/object&gt;&lt;object type=&quot;3&quot; unique_id=&quot;10017&quot;&gt;&lt;property id=&quot;20148&quot; value=&quot;5&quot;/&gt;&lt;property id=&quot;20300&quot; value=&quot;Slide 14 - &amp;quot;Creating a Student Account (step 7)&amp;quot;&quot;/&gt;&lt;property id=&quot;20307&quot; value=&quot;299&quot;/&gt;&lt;/object&gt;&lt;object type=&quot;3&quot; unique_id=&quot;10018&quot;&gt;&lt;property id=&quot;20148&quot; value=&quot;5&quot;/&gt;&lt;property id=&quot;20300&quot; value=&quot;Slide 15 - &amp;quot;Creating a Student Account (finish)&amp;quot;&quot;/&gt;&lt;property id=&quot;20307&quot; value=&quot;300&quot;/&gt;&lt;/object&gt;&lt;object type=&quot;3&quot; unique_id=&quot;10019&quot;&gt;&lt;property id=&quot;20148&quot; value=&quot;5&quot;/&gt;&lt;property id=&quot;20300&quot; value=&quot;Slide 16 - &amp;quot;Submitting a Chapter/paper&amp;quot;&quot;/&gt;&lt;property id=&quot;20307&quot; value=&quot;302&quot;/&gt;&lt;/object&gt;&lt;object type=&quot;3&quot; unique_id=&quot;10020&quot;&gt;&lt;property id=&quot;20148&quot; value=&quot;5&quot;/&gt;&lt;property id=&quot;20300&quot; value=&quot;Slide 17 - &amp;quot;Submitting a Chapter/paper&amp;quot;&quot;/&gt;&lt;property id=&quot;20307&quot; value=&quot;303&quot;/&gt;&lt;/object&gt;&lt;object type=&quot;3&quot; unique_id=&quot;10021&quot;&gt;&lt;property id=&quot;20148&quot; value=&quot;5&quot;/&gt;&lt;property id=&quot;20300&quot; value=&quot;Slide 18 - &amp;quot;Submitting a Chapter/paper&amp;quot;&quot;/&gt;&lt;property id=&quot;20307&quot; value=&quot;304&quot;/&gt;&lt;/object&gt;&lt;object type=&quot;3&quot; unique_id=&quot;10022&quot;&gt;&lt;property id=&quot;20148&quot; value=&quot;5&quot;/&gt;&lt;property id=&quot;20300&quot; value=&quot;Slide 19 - &amp;quot;Submitting a Chapter/paper&amp;quot;&quot;/&gt;&lt;property id=&quot;20307&quot; value=&quot;305&quot;/&gt;&lt;/object&gt;&lt;object type=&quot;3&quot; unique_id=&quot;10023&quot;&gt;&lt;property id=&quot;20148&quot; value=&quot;5&quot;/&gt;&lt;property id=&quot;20300&quot; value=&quot;Slide 20 - &amp;quot;Submitting a Chapter/paper&amp;quot;&quot;/&gt;&lt;property id=&quot;20307&quot; value=&quot;306&quot;/&gt;&lt;/object&gt;&lt;object type=&quot;3&quot; unique_id=&quot;10024&quot;&gt;&lt;property id=&quot;20148&quot; value=&quot;5&quot;/&gt;&lt;property id=&quot;20300&quot; value=&quot;Slide 21 - &amp;quot;Submitting a Chapter/paper&amp;quot;&quot;/&gt;&lt;property id=&quot;20307&quot; value=&quot;307&quot;/&gt;&lt;/object&gt;&lt;object type=&quot;3&quot; unique_id=&quot;10025&quot;&gt;&lt;property id=&quot;20148&quot; value=&quot;5&quot;/&gt;&lt;property id=&quot;20300&quot; value=&quot;Slide 22 - &amp;quot;Submitting a Chapter/paper&amp;quot;&quot;/&gt;&lt;property id=&quot;20307&quot; value=&quot;308&quot;/&gt;&lt;/object&gt;&lt;object type=&quot;3&quot; unique_id=&quot;10026&quot;&gt;&lt;property id=&quot;20148&quot; value=&quot;5&quot;/&gt;&lt;property id=&quot;20300&quot; value=&quot;Slide 23 - &amp;quot;Viewing your submissions&amp;quot;&quot;/&gt;&lt;property id=&quot;20307&quot; value=&quot;309&quot;/&gt;&lt;/object&gt;&lt;object type=&quot;3&quot; unique_id=&quot;10027&quot;&gt;&lt;property id=&quot;20148&quot; value=&quot;5&quot;/&gt;&lt;property id=&quot;20300&quot; value=&quot;Slide 24 - &amp;quot;Viewing an originality report&amp;quot;&quot;/&gt;&lt;property id=&quot;20307&quot; value=&quot;310&quot;/&gt;&lt;/object&gt;&lt;object type=&quot;3&quot; unique_id=&quot;10028&quot;&gt;&lt;property id=&quot;20148&quot; value=&quot;5&quot;/&gt;&lt;property id=&quot;20300&quot; value=&quot;Slide 25 - &amp;quot;Viewing your submissions&amp;quot;&quot;/&gt;&lt;property id=&quot;20307&quot; value=&quot;311&quot;/&gt;&lt;/object&gt;&lt;/object&gt;&lt;object type=&quot;8&quot; unique_id=&quot;10058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1221</Words>
  <Application>Microsoft Office PowerPoint</Application>
  <PresentationFormat>On-screen Show (4:3)</PresentationFormat>
  <Paragraphs>165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Tahoma</vt:lpstr>
      <vt:lpstr>Times New Roman</vt:lpstr>
      <vt:lpstr>Verdana</vt:lpstr>
      <vt:lpstr>Wingdings</vt:lpstr>
      <vt:lpstr>Blends</vt:lpstr>
      <vt:lpstr>PGR Student Introduction to  TurnitinUK OriginalityCheck Software</vt:lpstr>
      <vt:lpstr>Examples of Plagiarism</vt:lpstr>
      <vt:lpstr>Plagiarism</vt:lpstr>
      <vt:lpstr>TurnitinUK</vt:lpstr>
      <vt:lpstr> “Healthy” Text Matches 1</vt:lpstr>
      <vt:lpstr>“Healthy” Text Matches 2</vt:lpstr>
      <vt:lpstr>Student Introduction to  TurnitinUK</vt:lpstr>
      <vt:lpstr>Creating a Student Account (step 1)</vt:lpstr>
      <vt:lpstr>Creating a Student Account (step 2)</vt:lpstr>
      <vt:lpstr>Creating a Student Account (step 3)</vt:lpstr>
      <vt:lpstr>Creating a Student Account (step 4)</vt:lpstr>
      <vt:lpstr>Creating a Student Account (step 5)</vt:lpstr>
      <vt:lpstr>Creating a Student Account (step 6)</vt:lpstr>
      <vt:lpstr>Creating a Student Account (step 7)</vt:lpstr>
      <vt:lpstr>Creating a Student Account (finish)</vt:lpstr>
      <vt:lpstr>Submitting a Chapter/paper</vt:lpstr>
      <vt:lpstr>Submitting a Chapter/paper</vt:lpstr>
      <vt:lpstr>Submitting a Chapter/paper</vt:lpstr>
      <vt:lpstr>Submitting a Chapter/paper</vt:lpstr>
      <vt:lpstr>Submitting a Chapter/paper</vt:lpstr>
      <vt:lpstr>Submitting a Chapter/paper</vt:lpstr>
      <vt:lpstr>Submitting a Chapter/paper</vt:lpstr>
      <vt:lpstr>Viewing your submissions</vt:lpstr>
      <vt:lpstr>Viewing an originality report</vt:lpstr>
      <vt:lpstr>Viewing your submissions</vt:lpstr>
    </vt:vector>
  </TitlesOfParts>
  <Company>Queen's University Belfast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Introduction to  JISC Plagiarism Detection Service</dc:title>
  <dc:creator>David Robinson</dc:creator>
  <cp:lastModifiedBy>Gill Kelly</cp:lastModifiedBy>
  <cp:revision>172</cp:revision>
  <dcterms:created xsi:type="dcterms:W3CDTF">2003-11-04T12:05:44Z</dcterms:created>
  <dcterms:modified xsi:type="dcterms:W3CDTF">2015-01-27T12:05:21Z</dcterms:modified>
</cp:coreProperties>
</file>