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9" r:id="rId3"/>
    <p:sldId id="320" r:id="rId4"/>
    <p:sldId id="321" r:id="rId5"/>
    <p:sldId id="323" r:id="rId6"/>
    <p:sldId id="324" r:id="rId7"/>
    <p:sldId id="325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304" r:id="rId20"/>
    <p:sldId id="306" r:id="rId21"/>
    <p:sldId id="307" r:id="rId22"/>
    <p:sldId id="308" r:id="rId23"/>
    <p:sldId id="309" r:id="rId24"/>
    <p:sldId id="327" r:id="rId25"/>
    <p:sldId id="310" r:id="rId26"/>
    <p:sldId id="311" r:id="rId27"/>
    <p:sldId id="326" r:id="rId28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777777"/>
    <a:srgbClr val="969696"/>
    <a:srgbClr val="008000"/>
    <a:srgbClr val="66CCFF"/>
    <a:srgbClr val="C2C8C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0A51665-3A79-40C4-9705-E08FF2A6DE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2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C29D005-6C27-487F-8C78-DEE041D654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1DF8F-98F5-4777-80DC-6FA8B7351CFF}" type="slidenum">
              <a:rPr lang="en-GB"/>
              <a:pPr/>
              <a:t>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7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CFC3C-38FA-432F-B7A6-D26579BC0BB6}" type="slidenum">
              <a:rPr lang="en-GB"/>
              <a:pPr/>
              <a:t>17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6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A4612-34E7-40F8-8D21-DD9E6842C47C}" type="slidenum">
              <a:rPr lang="en-GB"/>
              <a:pPr/>
              <a:t>18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0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9877D-FFB5-4C3F-8B8A-7BB8D5FB7310}" type="slidenum">
              <a:rPr lang="en-GB"/>
              <a:pPr/>
              <a:t>19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6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3BBFA-51A0-440A-8366-40F4DBC7E754}" type="slidenum">
              <a:rPr lang="en-GB"/>
              <a:pPr/>
              <a:t>20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3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02CA-63C4-4A15-A548-336F03EF2CEF}" type="slidenum">
              <a:rPr lang="en-GB"/>
              <a:pPr/>
              <a:t>21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4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531F6-F228-4A08-8F10-0C4772A9601C}" type="slidenum">
              <a:rPr lang="en-GB"/>
              <a:pPr/>
              <a:t>22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93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FFA09-9000-4BE4-B4A5-0FB08016502C}" type="slidenum">
              <a:rPr lang="en-GB"/>
              <a:pPr/>
              <a:t>23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84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54A63-2DF9-4E2E-97BF-E46C0EDDCB29}" type="slidenum">
              <a:rPr lang="en-GB"/>
              <a:pPr/>
              <a:t>25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72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3639D-67C1-4AFC-A33F-81E018B52E65}" type="slidenum">
              <a:rPr lang="en-GB"/>
              <a:pPr/>
              <a:t>26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1A346-9F59-4B92-9C73-CE22ED72367C}" type="slidenum">
              <a:rPr lang="en-GB"/>
              <a:pPr/>
              <a:t>27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9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EA8FE-919A-41F9-92D3-8499E3D6368E}" type="slidenum">
              <a:rPr lang="en-GB"/>
              <a:pPr/>
              <a:t>9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0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9459-786A-402C-BCE7-5319EB662ED9}" type="slidenum">
              <a:rPr lang="en-GB"/>
              <a:pPr/>
              <a:t>10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8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7C420-A88B-4284-8C54-7E1F389E208D}" type="slidenum">
              <a:rPr lang="en-GB"/>
              <a:pPr/>
              <a:t>11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849DD-63EC-41AB-BED4-CC25AC5DF39F}" type="slidenum">
              <a:rPr lang="en-GB"/>
              <a:pPr/>
              <a:t>12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note the following programmes English, Politics, all GAP programmes, Social Work have used the student number in</a:t>
            </a:r>
            <a:r>
              <a:rPr lang="en-GB" baseline="0" dirty="0" smtClean="0"/>
              <a:t> the surname field.  These slides will need to be amended to reflect that.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25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1889-45E2-462D-A815-11284C74A228}" type="slidenum">
              <a:rPr lang="en-GB"/>
              <a:pPr/>
              <a:t>13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A858-B5C8-41BD-84EF-913FC6B7A8F4}" type="slidenum">
              <a:rPr lang="en-GB"/>
              <a:pPr/>
              <a:t>14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3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65391-AED6-4279-A373-74A5D46F79A8}" type="slidenum">
              <a:rPr lang="en-GB"/>
              <a:pPr/>
              <a:t>15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1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E8575-0B49-4389-8D89-7F56350F1DDC}" type="slidenum">
              <a:rPr lang="en-GB"/>
              <a:pPr/>
              <a:t>16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9D6983-51A8-40D2-8667-1152BB855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CF4F-4594-472F-AF26-DF2A8C0EF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80BE-8238-4D3E-8D36-24D5A0004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3146AF-7DF6-48EC-A80E-BCAE8FF14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99E0-3987-4CD8-8692-6CEE4CD69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1BA0-E657-42FB-A6E4-20728BB16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82F47-253B-4876-A962-E527521FE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A110F-4922-48C4-B8AD-B4D95CB10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F236C-18D4-4B91-A5A7-14ED4B48E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5D4A-9590-4F03-AE8E-4C6058EC6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EFEE8-C1A4-401F-B6F1-283BDAD76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841D-0CCE-4153-B9FD-3E3EA73F8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GB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24FC27-864C-4360-9A38-BA768876AC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u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uk.com/" TargetMode="External"/><Relationship Id="rId2" Type="http://schemas.openxmlformats.org/officeDocument/2006/relationships/hyperlink" Target="http://www.submit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nitinuk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hyperlink" Target="http://www.submit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9650" y="1773238"/>
            <a:ext cx="8134350" cy="1470025"/>
          </a:xfrm>
        </p:spPr>
        <p:txBody>
          <a:bodyPr/>
          <a:lstStyle/>
          <a:p>
            <a:r>
              <a:rPr lang="en-GB" sz="3800" dirty="0"/>
              <a:t>Student Introduction to </a:t>
            </a:r>
            <a:br>
              <a:rPr lang="en-GB" sz="3800" dirty="0"/>
            </a:br>
            <a:r>
              <a:rPr lang="en-GB" sz="3800" dirty="0" err="1" smtClean="0"/>
              <a:t>TurnitinUK</a:t>
            </a:r>
            <a:r>
              <a:rPr lang="en-GB" sz="3800" dirty="0" smtClean="0"/>
              <a:t> </a:t>
            </a:r>
            <a:r>
              <a:rPr lang="en-GB" sz="3800" dirty="0" err="1" smtClean="0"/>
              <a:t>OriginalityCheck</a:t>
            </a:r>
            <a:r>
              <a:rPr lang="en-GB" sz="3800" dirty="0" smtClean="0"/>
              <a:t> Software</a:t>
            </a:r>
            <a:endParaRPr lang="en-US" sz="3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tx2"/>
                </a:solidFill>
                <a:hlinkClick r:id="rId3"/>
              </a:rPr>
              <a:t>www.turnitinuk.com</a:t>
            </a:r>
            <a:endParaRPr lang="en-GB" u="sng" dirty="0">
              <a:solidFill>
                <a:schemeClr val="tx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95963" y="6381750"/>
            <a:ext cx="2550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/>
              <a:t>Last updated </a:t>
            </a:r>
            <a:r>
              <a:rPr lang="en-GB" dirty="0" smtClean="0"/>
              <a:t>July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7993063" cy="4114800"/>
          </a:xfrm>
        </p:spPr>
        <p:txBody>
          <a:bodyPr/>
          <a:lstStyle/>
          <a:p>
            <a:r>
              <a:rPr lang="en-GB" sz="2000" dirty="0" smtClean="0"/>
              <a:t>Under create a new account click student (</a:t>
            </a:r>
            <a:r>
              <a:rPr lang="en-GB" sz="2000" dirty="0"/>
              <a:t>scroll down if necessary) 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  <a:noFill/>
          <a:ln/>
        </p:spPr>
        <p:txBody>
          <a:bodyPr/>
          <a:lstStyle/>
          <a:p>
            <a:r>
              <a:rPr lang="en-GB" sz="3600"/>
              <a:t>Creating a Student Account </a:t>
            </a:r>
            <a:r>
              <a:rPr lang="en-GB"/>
              <a:t>(step 2)</a:t>
            </a:r>
            <a:endParaRPr lang="en-US"/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994400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65" y="3103681"/>
            <a:ext cx="6104762" cy="1885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</p:spPr>
        <p:txBody>
          <a:bodyPr/>
          <a:lstStyle/>
          <a:p>
            <a:r>
              <a:rPr lang="en-GB" sz="3600" dirty="0"/>
              <a:t>Creating a Student Account (step </a:t>
            </a:r>
            <a:r>
              <a:rPr lang="en-GB" sz="3600" dirty="0" smtClean="0"/>
              <a:t>3)</a:t>
            </a:r>
            <a:endParaRPr lang="en-US" sz="36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17713"/>
            <a:ext cx="8064500" cy="2132012"/>
          </a:xfrm>
        </p:spPr>
        <p:txBody>
          <a:bodyPr/>
          <a:lstStyle/>
          <a:p>
            <a:r>
              <a:rPr lang="en-GB" sz="2000"/>
              <a:t>class ID and password (sent to you by email from your lecturer) scroll down to continue.</a:t>
            </a:r>
          </a:p>
          <a:p>
            <a:r>
              <a:rPr lang="en-GB" sz="2000"/>
              <a:t>All sections with a red asterisk </a:t>
            </a:r>
            <a:r>
              <a:rPr lang="en-GB" sz="2000">
                <a:solidFill>
                  <a:schemeClr val="hlink"/>
                </a:solidFill>
              </a:rPr>
              <a:t>*</a:t>
            </a:r>
            <a:r>
              <a:rPr lang="en-GB" sz="2000"/>
              <a:t> must be completed.</a:t>
            </a:r>
            <a:endParaRPr lang="en-US" sz="200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763713" y="5445125"/>
            <a:ext cx="431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1763713" y="5445125"/>
            <a:ext cx="648046" cy="1441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63712" y="5949280"/>
            <a:ext cx="648047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083719"/>
            <a:ext cx="4464471" cy="3195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</p:spPr>
        <p:txBody>
          <a:bodyPr/>
          <a:lstStyle/>
          <a:p>
            <a:r>
              <a:rPr lang="en-GB" sz="3600" dirty="0"/>
              <a:t>Creating a Student Account </a:t>
            </a:r>
            <a:r>
              <a:rPr lang="en-GB" dirty="0"/>
              <a:t>(step </a:t>
            </a:r>
            <a:r>
              <a:rPr lang="en-GB" dirty="0" smtClean="0"/>
              <a:t>4)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17713"/>
            <a:ext cx="8064500" cy="1123950"/>
          </a:xfrm>
        </p:spPr>
        <p:txBody>
          <a:bodyPr/>
          <a:lstStyle/>
          <a:p>
            <a:r>
              <a:rPr lang="en-GB" sz="2000"/>
              <a:t>Please enter First Name, Surname (as used at enrolment) and your </a:t>
            </a:r>
            <a:r>
              <a:rPr lang="en-GB" sz="2000" b="1"/>
              <a:t>QUB email address</a:t>
            </a:r>
            <a:r>
              <a:rPr lang="en-GB" sz="2000"/>
              <a:t> -&gt; scroll down to continue.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708920"/>
            <a:ext cx="5228571" cy="32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</p:spPr>
        <p:txBody>
          <a:bodyPr/>
          <a:lstStyle/>
          <a:p>
            <a:r>
              <a:rPr lang="en-GB" sz="3600" dirty="0"/>
              <a:t>Creating a Student Account </a:t>
            </a:r>
            <a:r>
              <a:rPr lang="en-GB" dirty="0"/>
              <a:t>(step </a:t>
            </a:r>
            <a:r>
              <a:rPr lang="en-GB" dirty="0" smtClean="0"/>
              <a:t>5)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17713"/>
            <a:ext cx="8064500" cy="4364037"/>
          </a:xfrm>
        </p:spPr>
        <p:txBody>
          <a:bodyPr/>
          <a:lstStyle/>
          <a:p>
            <a:r>
              <a:rPr lang="en-GB" sz="2000" dirty="0"/>
              <a:t>Enter a password* and then confirm it. Make sure you use a password you will remember!! -&gt; scroll down to continue.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>
              <a:solidFill>
                <a:schemeClr val="hlink"/>
              </a:solidFill>
            </a:endParaRPr>
          </a:p>
          <a:p>
            <a:endParaRPr lang="en-GB" sz="2000" dirty="0">
              <a:solidFill>
                <a:schemeClr val="hlink"/>
              </a:solidFill>
            </a:endParaRPr>
          </a:p>
          <a:p>
            <a:endParaRPr lang="en-GB" sz="2000" dirty="0">
              <a:solidFill>
                <a:schemeClr val="hlink"/>
              </a:solidFill>
            </a:endParaRPr>
          </a:p>
          <a:p>
            <a:r>
              <a:rPr lang="en-GB" sz="2000" dirty="0">
                <a:solidFill>
                  <a:schemeClr val="hlink"/>
                </a:solidFill>
              </a:rPr>
              <a:t>*Passwords must include at least one Number and one Letter and be between 6 and 12 characters (it is also case sensitive).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5324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017713"/>
            <a:ext cx="7561263" cy="4651375"/>
          </a:xfrm>
        </p:spPr>
        <p:txBody>
          <a:bodyPr/>
          <a:lstStyle/>
          <a:p>
            <a:r>
              <a:rPr lang="en-GB" sz="2000"/>
              <a:t>Select a secret question from the drop down menu.</a:t>
            </a:r>
          </a:p>
          <a:p>
            <a:r>
              <a:rPr lang="en-GB" sz="2000"/>
              <a:t>Type the answer to this question in the box ‘question answer’ -&gt; scroll down to continue.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  <a:noFill/>
          <a:ln/>
        </p:spPr>
        <p:txBody>
          <a:bodyPr/>
          <a:lstStyle/>
          <a:p>
            <a:r>
              <a:rPr lang="en-GB" sz="3600" dirty="0"/>
              <a:t>Creating a Student Account </a:t>
            </a:r>
            <a:r>
              <a:rPr lang="en-GB" dirty="0"/>
              <a:t>(step </a:t>
            </a:r>
            <a:r>
              <a:rPr lang="en-GB" dirty="0" smtClean="0"/>
              <a:t>6)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429000"/>
            <a:ext cx="3876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859338" y="4149725"/>
            <a:ext cx="1368425" cy="187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4859338" y="4149725"/>
            <a:ext cx="0" cy="1584325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710487" cy="4114800"/>
          </a:xfrm>
        </p:spPr>
        <p:txBody>
          <a:bodyPr/>
          <a:lstStyle/>
          <a:p>
            <a:r>
              <a:rPr lang="en-GB" sz="2000" dirty="0"/>
              <a:t>Read the user agreement displayed -&gt; you will be asked to click on </a:t>
            </a:r>
            <a:r>
              <a:rPr lang="en-GB" sz="2000" b="1" dirty="0"/>
              <a:t>I </a:t>
            </a:r>
            <a:r>
              <a:rPr lang="en-GB" sz="2000" b="1" dirty="0" smtClean="0"/>
              <a:t>Agree </a:t>
            </a:r>
            <a:r>
              <a:rPr lang="en-GB" sz="2000" b="1" dirty="0"/>
              <a:t>-- </a:t>
            </a:r>
            <a:r>
              <a:rPr lang="en-GB" sz="2000" b="1" dirty="0" smtClean="0"/>
              <a:t>Create Profile </a:t>
            </a:r>
            <a:r>
              <a:rPr lang="en-GB" sz="2000" dirty="0"/>
              <a:t>link.</a:t>
            </a:r>
          </a:p>
          <a:p>
            <a:endParaRPr lang="en-US" sz="2000" b="1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  <a:noFill/>
          <a:ln/>
        </p:spPr>
        <p:txBody>
          <a:bodyPr/>
          <a:lstStyle/>
          <a:p>
            <a:r>
              <a:rPr lang="en-GB" sz="3600" dirty="0"/>
              <a:t>Creating a Student Account </a:t>
            </a:r>
            <a:r>
              <a:rPr lang="en-GB" dirty="0"/>
              <a:t>(step </a:t>
            </a:r>
            <a:r>
              <a:rPr lang="en-GB" dirty="0" smtClean="0"/>
              <a:t>7)</a:t>
            </a:r>
            <a:endParaRPr lang="en-US" dirty="0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589588"/>
            <a:ext cx="282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140968"/>
            <a:ext cx="5476190" cy="32476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710487" cy="4114800"/>
          </a:xfrm>
        </p:spPr>
        <p:txBody>
          <a:bodyPr/>
          <a:lstStyle/>
          <a:p>
            <a:r>
              <a:rPr lang="en-GB" sz="2000" dirty="0"/>
              <a:t>You have now completed creating your student </a:t>
            </a:r>
            <a:r>
              <a:rPr lang="en-GB" sz="2000" dirty="0" smtClean="0"/>
              <a:t>account.</a:t>
            </a:r>
          </a:p>
          <a:p>
            <a:r>
              <a:rPr lang="en-GB" sz="2000" dirty="0" smtClean="0"/>
              <a:t>You will now be directed to your student homepage (see image below).</a:t>
            </a:r>
            <a:endParaRPr lang="en-US" sz="20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8027987" cy="1462087"/>
          </a:xfrm>
          <a:noFill/>
          <a:ln/>
        </p:spPr>
        <p:txBody>
          <a:bodyPr/>
          <a:lstStyle/>
          <a:p>
            <a:r>
              <a:rPr lang="en-GB" sz="3200"/>
              <a:t>Creating a Student Account (finish)</a:t>
            </a: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3" y="3356992"/>
            <a:ext cx="8472940" cy="10081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Submitting a paper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7493000" cy="4114800"/>
          </a:xfrm>
        </p:spPr>
        <p:txBody>
          <a:bodyPr/>
          <a:lstStyle/>
          <a:p>
            <a:r>
              <a:rPr lang="en-GB" sz="2000" dirty="0"/>
              <a:t>To submit an assignment you </a:t>
            </a:r>
            <a:r>
              <a:rPr lang="en-GB" sz="2000" dirty="0" smtClean="0"/>
              <a:t>must first </a:t>
            </a:r>
            <a:r>
              <a:rPr lang="en-GB" sz="2000" dirty="0"/>
              <a:t>enter the class </a:t>
            </a:r>
            <a:r>
              <a:rPr lang="en-GB" sz="2000" dirty="0" smtClean="0"/>
              <a:t>homepage by </a:t>
            </a:r>
            <a:r>
              <a:rPr lang="en-GB" sz="2000" dirty="0"/>
              <a:t>clicking on the class name on your homepage (underneath </a:t>
            </a:r>
            <a:r>
              <a:rPr lang="en-GB" sz="2000" b="1" dirty="0"/>
              <a:t>enter a class</a:t>
            </a:r>
            <a:r>
              <a:rPr lang="en-GB" sz="2000" dirty="0"/>
              <a:t>).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9910"/>
          <a:stretch/>
        </p:blipFill>
        <p:spPr>
          <a:xfrm>
            <a:off x="323528" y="3446764"/>
            <a:ext cx="7848872" cy="1199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Submitting a paper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7920038" cy="4114800"/>
          </a:xfrm>
        </p:spPr>
        <p:txBody>
          <a:bodyPr/>
          <a:lstStyle/>
          <a:p>
            <a:r>
              <a:rPr lang="en-GB" sz="2000" dirty="0"/>
              <a:t>Click on the </a:t>
            </a:r>
            <a:r>
              <a:rPr lang="en-GB" sz="2000" dirty="0" smtClean="0"/>
              <a:t>blue </a:t>
            </a:r>
            <a:r>
              <a:rPr lang="en-GB" sz="2000" b="1" dirty="0" smtClean="0"/>
              <a:t>submit</a:t>
            </a:r>
            <a:r>
              <a:rPr lang="en-GB" sz="2000" dirty="0" smtClean="0"/>
              <a:t> </a:t>
            </a:r>
            <a:r>
              <a:rPr lang="en-GB" sz="2000" dirty="0"/>
              <a:t>button next to the desired assignment in your class </a:t>
            </a:r>
            <a:r>
              <a:rPr lang="en-GB" sz="2000" dirty="0" smtClean="0"/>
              <a:t>homepage.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Please note when the assignment is closed to submissions the submit button will be coloured grey.</a:t>
            </a:r>
          </a:p>
          <a:p>
            <a:r>
              <a:rPr lang="en-GB" sz="2000" dirty="0" smtClean="0"/>
              <a:t>Information about the assignment can be found at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418" y="5157192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177121"/>
            <a:ext cx="7270425" cy="792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Submitting a paper</a:t>
            </a: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3024187" cy="45362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Select </a:t>
            </a:r>
            <a:r>
              <a:rPr lang="en-GB" sz="2000" dirty="0" smtClean="0"/>
              <a:t>‘single file upload’ from </a:t>
            </a:r>
            <a:r>
              <a:rPr lang="en-GB" sz="2000" dirty="0"/>
              <a:t>the drop down menu</a:t>
            </a: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dirty="0"/>
              <a:t>Enter a title for the assignment (your name will be automatically inserted)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Click the </a:t>
            </a:r>
            <a:r>
              <a:rPr lang="en-GB" sz="2000" b="1" dirty="0" smtClean="0"/>
              <a:t>Choose from this computer…</a:t>
            </a:r>
            <a:r>
              <a:rPr lang="en-GB" sz="2000" dirty="0" smtClean="0"/>
              <a:t> </a:t>
            </a:r>
            <a:r>
              <a:rPr lang="en-GB" sz="2000" dirty="0"/>
              <a:t>button to locate your assignment on the PC for upload to the system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844824"/>
            <a:ext cx="4074914" cy="48429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of Plagiarism</a:t>
            </a: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916832"/>
            <a:ext cx="7772400" cy="4536504"/>
          </a:xfrm>
        </p:spPr>
        <p:txBody>
          <a:bodyPr/>
          <a:lstStyle/>
          <a:p>
            <a:r>
              <a:rPr lang="en-GB" dirty="0" smtClean="0"/>
              <a:t>According to Cottrell (2008) this could be: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Summarising a text using virtually the same words that have been used (</a:t>
            </a:r>
            <a:r>
              <a:rPr lang="en-GB" dirty="0" err="1" smtClean="0"/>
              <a:t>eg</a:t>
            </a:r>
            <a:r>
              <a:rPr lang="en-GB" dirty="0" smtClean="0"/>
              <a:t> in journals, classes, texts, websites etc..)</a:t>
            </a:r>
          </a:p>
          <a:p>
            <a:pPr lvl="1"/>
            <a:r>
              <a:rPr lang="en-GB" dirty="0" smtClean="0"/>
              <a:t>Using but not acknowledging the ideas of others (</a:t>
            </a:r>
            <a:r>
              <a:rPr lang="en-GB" dirty="0" err="1" smtClean="0"/>
              <a:t>eg</a:t>
            </a:r>
            <a:r>
              <a:rPr lang="en-GB" dirty="0" smtClean="0"/>
              <a:t> theories etc..).</a:t>
            </a:r>
          </a:p>
          <a:p>
            <a:pPr lvl="1"/>
            <a:r>
              <a:rPr lang="en-GB" dirty="0" smtClean="0"/>
              <a:t>Re-writing authors’ work in your own words but not giving them credit.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Cottrell, S. (2008) The Study Skills Handbook, 3rd </a:t>
            </a:r>
            <a:r>
              <a:rPr lang="en-GB" dirty="0" err="1" smtClean="0"/>
              <a:t>edn</a:t>
            </a:r>
            <a:r>
              <a:rPr lang="en-GB" dirty="0" smtClean="0"/>
              <a:t>. Basingstoke: Palgrave Macmillan.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Submitting a paper</a:t>
            </a: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2879725" cy="4868862"/>
          </a:xfrm>
        </p:spPr>
        <p:txBody>
          <a:bodyPr/>
          <a:lstStyle/>
          <a:p>
            <a:r>
              <a:rPr lang="en-GB" sz="2000" dirty="0" smtClean="0"/>
              <a:t>Your file name will </a:t>
            </a:r>
            <a:r>
              <a:rPr lang="en-GB" sz="2000" dirty="0"/>
              <a:t>appear </a:t>
            </a:r>
            <a:r>
              <a:rPr lang="en-GB" sz="2000" dirty="0" smtClean="0"/>
              <a:t>in the upload window-&gt; </a:t>
            </a:r>
            <a:r>
              <a:rPr lang="en-GB" sz="2000" dirty="0"/>
              <a:t>click </a:t>
            </a:r>
            <a:r>
              <a:rPr lang="en-GB" sz="2000" dirty="0" smtClean="0"/>
              <a:t>the </a:t>
            </a:r>
            <a:r>
              <a:rPr lang="en-GB" sz="2000" b="1" dirty="0" smtClean="0"/>
              <a:t>Upload button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The system will tell you if your file is uploaded successfully and if so, you will taken to the preview screen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818"/>
          <a:stretch/>
        </p:blipFill>
        <p:spPr>
          <a:xfrm>
            <a:off x="3923928" y="1844824"/>
            <a:ext cx="3672408" cy="4176464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385" y="2636912"/>
            <a:ext cx="6159590" cy="3917283"/>
          </a:xfrm>
          <a:prstGeom prst="rect">
            <a:avLst/>
          </a:prstGeom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a paper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9138"/>
            <a:ext cx="8136904" cy="719782"/>
          </a:xfrm>
        </p:spPr>
        <p:txBody>
          <a:bodyPr/>
          <a:lstStyle/>
          <a:p>
            <a:r>
              <a:rPr lang="en-GB" sz="2000" dirty="0"/>
              <a:t>The text of your assignment will be displayed in a window for you to check. If it is the correct file -&gt; click </a:t>
            </a:r>
            <a:r>
              <a:rPr lang="en-GB" sz="2000" b="1" dirty="0"/>
              <a:t>Submit Paper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221163" y="4070350"/>
            <a:ext cx="4222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516563"/>
            <a:ext cx="282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49194" y="3669432"/>
            <a:ext cx="2388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is </a:t>
            </a:r>
            <a:r>
              <a:rPr lang="en-US" b="1" u="sng" dirty="0"/>
              <a:t>not</a:t>
            </a:r>
            <a:r>
              <a:rPr lang="en-US" dirty="0"/>
              <a:t> the correct file click on </a:t>
            </a:r>
            <a:r>
              <a:rPr lang="en-US" b="1" dirty="0" smtClean="0"/>
              <a:t>cancel </a:t>
            </a:r>
            <a:r>
              <a:rPr lang="en-US" dirty="0" smtClean="0"/>
              <a:t>and browse to select </a:t>
            </a:r>
            <a:r>
              <a:rPr lang="en-US" dirty="0"/>
              <a:t>a different (correct) file.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Submitting a paper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2736850" cy="4868862"/>
          </a:xfrm>
        </p:spPr>
        <p:txBody>
          <a:bodyPr/>
          <a:lstStyle/>
          <a:p>
            <a:r>
              <a:rPr lang="en-GB" sz="2000" dirty="0"/>
              <a:t>You will then see a digital receipt showing that you have submitted the assignment to </a:t>
            </a:r>
            <a:r>
              <a:rPr lang="en-GB" sz="2000" dirty="0" err="1"/>
              <a:t>TurnitinUK</a:t>
            </a:r>
            <a:r>
              <a:rPr lang="en-GB" sz="2000" dirty="0"/>
              <a:t>.</a:t>
            </a:r>
          </a:p>
          <a:p>
            <a:r>
              <a:rPr lang="en-GB" sz="2000" dirty="0"/>
              <a:t>To return to the class page -&gt; click </a:t>
            </a:r>
            <a:r>
              <a:rPr lang="en-GB" sz="2000" dirty="0" smtClean="0"/>
              <a:t>‘Return to assignment list’</a:t>
            </a:r>
            <a:endParaRPr lang="en-GB" sz="2000" b="1" dirty="0"/>
          </a:p>
          <a:p>
            <a:r>
              <a:rPr lang="en-US" sz="2000" dirty="0"/>
              <a:t>An email will also be sent to you confirming the submission.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221163" y="4070350"/>
            <a:ext cx="4222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933825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132856"/>
            <a:ext cx="4547629" cy="35461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your submissions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819943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You can view your submissions and their associated originality reports on your class homepage.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Only </a:t>
            </a:r>
            <a:r>
              <a:rPr lang="en-GB" sz="2000" dirty="0"/>
              <a:t>you and the lecturer can see your submission.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Your </a:t>
            </a:r>
            <a:r>
              <a:rPr lang="en-GB" sz="2000" dirty="0" smtClean="0"/>
              <a:t>homepage </a:t>
            </a:r>
            <a:r>
              <a:rPr lang="en-GB" sz="2000" dirty="0"/>
              <a:t>will look similar to below: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To view the originality report click on the coloured rectangle (the percentage in the brackets is the level of matched text</a:t>
            </a:r>
            <a:r>
              <a:rPr lang="en-GB" sz="200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To view your essay submission click on view.</a:t>
            </a:r>
            <a:endParaRPr lang="en-GB" sz="2000" dirty="0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797425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938" y="3346449"/>
            <a:ext cx="7344816" cy="14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36631"/>
            <a:ext cx="7355160" cy="1162050"/>
          </a:xfrm>
        </p:spPr>
        <p:txBody>
          <a:bodyPr/>
          <a:lstStyle/>
          <a:p>
            <a:r>
              <a:rPr lang="en-GB" sz="4200" b="0" dirty="0"/>
              <a:t>Viewing an originality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943" y="1916832"/>
            <a:ext cx="6968753" cy="259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5576" y="4581128"/>
            <a:ext cx="7472809" cy="15450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will see your assignment with individual matches to external sources shaded in colour a tool bar on the right will allow you to explore the report further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on the red number towards the top right corner to see details of the text in your essay which matches external sources.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34" y="2286085"/>
            <a:ext cx="5443006" cy="3214433"/>
          </a:xfrm>
          <a:prstGeom prst="rect">
            <a:avLst/>
          </a:prstGeom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an originality </a:t>
            </a:r>
            <a:r>
              <a:rPr lang="en-GB" dirty="0" smtClean="0"/>
              <a:t>report – match overview</a:t>
            </a:r>
            <a:endParaRPr lang="en-US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703888" y="2435225"/>
            <a:ext cx="311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GB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391237" y="2109788"/>
            <a:ext cx="26448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The overall percentage of matched text is displayed towards the top of the report.</a:t>
            </a:r>
          </a:p>
          <a:p>
            <a:pPr marL="342900" indent="-342900" algn="l">
              <a:buFontTx/>
              <a:buAutoNum type="arabicPeriod"/>
            </a:pP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To view the matching material in detail, click </a:t>
            </a:r>
            <a:r>
              <a:rPr lang="en-GB" sz="1600" dirty="0" smtClean="0">
                <a:solidFill>
                  <a:srgbClr val="000000"/>
                </a:solidFill>
                <a:cs typeface="Times New Roman" pitchFamily="18" charset="0"/>
              </a:rPr>
              <a:t>on the match itself or </a:t>
            </a: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GB" sz="1600" dirty="0" smtClean="0">
                <a:solidFill>
                  <a:srgbClr val="000000"/>
                </a:solidFill>
                <a:cs typeface="Times New Roman" pitchFamily="18" charset="0"/>
              </a:rPr>
              <a:t>corresponding link in the right hand window </a:t>
            </a: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and the content is shown </a:t>
            </a:r>
            <a:r>
              <a:rPr lang="en-GB" sz="1600" dirty="0" smtClean="0">
                <a:solidFill>
                  <a:srgbClr val="000000"/>
                </a:solidFill>
                <a:cs typeface="Times New Roman" pitchFamily="18" charset="0"/>
              </a:rPr>
              <a:t>above the match.</a:t>
            </a: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703888" y="2656307"/>
            <a:ext cx="215900" cy="2873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654119" y="3265992"/>
            <a:ext cx="215900" cy="284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07904" y="4722306"/>
            <a:ext cx="215900" cy="284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Viewing your submissions</a:t>
            </a: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993063" cy="4114800"/>
          </a:xfrm>
        </p:spPr>
        <p:txBody>
          <a:bodyPr/>
          <a:lstStyle/>
          <a:p>
            <a:r>
              <a:rPr lang="en-GB" sz="2000" dirty="0" smtClean="0"/>
              <a:t>Once </a:t>
            </a:r>
            <a:r>
              <a:rPr lang="en-GB" sz="2000" dirty="0"/>
              <a:t>you have reviewed your originality report you can submit further drafts of your assignment and see further originality </a:t>
            </a:r>
            <a:r>
              <a:rPr lang="en-GB" sz="2000" dirty="0" smtClean="0"/>
              <a:t>reports (Provided these permissions have been granted by your tutor).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Each originality report will be updated </a:t>
            </a:r>
            <a:r>
              <a:rPr lang="en-GB" sz="2000" b="1" dirty="0">
                <a:solidFill>
                  <a:srgbClr val="0066CC"/>
                </a:solidFill>
              </a:rPr>
              <a:t>24 hours </a:t>
            </a:r>
            <a:r>
              <a:rPr lang="en-GB" sz="2000" dirty="0"/>
              <a:t>after the new submission.</a:t>
            </a:r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COMPARISONS WITH OTHER STUDENT REPORTS WILL NOT BE </a:t>
            </a:r>
            <a:r>
              <a:rPr lang="en-GB" sz="2000" dirty="0" smtClean="0"/>
              <a:t>MADE </a:t>
            </a:r>
            <a:r>
              <a:rPr lang="en-GB" sz="2000" dirty="0"/>
              <a:t>UNTIL </a:t>
            </a:r>
            <a:r>
              <a:rPr lang="en-GB" sz="2000" b="1" dirty="0">
                <a:solidFill>
                  <a:srgbClr val="0066CC"/>
                </a:solidFill>
              </a:rPr>
              <a:t>AFTER</a:t>
            </a:r>
            <a:r>
              <a:rPr lang="en-GB" sz="2000" dirty="0"/>
              <a:t> THE </a:t>
            </a:r>
            <a:r>
              <a:rPr lang="en-GB" sz="2000" dirty="0" smtClean="0"/>
              <a:t>DEADLINE – WHEN TWO STUDENTS COPY THE SAME MATERIAL IT SHOWS AS A MATCH BETWEEN THOSE STUDENTS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Logging in subsequently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17713"/>
            <a:ext cx="7993063" cy="4114800"/>
          </a:xfrm>
        </p:spPr>
        <p:txBody>
          <a:bodyPr/>
          <a:lstStyle/>
          <a:p>
            <a:r>
              <a:rPr lang="en-GB" sz="2000" dirty="0" smtClean="0"/>
              <a:t>On </a:t>
            </a:r>
            <a:r>
              <a:rPr lang="en-GB" sz="2000" dirty="0"/>
              <a:t>the TurnitinUK homepage (</a:t>
            </a:r>
            <a:r>
              <a:rPr lang="en-GB" sz="2000" dirty="0" smtClean="0">
                <a:solidFill>
                  <a:schemeClr val="folHlink"/>
                </a:solidFill>
              </a:rPr>
              <a:t>www.turnitinuk.com</a:t>
            </a:r>
            <a:r>
              <a:rPr lang="en-GB" sz="2000" dirty="0" smtClean="0"/>
              <a:t>) </a:t>
            </a:r>
            <a:r>
              <a:rPr lang="en-GB" sz="2000" dirty="0"/>
              <a:t>Ensure that the Languages are set to English (United Kingdom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 smtClean="0"/>
              <a:t>-&gt; Click the Log in button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T</a:t>
            </a:r>
            <a:r>
              <a:rPr lang="en-GB" sz="2000" dirty="0" smtClean="0"/>
              <a:t>ype your  email and password</a:t>
            </a:r>
          </a:p>
          <a:p>
            <a:pPr marL="400050" lvl="1" indent="0">
              <a:buNone/>
            </a:pPr>
            <a:r>
              <a:rPr lang="en-GB" sz="1600" dirty="0" smtClean="0"/>
              <a:t>(your </a:t>
            </a:r>
            <a:r>
              <a:rPr lang="en-GB" sz="1600" dirty="0"/>
              <a:t>QUB email address and the password you </a:t>
            </a:r>
            <a:r>
              <a:rPr lang="en-GB" sz="1600" dirty="0" smtClean="0"/>
              <a:t>chose </a:t>
            </a:r>
            <a:r>
              <a:rPr lang="en-GB" sz="1600" dirty="0"/>
              <a:t>when </a:t>
            </a:r>
            <a:r>
              <a:rPr lang="en-GB" sz="1600" dirty="0" smtClean="0"/>
              <a:t>creating </a:t>
            </a:r>
            <a:r>
              <a:rPr lang="en-GB" sz="1600" dirty="0"/>
              <a:t>your profile into the password field </a:t>
            </a:r>
            <a:r>
              <a:rPr lang="en-GB" sz="1600" dirty="0" smtClean="0"/>
              <a:t>)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lick Log</a:t>
            </a:r>
          </a:p>
          <a:p>
            <a:r>
              <a:rPr lang="en-GB" sz="2000" dirty="0" smtClean="0"/>
              <a:t>Don’t forget if you need to reset your password the Surname field in the system contains your student number NOT your Surname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18" y="3283025"/>
            <a:ext cx="7034916" cy="792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Plagiarism</a:t>
            </a: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“Even when you change (some) words or sentences you have ‘borrowed’ or put them in a different order, the result is still plagiarism.” Stella Cottrell (2008, p.128)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… When you write in your own words they are unique to you….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… So the words students use in an essay should not match the words in other essays…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TurnitinUK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Electronic originality checking service</a:t>
            </a:r>
          </a:p>
          <a:p>
            <a:r>
              <a:rPr lang="en-GB" dirty="0" smtClean="0"/>
              <a:t>Global leader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Used in “nearly 100%” of UK Universities (including UU) &amp; ROI</a:t>
            </a:r>
          </a:p>
          <a:p>
            <a:r>
              <a:rPr lang="en-GB" dirty="0" smtClean="0"/>
              <a:t>Checks your assignments against a range of online sources</a:t>
            </a:r>
          </a:p>
          <a:p>
            <a:r>
              <a:rPr lang="en-GB" dirty="0" smtClean="0"/>
              <a:t>Checks your assignments against other student assignments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a look at Turnitin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>
              <a:hlinkClick r:id="rId2"/>
            </a:endParaRPr>
          </a:p>
          <a:p>
            <a:pPr algn="ctr">
              <a:buNone/>
            </a:pPr>
            <a:endParaRPr lang="en-GB" dirty="0" smtClean="0">
              <a:hlinkClick r:id="rId2"/>
            </a:endParaRPr>
          </a:p>
          <a:p>
            <a:pPr algn="ctr">
              <a:buNone/>
            </a:pPr>
            <a:r>
              <a:rPr lang="en-GB" dirty="0" smtClean="0">
                <a:hlinkClick r:id="rId3"/>
              </a:rPr>
              <a:t>www.turnitinuk.com</a:t>
            </a:r>
            <a:r>
              <a:rPr lang="en-GB" dirty="0" smtClean="0"/>
              <a:t> 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 live explanation of the originality report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 </a:t>
            </a:r>
            <a:r>
              <a:rPr lang="en-GB" sz="3400" b="1" dirty="0" smtClean="0"/>
              <a:t>“Healthy” </a:t>
            </a:r>
            <a:r>
              <a:rPr lang="en-GB" sz="3400" b="1" dirty="0"/>
              <a:t>Text Matches 1</a:t>
            </a:r>
            <a:endParaRPr lang="en-GB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/>
              <a:t>References</a:t>
            </a:r>
            <a:endParaRPr lang="en-GB" sz="1800"/>
          </a:p>
          <a:p>
            <a:pPr lvl="1">
              <a:lnSpc>
                <a:spcPct val="80000"/>
              </a:lnSpc>
            </a:pPr>
            <a:r>
              <a:rPr lang="en-GB" sz="1700"/>
              <a:t>References at end of assignment can be excluded but both in text and sub-text references can match.</a:t>
            </a:r>
            <a:endParaRPr lang="en-GB" sz="1700" b="1"/>
          </a:p>
          <a:p>
            <a:pPr>
              <a:lnSpc>
                <a:spcPct val="80000"/>
              </a:lnSpc>
            </a:pPr>
            <a:r>
              <a:rPr lang="en-GB" sz="1800" b="1"/>
              <a:t>Quotations </a:t>
            </a:r>
            <a:endParaRPr lang="en-GB" sz="1800"/>
          </a:p>
          <a:p>
            <a:pPr lvl="1">
              <a:lnSpc>
                <a:spcPct val="80000"/>
              </a:lnSpc>
            </a:pPr>
            <a:r>
              <a:rPr lang="en-GB" sz="1700"/>
              <a:t>Can be excluded but what percentage is allowable? Are they correctly constructed/referenced? DOUBLE QUOTATION  MARKS</a:t>
            </a:r>
            <a:endParaRPr lang="en-GB" sz="1700" b="1"/>
          </a:p>
          <a:p>
            <a:pPr>
              <a:lnSpc>
                <a:spcPct val="80000"/>
              </a:lnSpc>
            </a:pPr>
            <a:r>
              <a:rPr lang="en-GB" sz="1800" b="1"/>
              <a:t>Definitions</a:t>
            </a:r>
            <a:endParaRPr lang="en-GB" sz="1800"/>
          </a:p>
          <a:p>
            <a:pPr lvl="1">
              <a:lnSpc>
                <a:spcPct val="80000"/>
              </a:lnSpc>
            </a:pPr>
            <a:r>
              <a:rPr lang="en-GB" sz="1700"/>
              <a:t>You might be using use standard definitions but should these be in the form of quotes?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Which sources of definitions are acceptable? e.g. SHOULD YOU USE WIKIPEDIA?</a:t>
            </a:r>
            <a:endParaRPr lang="en-GB" sz="1700" b="1"/>
          </a:p>
          <a:p>
            <a:pPr>
              <a:lnSpc>
                <a:spcPct val="80000"/>
              </a:lnSpc>
            </a:pPr>
            <a:r>
              <a:rPr lang="en-GB" sz="1800" b="1"/>
              <a:t>Standard terms</a:t>
            </a:r>
            <a:endParaRPr lang="en-GB" sz="1800"/>
          </a:p>
          <a:p>
            <a:pPr lvl="1">
              <a:lnSpc>
                <a:spcPct val="80000"/>
              </a:lnSpc>
            </a:pPr>
            <a:r>
              <a:rPr lang="en-GB" sz="1700"/>
              <a:t>Scientific, engineering, medical, philosophical, psychological, educational, sociological management-related, etc.</a:t>
            </a:r>
          </a:p>
          <a:p>
            <a:pPr lvl="1">
              <a:lnSpc>
                <a:spcPct val="80000"/>
              </a:lnSpc>
              <a:spcAft>
                <a:spcPct val="40000"/>
              </a:spcAft>
            </a:pPr>
            <a:r>
              <a:rPr lang="en-GB" sz="1700"/>
              <a:t>E.g. Names of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549275"/>
            <a:ext cx="7489825" cy="1143000"/>
          </a:xfrm>
        </p:spPr>
        <p:txBody>
          <a:bodyPr/>
          <a:lstStyle/>
          <a:p>
            <a:r>
              <a:rPr lang="en-GB" sz="3400" b="1" dirty="0" smtClean="0"/>
              <a:t>“Healthy” </a:t>
            </a:r>
            <a:r>
              <a:rPr lang="en-GB" sz="3400" b="1" dirty="0"/>
              <a:t>Text Matches 2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797800" cy="44640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GB" sz="1600" b="1" dirty="0"/>
              <a:t>Names of Official Organisations</a:t>
            </a:r>
            <a:endParaRPr lang="en-GB" sz="1600" dirty="0"/>
          </a:p>
          <a:p>
            <a:pPr lvl="1">
              <a:spcAft>
                <a:spcPct val="40000"/>
              </a:spcAft>
            </a:pPr>
            <a:r>
              <a:rPr lang="en-GB" sz="1800" dirty="0"/>
              <a:t>Public, national &amp; international bodies etc.</a:t>
            </a:r>
            <a:r>
              <a:rPr lang="en-GB" sz="1800" b="1" dirty="0"/>
              <a:t> </a:t>
            </a:r>
          </a:p>
          <a:p>
            <a:pPr>
              <a:spcAft>
                <a:spcPct val="40000"/>
              </a:spcAft>
            </a:pPr>
            <a:r>
              <a:rPr lang="en-GB" sz="1600" b="1" dirty="0"/>
              <a:t>Report titles</a:t>
            </a:r>
            <a:endParaRPr lang="en-GB" sz="1600" dirty="0"/>
          </a:p>
          <a:p>
            <a:pPr lvl="1">
              <a:spcAft>
                <a:spcPct val="40000"/>
              </a:spcAft>
            </a:pPr>
            <a:r>
              <a:rPr lang="en-GB" sz="1800" dirty="0"/>
              <a:t>Titles of official reports referred to in text.</a:t>
            </a:r>
            <a:endParaRPr lang="en-GB" sz="1800" b="1" dirty="0"/>
          </a:p>
          <a:p>
            <a:pPr>
              <a:spcAft>
                <a:spcPct val="40000"/>
              </a:spcAft>
            </a:pPr>
            <a:r>
              <a:rPr lang="en-GB" sz="1600" b="1" dirty="0"/>
              <a:t>Required Headings &amp; Sub-headings</a:t>
            </a:r>
            <a:endParaRPr lang="en-GB" sz="1600" dirty="0"/>
          </a:p>
          <a:p>
            <a:pPr lvl="1">
              <a:spcAft>
                <a:spcPct val="40000"/>
              </a:spcAft>
            </a:pPr>
            <a:r>
              <a:rPr lang="en-GB" sz="1800" dirty="0"/>
              <a:t>If you have given a standard format for the assignment to follow the title &amp; subsection headings may match with those of others.</a:t>
            </a:r>
          </a:p>
          <a:p>
            <a:pPr>
              <a:buFont typeface="Wingdings" pitchFamily="2" charset="2"/>
              <a:buNone/>
            </a:pPr>
            <a:r>
              <a:rPr lang="en-GB" sz="1600" dirty="0">
                <a:solidFill>
                  <a:srgbClr val="930B01"/>
                </a:solidFill>
              </a:rPr>
              <a:t>STUDENT SELF TEST:</a:t>
            </a:r>
            <a:r>
              <a:rPr lang="en-GB" sz="2000" dirty="0">
                <a:solidFill>
                  <a:srgbClr val="930B0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GB" sz="1800" dirty="0">
                <a:solidFill>
                  <a:srgbClr val="930B01"/>
                </a:solidFill>
              </a:rPr>
              <a:t>Could I have written this any other way?</a:t>
            </a:r>
          </a:p>
          <a:p>
            <a:pPr>
              <a:buFont typeface="Wingdings" pitchFamily="2" charset="2"/>
              <a:buNone/>
            </a:pPr>
            <a:r>
              <a:rPr lang="en-GB" sz="1800" dirty="0">
                <a:solidFill>
                  <a:srgbClr val="930B01"/>
                </a:solidFill>
              </a:rPr>
              <a:t> Is there someone I should acknowledge</a:t>
            </a:r>
            <a:r>
              <a:rPr lang="en-GB" sz="1800" dirty="0" smtClean="0">
                <a:solidFill>
                  <a:srgbClr val="930B01"/>
                </a:solidFill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GB" sz="1800" dirty="0" smtClean="0">
              <a:solidFill>
                <a:srgbClr val="930B0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1800" dirty="0" err="1" smtClean="0">
                <a:solidFill>
                  <a:srgbClr val="930B01"/>
                </a:solidFill>
              </a:rPr>
              <a:t>n.b</a:t>
            </a:r>
            <a:r>
              <a:rPr lang="en-GB" sz="1800" dirty="0" smtClean="0">
                <a:solidFill>
                  <a:srgbClr val="930B01"/>
                </a:solidFill>
              </a:rPr>
              <a:t>. It would be </a:t>
            </a:r>
            <a:r>
              <a:rPr lang="en-GB" sz="1800" b="1" i="1" dirty="0" smtClean="0">
                <a:solidFill>
                  <a:srgbClr val="930B01"/>
                </a:solidFill>
              </a:rPr>
              <a:t>extremely rare </a:t>
            </a:r>
            <a:r>
              <a:rPr lang="en-GB" sz="1800" dirty="0" smtClean="0">
                <a:solidFill>
                  <a:srgbClr val="930B01"/>
                </a:solidFill>
              </a:rPr>
              <a:t>for a submission to return a 0% report</a:t>
            </a:r>
            <a:endParaRPr lang="en-GB" sz="1800" dirty="0">
              <a:solidFill>
                <a:srgbClr val="930B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Student Introduction to </a:t>
            </a:r>
            <a:br>
              <a:rPr lang="en-GB"/>
            </a:br>
            <a:r>
              <a:rPr lang="en-GB"/>
              <a:t>TurnitinUK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These instructions show you how to:</a:t>
            </a:r>
          </a:p>
          <a:p>
            <a:pPr>
              <a:buFont typeface="Wingdings" pitchFamily="2" charset="2"/>
              <a:buNone/>
            </a:pPr>
            <a:endParaRPr lang="en-GB" sz="1600" dirty="0"/>
          </a:p>
          <a:p>
            <a:r>
              <a:rPr lang="en-GB" dirty="0"/>
              <a:t>Register for the service</a:t>
            </a:r>
          </a:p>
          <a:p>
            <a:r>
              <a:rPr lang="en-GB" dirty="0"/>
              <a:t>Register for a class/module</a:t>
            </a:r>
          </a:p>
          <a:p>
            <a:r>
              <a:rPr lang="en-GB" dirty="0"/>
              <a:t>Upload and re-upload an assignment</a:t>
            </a:r>
          </a:p>
          <a:p>
            <a:r>
              <a:rPr lang="en-GB" dirty="0"/>
              <a:t>View </a:t>
            </a:r>
            <a:r>
              <a:rPr lang="en-GB" dirty="0" smtClean="0"/>
              <a:t>the originality </a:t>
            </a:r>
            <a:r>
              <a:rPr lang="en-GB" dirty="0"/>
              <a:t>report</a:t>
            </a:r>
          </a:p>
          <a:p>
            <a:pPr>
              <a:buFont typeface="Wingdings" pitchFamily="2" charset="2"/>
              <a:buNone/>
            </a:pPr>
            <a:endParaRPr lang="en-GB" sz="1800" dirty="0"/>
          </a:p>
          <a:p>
            <a:pPr>
              <a:buFont typeface="Wingdings" pitchFamily="2" charset="2"/>
              <a:buNone/>
            </a:pPr>
            <a:r>
              <a:rPr lang="en-GB" dirty="0"/>
              <a:t>Open an Internet browser and go to the following website address:</a:t>
            </a:r>
          </a:p>
          <a:p>
            <a:pPr algn="ctr">
              <a:buFont typeface="Wingdings" pitchFamily="2" charset="2"/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www.turnitinuk.com</a:t>
            </a:r>
            <a:r>
              <a:rPr lang="en-GB" dirty="0" smtClean="0"/>
              <a:t> 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14313"/>
            <a:ext cx="8027987" cy="1462087"/>
          </a:xfrm>
        </p:spPr>
        <p:txBody>
          <a:bodyPr/>
          <a:lstStyle/>
          <a:p>
            <a:r>
              <a:rPr lang="en-GB" sz="3600"/>
              <a:t>Creating a Student Account (step 1)</a:t>
            </a:r>
            <a:endParaRPr lang="en-US" sz="36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916832"/>
            <a:ext cx="8064500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To use the system you must first sign up at the TurnitinUK website: </a:t>
            </a:r>
            <a:r>
              <a:rPr lang="en-GB" sz="2000" dirty="0" smtClean="0">
                <a:solidFill>
                  <a:schemeClr val="folHlink"/>
                </a:solidFill>
                <a:hlinkClick r:id="rId4"/>
              </a:rPr>
              <a:t>http://www.turnitinuk.com</a:t>
            </a:r>
            <a:r>
              <a:rPr lang="en-GB" sz="2000" dirty="0" smtClean="0">
                <a:solidFill>
                  <a:schemeClr val="folHlink"/>
                </a:solidFill>
              </a:rPr>
              <a:t> </a:t>
            </a:r>
            <a:r>
              <a:rPr lang="en-GB" sz="2000" dirty="0" smtClean="0"/>
              <a:t>. Check that the language is English (United Kingdom)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 </a:t>
            </a:r>
            <a:r>
              <a:rPr lang="en-GB" sz="2000" dirty="0"/>
              <a:t>Click Create Account at the top of the window </a:t>
            </a:r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4" y="3841686"/>
            <a:ext cx="7775631" cy="936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1383</Words>
  <Application>Microsoft Office PowerPoint</Application>
  <PresentationFormat>On-screen Show (4:3)</PresentationFormat>
  <Paragraphs>178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Tahoma</vt:lpstr>
      <vt:lpstr>Times New Roman</vt:lpstr>
      <vt:lpstr>Verdana</vt:lpstr>
      <vt:lpstr>Wingdings</vt:lpstr>
      <vt:lpstr>Blends</vt:lpstr>
      <vt:lpstr>Student Introduction to  TurnitinUK OriginalityCheck Software</vt:lpstr>
      <vt:lpstr>Examples of Plagiarism</vt:lpstr>
      <vt:lpstr>Plagiarism</vt:lpstr>
      <vt:lpstr>TurnitinUK</vt:lpstr>
      <vt:lpstr>Taking a look at Turnitin</vt:lpstr>
      <vt:lpstr> “Healthy” Text Matches 1</vt:lpstr>
      <vt:lpstr>“Healthy” Text Matches 2</vt:lpstr>
      <vt:lpstr>Student Introduction to  TurnitinUK</vt:lpstr>
      <vt:lpstr>Creating a Student Account (step 1)</vt:lpstr>
      <vt:lpstr>Creating a Student Account (step 2)</vt:lpstr>
      <vt:lpstr>Creating a Student Account (step 3)</vt:lpstr>
      <vt:lpstr>Creating a Student Account (step 4)</vt:lpstr>
      <vt:lpstr>Creating a Student Account (step 5)</vt:lpstr>
      <vt:lpstr>Creating a Student Account (step 6)</vt:lpstr>
      <vt:lpstr>Creating a Student Account (step 7)</vt:lpstr>
      <vt:lpstr>Creating a Student Account (finish)</vt:lpstr>
      <vt:lpstr>Submitting a paper</vt:lpstr>
      <vt:lpstr>Submitting a paper</vt:lpstr>
      <vt:lpstr>Submitting a paper</vt:lpstr>
      <vt:lpstr>Submitting a paper</vt:lpstr>
      <vt:lpstr>Submitting a paper</vt:lpstr>
      <vt:lpstr>Submitting a paper</vt:lpstr>
      <vt:lpstr>Viewing your submissions</vt:lpstr>
      <vt:lpstr>Viewing an originality report</vt:lpstr>
      <vt:lpstr>Viewing an originality report – match overview</vt:lpstr>
      <vt:lpstr>Viewing your submissions</vt:lpstr>
      <vt:lpstr>Logging in subsequently</vt:lpstr>
    </vt:vector>
  </TitlesOfParts>
  <Company>Queen's University Belfast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Introduction to  JISC Plagiarism Detection Service</dc:title>
  <dc:creator>Gill Kelly</dc:creator>
  <cp:lastModifiedBy>Gill Kelly</cp:lastModifiedBy>
  <cp:revision>184</cp:revision>
  <dcterms:created xsi:type="dcterms:W3CDTF">2003-11-04T12:05:44Z</dcterms:created>
  <dcterms:modified xsi:type="dcterms:W3CDTF">2016-07-07T09:10:29Z</dcterms:modified>
</cp:coreProperties>
</file>