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8"/>
  </p:notesMasterIdLst>
  <p:sldIdLst>
    <p:sldId id="256" r:id="rId2"/>
    <p:sldId id="286" r:id="rId3"/>
    <p:sldId id="283" r:id="rId4"/>
    <p:sldId id="258" r:id="rId5"/>
    <p:sldId id="257" r:id="rId6"/>
    <p:sldId id="259" r:id="rId7"/>
    <p:sldId id="300" r:id="rId8"/>
    <p:sldId id="262" r:id="rId9"/>
    <p:sldId id="287" r:id="rId10"/>
    <p:sldId id="263" r:id="rId11"/>
    <p:sldId id="264" r:id="rId12"/>
    <p:sldId id="301" r:id="rId13"/>
    <p:sldId id="288" r:id="rId14"/>
    <p:sldId id="289" r:id="rId15"/>
    <p:sldId id="290" r:id="rId16"/>
    <p:sldId id="266" r:id="rId17"/>
    <p:sldId id="268" r:id="rId18"/>
    <p:sldId id="269" r:id="rId19"/>
    <p:sldId id="265" r:id="rId20"/>
    <p:sldId id="279" r:id="rId21"/>
    <p:sldId id="270" r:id="rId22"/>
    <p:sldId id="271" r:id="rId23"/>
    <p:sldId id="280" r:id="rId24"/>
    <p:sldId id="272" r:id="rId25"/>
    <p:sldId id="292" r:id="rId26"/>
    <p:sldId id="293" r:id="rId27"/>
    <p:sldId id="299" r:id="rId28"/>
    <p:sldId id="294" r:id="rId29"/>
    <p:sldId id="295" r:id="rId30"/>
    <p:sldId id="302" r:id="rId31"/>
    <p:sldId id="296" r:id="rId32"/>
    <p:sldId id="297" r:id="rId33"/>
    <p:sldId id="298" r:id="rId34"/>
    <p:sldId id="303" r:id="rId35"/>
    <p:sldId id="273" r:id="rId36"/>
    <p:sldId id="30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34"/>
    <p:restoredTop sz="94612"/>
  </p:normalViewPr>
  <p:slideViewPr>
    <p:cSldViewPr>
      <p:cViewPr varScale="1">
        <p:scale>
          <a:sx n="73" d="100"/>
          <a:sy n="73" d="100"/>
        </p:scale>
        <p:origin x="648" y="78"/>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6229C4-9A36-471D-8B58-43D32BA9EC03}" type="datetimeFigureOut">
              <a:rPr lang="en-IE" smtClean="0"/>
              <a:pPr/>
              <a:t>27/06/2018</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3F4DD5-78DA-4082-AD51-5340B054F387}" type="slidenum">
              <a:rPr lang="en-IE" smtClean="0"/>
              <a:pPr/>
              <a:t>‹#›</a:t>
            </a:fld>
            <a:endParaRPr lang="en-IE"/>
          </a:p>
        </p:txBody>
      </p:sp>
    </p:spTree>
    <p:extLst>
      <p:ext uri="{BB962C8B-B14F-4D97-AF65-F5344CB8AC3E}">
        <p14:creationId xmlns:p14="http://schemas.microsoft.com/office/powerpoint/2010/main" val="2005895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a:t>
            </a:fld>
            <a:endParaRPr lang="en-IE"/>
          </a:p>
        </p:txBody>
      </p:sp>
    </p:spTree>
    <p:extLst>
      <p:ext uri="{BB962C8B-B14F-4D97-AF65-F5344CB8AC3E}">
        <p14:creationId xmlns:p14="http://schemas.microsoft.com/office/powerpoint/2010/main" val="382880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14</a:t>
            </a:fld>
            <a:endParaRPr lang="en-IE"/>
          </a:p>
        </p:txBody>
      </p:sp>
    </p:spTree>
    <p:extLst>
      <p:ext uri="{BB962C8B-B14F-4D97-AF65-F5344CB8AC3E}">
        <p14:creationId xmlns:p14="http://schemas.microsoft.com/office/powerpoint/2010/main" val="8022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15</a:t>
            </a:fld>
            <a:endParaRPr lang="en-IE"/>
          </a:p>
        </p:txBody>
      </p:sp>
    </p:spTree>
    <p:extLst>
      <p:ext uri="{BB962C8B-B14F-4D97-AF65-F5344CB8AC3E}">
        <p14:creationId xmlns:p14="http://schemas.microsoft.com/office/powerpoint/2010/main" val="9907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16</a:t>
            </a:fld>
            <a:endParaRPr lang="en-IE"/>
          </a:p>
        </p:txBody>
      </p:sp>
    </p:spTree>
    <p:extLst>
      <p:ext uri="{BB962C8B-B14F-4D97-AF65-F5344CB8AC3E}">
        <p14:creationId xmlns:p14="http://schemas.microsoft.com/office/powerpoint/2010/main" val="2719299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17</a:t>
            </a:fld>
            <a:endParaRPr lang="en-IE"/>
          </a:p>
        </p:txBody>
      </p:sp>
    </p:spTree>
    <p:extLst>
      <p:ext uri="{BB962C8B-B14F-4D97-AF65-F5344CB8AC3E}">
        <p14:creationId xmlns:p14="http://schemas.microsoft.com/office/powerpoint/2010/main" val="79233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18</a:t>
            </a:fld>
            <a:endParaRPr lang="en-IE"/>
          </a:p>
        </p:txBody>
      </p:sp>
    </p:spTree>
    <p:extLst>
      <p:ext uri="{BB962C8B-B14F-4D97-AF65-F5344CB8AC3E}">
        <p14:creationId xmlns:p14="http://schemas.microsoft.com/office/powerpoint/2010/main" val="1228185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19</a:t>
            </a:fld>
            <a:endParaRPr lang="en-IE"/>
          </a:p>
        </p:txBody>
      </p:sp>
    </p:spTree>
    <p:extLst>
      <p:ext uri="{BB962C8B-B14F-4D97-AF65-F5344CB8AC3E}">
        <p14:creationId xmlns:p14="http://schemas.microsoft.com/office/powerpoint/2010/main" val="74213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20</a:t>
            </a:fld>
            <a:endParaRPr lang="en-IE"/>
          </a:p>
        </p:txBody>
      </p:sp>
    </p:spTree>
    <p:extLst>
      <p:ext uri="{BB962C8B-B14F-4D97-AF65-F5344CB8AC3E}">
        <p14:creationId xmlns:p14="http://schemas.microsoft.com/office/powerpoint/2010/main" val="126445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21</a:t>
            </a:fld>
            <a:endParaRPr lang="en-IE"/>
          </a:p>
        </p:txBody>
      </p:sp>
    </p:spTree>
    <p:extLst>
      <p:ext uri="{BB962C8B-B14F-4D97-AF65-F5344CB8AC3E}">
        <p14:creationId xmlns:p14="http://schemas.microsoft.com/office/powerpoint/2010/main" val="10693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22</a:t>
            </a:fld>
            <a:endParaRPr lang="en-IE"/>
          </a:p>
        </p:txBody>
      </p:sp>
    </p:spTree>
    <p:extLst>
      <p:ext uri="{BB962C8B-B14F-4D97-AF65-F5344CB8AC3E}">
        <p14:creationId xmlns:p14="http://schemas.microsoft.com/office/powerpoint/2010/main" val="2961568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23</a:t>
            </a:fld>
            <a:endParaRPr lang="en-IE"/>
          </a:p>
        </p:txBody>
      </p:sp>
    </p:spTree>
    <p:extLst>
      <p:ext uri="{BB962C8B-B14F-4D97-AF65-F5344CB8AC3E}">
        <p14:creationId xmlns:p14="http://schemas.microsoft.com/office/powerpoint/2010/main" val="282756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4</a:t>
            </a:fld>
            <a:endParaRPr lang="en-IE"/>
          </a:p>
        </p:txBody>
      </p:sp>
    </p:spTree>
    <p:extLst>
      <p:ext uri="{BB962C8B-B14F-4D97-AF65-F5344CB8AC3E}">
        <p14:creationId xmlns:p14="http://schemas.microsoft.com/office/powerpoint/2010/main" val="2940393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24</a:t>
            </a:fld>
            <a:endParaRPr lang="en-IE"/>
          </a:p>
        </p:txBody>
      </p:sp>
    </p:spTree>
    <p:extLst>
      <p:ext uri="{BB962C8B-B14F-4D97-AF65-F5344CB8AC3E}">
        <p14:creationId xmlns:p14="http://schemas.microsoft.com/office/powerpoint/2010/main" val="1794494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25</a:t>
            </a:fld>
            <a:endParaRPr lang="en-IE"/>
          </a:p>
        </p:txBody>
      </p:sp>
    </p:spTree>
    <p:extLst>
      <p:ext uri="{BB962C8B-B14F-4D97-AF65-F5344CB8AC3E}">
        <p14:creationId xmlns:p14="http://schemas.microsoft.com/office/powerpoint/2010/main" val="2079574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26</a:t>
            </a:fld>
            <a:endParaRPr lang="en-IE"/>
          </a:p>
        </p:txBody>
      </p:sp>
    </p:spTree>
    <p:extLst>
      <p:ext uri="{BB962C8B-B14F-4D97-AF65-F5344CB8AC3E}">
        <p14:creationId xmlns:p14="http://schemas.microsoft.com/office/powerpoint/2010/main" val="1158442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27</a:t>
            </a:fld>
            <a:endParaRPr lang="en-IE"/>
          </a:p>
        </p:txBody>
      </p:sp>
    </p:spTree>
    <p:extLst>
      <p:ext uri="{BB962C8B-B14F-4D97-AF65-F5344CB8AC3E}">
        <p14:creationId xmlns:p14="http://schemas.microsoft.com/office/powerpoint/2010/main" val="2793432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28</a:t>
            </a:fld>
            <a:endParaRPr lang="en-IE"/>
          </a:p>
        </p:txBody>
      </p:sp>
    </p:spTree>
    <p:extLst>
      <p:ext uri="{BB962C8B-B14F-4D97-AF65-F5344CB8AC3E}">
        <p14:creationId xmlns:p14="http://schemas.microsoft.com/office/powerpoint/2010/main" val="109964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29</a:t>
            </a:fld>
            <a:endParaRPr lang="en-IE"/>
          </a:p>
        </p:txBody>
      </p:sp>
    </p:spTree>
    <p:extLst>
      <p:ext uri="{BB962C8B-B14F-4D97-AF65-F5344CB8AC3E}">
        <p14:creationId xmlns:p14="http://schemas.microsoft.com/office/powerpoint/2010/main" val="3022386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31</a:t>
            </a:fld>
            <a:endParaRPr lang="en-IE"/>
          </a:p>
        </p:txBody>
      </p:sp>
    </p:spTree>
    <p:extLst>
      <p:ext uri="{BB962C8B-B14F-4D97-AF65-F5344CB8AC3E}">
        <p14:creationId xmlns:p14="http://schemas.microsoft.com/office/powerpoint/2010/main" val="423850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32</a:t>
            </a:fld>
            <a:endParaRPr lang="en-IE"/>
          </a:p>
        </p:txBody>
      </p:sp>
    </p:spTree>
    <p:extLst>
      <p:ext uri="{BB962C8B-B14F-4D97-AF65-F5344CB8AC3E}">
        <p14:creationId xmlns:p14="http://schemas.microsoft.com/office/powerpoint/2010/main" val="2855799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33</a:t>
            </a:fld>
            <a:endParaRPr lang="en-IE"/>
          </a:p>
        </p:txBody>
      </p:sp>
    </p:spTree>
    <p:extLst>
      <p:ext uri="{BB962C8B-B14F-4D97-AF65-F5344CB8AC3E}">
        <p14:creationId xmlns:p14="http://schemas.microsoft.com/office/powerpoint/2010/main" val="1143582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35</a:t>
            </a:fld>
            <a:endParaRPr lang="en-IE"/>
          </a:p>
        </p:txBody>
      </p:sp>
    </p:spTree>
    <p:extLst>
      <p:ext uri="{BB962C8B-B14F-4D97-AF65-F5344CB8AC3E}">
        <p14:creationId xmlns:p14="http://schemas.microsoft.com/office/powerpoint/2010/main" val="787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5</a:t>
            </a:fld>
            <a:endParaRPr lang="en-IE"/>
          </a:p>
        </p:txBody>
      </p:sp>
    </p:spTree>
    <p:extLst>
      <p:ext uri="{BB962C8B-B14F-4D97-AF65-F5344CB8AC3E}">
        <p14:creationId xmlns:p14="http://schemas.microsoft.com/office/powerpoint/2010/main" val="3088685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36</a:t>
            </a:fld>
            <a:endParaRPr lang="en-IE"/>
          </a:p>
        </p:txBody>
      </p:sp>
    </p:spTree>
    <p:extLst>
      <p:ext uri="{BB962C8B-B14F-4D97-AF65-F5344CB8AC3E}">
        <p14:creationId xmlns:p14="http://schemas.microsoft.com/office/powerpoint/2010/main" val="360376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6</a:t>
            </a:fld>
            <a:endParaRPr lang="en-IE"/>
          </a:p>
        </p:txBody>
      </p:sp>
    </p:spTree>
    <p:extLst>
      <p:ext uri="{BB962C8B-B14F-4D97-AF65-F5344CB8AC3E}">
        <p14:creationId xmlns:p14="http://schemas.microsoft.com/office/powerpoint/2010/main" val="284014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8</a:t>
            </a:fld>
            <a:endParaRPr lang="en-IE"/>
          </a:p>
        </p:txBody>
      </p:sp>
    </p:spTree>
    <p:extLst>
      <p:ext uri="{BB962C8B-B14F-4D97-AF65-F5344CB8AC3E}">
        <p14:creationId xmlns:p14="http://schemas.microsoft.com/office/powerpoint/2010/main" val="286406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9</a:t>
            </a:fld>
            <a:endParaRPr lang="en-IE"/>
          </a:p>
        </p:txBody>
      </p:sp>
    </p:spTree>
    <p:extLst>
      <p:ext uri="{BB962C8B-B14F-4D97-AF65-F5344CB8AC3E}">
        <p14:creationId xmlns:p14="http://schemas.microsoft.com/office/powerpoint/2010/main" val="1718065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10</a:t>
            </a:fld>
            <a:endParaRPr lang="en-IE"/>
          </a:p>
        </p:txBody>
      </p:sp>
    </p:spTree>
    <p:extLst>
      <p:ext uri="{BB962C8B-B14F-4D97-AF65-F5344CB8AC3E}">
        <p14:creationId xmlns:p14="http://schemas.microsoft.com/office/powerpoint/2010/main" val="2839167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11</a:t>
            </a:fld>
            <a:endParaRPr lang="en-IE"/>
          </a:p>
        </p:txBody>
      </p:sp>
    </p:spTree>
    <p:extLst>
      <p:ext uri="{BB962C8B-B14F-4D97-AF65-F5344CB8AC3E}">
        <p14:creationId xmlns:p14="http://schemas.microsoft.com/office/powerpoint/2010/main" val="327718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A3F4DD5-78DA-4082-AD51-5340B054F387}" type="slidenum">
              <a:rPr lang="en-IE" smtClean="0"/>
              <a:pPr/>
              <a:t>13</a:t>
            </a:fld>
            <a:endParaRPr lang="en-IE"/>
          </a:p>
        </p:txBody>
      </p:sp>
    </p:spTree>
    <p:extLst>
      <p:ext uri="{BB962C8B-B14F-4D97-AF65-F5344CB8AC3E}">
        <p14:creationId xmlns:p14="http://schemas.microsoft.com/office/powerpoint/2010/main" val="19131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16" name="Slide Number Placeholder 15"/>
          <p:cNvSpPr>
            <a:spLocks noGrp="1"/>
          </p:cNvSpPr>
          <p:nvPr>
            <p:ph type="sldNum" sz="quarter" idx="11"/>
          </p:nvPr>
        </p:nvSpPr>
        <p:spPr/>
        <p:txBody>
          <a:bodyPr/>
          <a:lstStyle/>
          <a:p>
            <a:fld id="{2DE456FC-EDE3-45DB-9A3E-8F7D3A9F211E}" type="slidenum">
              <a:rPr lang="en-IE" smtClean="0"/>
              <a:pPr/>
              <a:t>‹#›</a:t>
            </a:fld>
            <a:endParaRPr lang="en-IE"/>
          </a:p>
        </p:txBody>
      </p:sp>
      <p:sp>
        <p:nvSpPr>
          <p:cNvPr id="17" name="Footer Placeholder 16"/>
          <p:cNvSpPr>
            <a:spLocks noGrp="1"/>
          </p:cNvSpPr>
          <p:nvPr>
            <p:ph type="ftr" sz="quarter" idx="12"/>
          </p:nvPr>
        </p:nvSpPr>
        <p:spPr/>
        <p:txBody>
          <a:bodyPr/>
          <a:lstStyle/>
          <a:p>
            <a:endParaRPr lang="en-IE"/>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DE456FC-EDE3-45DB-9A3E-8F7D3A9F211E}" type="slidenum">
              <a:rPr lang="en-IE" smtClean="0"/>
              <a:pPr/>
              <a:t>‹#›</a:t>
            </a:fld>
            <a:endParaRPr lang="en-IE"/>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DE456FC-EDE3-45DB-9A3E-8F7D3A9F211E}" type="slidenum">
              <a:rPr lang="en-IE" smtClean="0"/>
              <a:pPr/>
              <a:t>‹#›</a:t>
            </a:fld>
            <a:endParaRPr lang="en-IE"/>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A3E1133C-5C93-4082-A91E-338E6F9E3458}" type="datetimeFigureOut">
              <a:rPr lang="en-IE" smtClean="0"/>
              <a:pPr/>
              <a:t>27/06/2018</a:t>
            </a:fld>
            <a:endParaRPr lang="en-IE"/>
          </a:p>
        </p:txBody>
      </p:sp>
      <p:sp>
        <p:nvSpPr>
          <p:cNvPr id="15" name="Slide Number Placeholder 14"/>
          <p:cNvSpPr>
            <a:spLocks noGrp="1"/>
          </p:cNvSpPr>
          <p:nvPr>
            <p:ph type="sldNum" sz="quarter" idx="15"/>
          </p:nvPr>
        </p:nvSpPr>
        <p:spPr/>
        <p:txBody>
          <a:bodyPr/>
          <a:lstStyle>
            <a:lvl1pPr algn="ctr">
              <a:defRPr/>
            </a:lvl1pPr>
          </a:lstStyle>
          <a:p>
            <a:fld id="{2DE456FC-EDE3-45DB-9A3E-8F7D3A9F211E}" type="slidenum">
              <a:rPr lang="en-IE" smtClean="0"/>
              <a:pPr/>
              <a:t>‹#›</a:t>
            </a:fld>
            <a:endParaRPr lang="en-IE"/>
          </a:p>
        </p:txBody>
      </p:sp>
      <p:sp>
        <p:nvSpPr>
          <p:cNvPr id="16" name="Footer Placeholder 15"/>
          <p:cNvSpPr>
            <a:spLocks noGrp="1"/>
          </p:cNvSpPr>
          <p:nvPr>
            <p:ph type="ftr" sz="quarter" idx="16"/>
          </p:nvPr>
        </p:nvSpPr>
        <p:spPr/>
        <p:txBody>
          <a:bodyPr/>
          <a:lstStyle/>
          <a:p>
            <a:endParaRPr lang="en-IE"/>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DE456FC-EDE3-45DB-9A3E-8F7D3A9F211E}" type="slidenum">
              <a:rPr lang="en-IE" smtClean="0"/>
              <a:pPr/>
              <a:t>‹#›</a:t>
            </a:fld>
            <a:endParaRPr lang="en-IE"/>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DE456FC-EDE3-45DB-9A3E-8F7D3A9F211E}" type="slidenum">
              <a:rPr lang="en-IE" smtClean="0"/>
              <a:pPr/>
              <a:t>‹#›</a:t>
            </a:fld>
            <a:endParaRPr lang="en-IE"/>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DE456FC-EDE3-45DB-9A3E-8F7D3A9F211E}" type="slidenum">
              <a:rPr lang="en-IE" smtClean="0"/>
              <a:pPr/>
              <a:t>‹#›</a:t>
            </a:fld>
            <a:endParaRPr lang="en-IE"/>
          </a:p>
        </p:txBody>
      </p:sp>
      <p:sp>
        <p:nvSpPr>
          <p:cNvPr id="8" name="Footer Placeholder 7"/>
          <p:cNvSpPr>
            <a:spLocks noGrp="1"/>
          </p:cNvSpPr>
          <p:nvPr>
            <p:ph type="ftr" sz="quarter" idx="11"/>
          </p:nvPr>
        </p:nvSpPr>
        <p:spPr/>
        <p:txBody>
          <a:bodyPr/>
          <a:lstStyle/>
          <a:p>
            <a:endParaRPr lang="en-IE"/>
          </a:p>
        </p:txBody>
      </p:sp>
      <p:sp>
        <p:nvSpPr>
          <p:cNvPr id="7" name="Date Placeholder 6"/>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DE456FC-EDE3-45DB-9A3E-8F7D3A9F211E}" type="slidenum">
              <a:rPr lang="en-IE" smtClean="0"/>
              <a:pPr/>
              <a:t>‹#›</a:t>
            </a:fld>
            <a:endParaRPr lang="en-IE"/>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DE456FC-EDE3-45DB-9A3E-8F7D3A9F211E}" type="slidenum">
              <a:rPr lang="en-IE" smtClean="0"/>
              <a:pPr/>
              <a:t>‹#›</a:t>
            </a:fld>
            <a:endParaRPr lang="en-IE"/>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A3E1133C-5C93-4082-A91E-338E6F9E3458}" type="datetimeFigureOut">
              <a:rPr lang="en-IE" smtClean="0"/>
              <a:pPr/>
              <a:t>27/06/2018</a:t>
            </a:fld>
            <a:endParaRPr lang="en-IE"/>
          </a:p>
        </p:txBody>
      </p:sp>
      <p:sp>
        <p:nvSpPr>
          <p:cNvPr id="9" name="Slide Number Placeholder 8"/>
          <p:cNvSpPr>
            <a:spLocks noGrp="1"/>
          </p:cNvSpPr>
          <p:nvPr>
            <p:ph type="sldNum" sz="quarter" idx="15"/>
          </p:nvPr>
        </p:nvSpPr>
        <p:spPr/>
        <p:txBody>
          <a:bodyPr/>
          <a:lstStyle/>
          <a:p>
            <a:fld id="{2DE456FC-EDE3-45DB-9A3E-8F7D3A9F211E}" type="slidenum">
              <a:rPr lang="en-IE" smtClean="0"/>
              <a:pPr/>
              <a:t>‹#›</a:t>
            </a:fld>
            <a:endParaRPr lang="en-IE"/>
          </a:p>
        </p:txBody>
      </p:sp>
      <p:sp>
        <p:nvSpPr>
          <p:cNvPr id="10" name="Footer Placeholder 9"/>
          <p:cNvSpPr>
            <a:spLocks noGrp="1"/>
          </p:cNvSpPr>
          <p:nvPr>
            <p:ph type="ftr" sz="quarter" idx="16"/>
          </p:nvPr>
        </p:nvSpPr>
        <p:spPr/>
        <p:txBody>
          <a:bodyPr/>
          <a:lstStyle/>
          <a:p>
            <a:endParaRPr lang="en-IE"/>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A3E1133C-5C93-4082-A91E-338E6F9E3458}" type="datetimeFigureOut">
              <a:rPr lang="en-IE" smtClean="0"/>
              <a:pPr/>
              <a:t>27/06/2018</a:t>
            </a:fld>
            <a:endParaRPr lang="en-IE"/>
          </a:p>
        </p:txBody>
      </p:sp>
      <p:sp>
        <p:nvSpPr>
          <p:cNvPr id="9" name="Slide Number Placeholder 8"/>
          <p:cNvSpPr>
            <a:spLocks noGrp="1"/>
          </p:cNvSpPr>
          <p:nvPr>
            <p:ph type="sldNum" sz="quarter" idx="11"/>
          </p:nvPr>
        </p:nvSpPr>
        <p:spPr/>
        <p:txBody>
          <a:bodyPr/>
          <a:lstStyle/>
          <a:p>
            <a:fld id="{2DE456FC-EDE3-45DB-9A3E-8F7D3A9F211E}" type="slidenum">
              <a:rPr lang="en-IE" smtClean="0"/>
              <a:pPr/>
              <a:t>‹#›</a:t>
            </a:fld>
            <a:endParaRPr lang="en-IE"/>
          </a:p>
        </p:txBody>
      </p:sp>
      <p:sp>
        <p:nvSpPr>
          <p:cNvPr id="10" name="Footer Placeholder 9"/>
          <p:cNvSpPr>
            <a:spLocks noGrp="1"/>
          </p:cNvSpPr>
          <p:nvPr>
            <p:ph type="ftr" sz="quarter" idx="12"/>
          </p:nvPr>
        </p:nvSpPr>
        <p:spPr/>
        <p:txBody>
          <a:bodyPr/>
          <a:lstStyle/>
          <a:p>
            <a:endParaRPr lang="en-IE"/>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3E1133C-5C93-4082-A91E-338E6F9E3458}" type="datetimeFigureOut">
              <a:rPr lang="en-IE" smtClean="0"/>
              <a:pPr/>
              <a:t>27/06/2018</a:t>
            </a:fld>
            <a:endParaRPr lang="en-IE"/>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IE"/>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DE456FC-EDE3-45DB-9A3E-8F7D3A9F211E}" type="slidenum">
              <a:rPr lang="en-IE" smtClean="0"/>
              <a:pPr/>
              <a:t>‹#›</a:t>
            </a:fld>
            <a:endParaRPr lang="en-IE"/>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IE" dirty="0"/>
              <a:t>Crawford Gribben</a:t>
            </a:r>
          </a:p>
          <a:p>
            <a:r>
              <a:rPr lang="en-IE" dirty="0" err="1"/>
              <a:t>c.gribben@qub.ac.uk</a:t>
            </a:r>
            <a:endParaRPr lang="en-IE" dirty="0"/>
          </a:p>
          <a:p>
            <a:r>
              <a:rPr lang="en-IE" dirty="0"/>
              <a:t>27 June 2018</a:t>
            </a:r>
          </a:p>
        </p:txBody>
      </p:sp>
      <p:sp>
        <p:nvSpPr>
          <p:cNvPr id="2" name="Title 1"/>
          <p:cNvSpPr>
            <a:spLocks noGrp="1"/>
          </p:cNvSpPr>
          <p:nvPr>
            <p:ph type="ctrTitle"/>
          </p:nvPr>
        </p:nvSpPr>
        <p:spPr/>
        <p:txBody>
          <a:bodyPr/>
          <a:lstStyle/>
          <a:p>
            <a:r>
              <a:rPr lang="en-IE" dirty="0"/>
              <a:t>Christianity in Ireland</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1. The birth of Christian Ireland</a:t>
            </a:r>
          </a:p>
        </p:txBody>
      </p:sp>
      <p:pic>
        <p:nvPicPr>
          <p:cNvPr id="4" name="irc_mi" descr="http://upload.wikimedia.org/wikipedia/commons/2/23/Glendalough_alt.jpg"/>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57200" y="2287786"/>
            <a:ext cx="4059238" cy="3044428"/>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xmlns="" id="{4E147C9F-5715-AF4F-B0D4-B41DD5DC2516}"/>
              </a:ext>
            </a:extLst>
          </p:cNvPr>
          <p:cNvSpPr>
            <a:spLocks noGrp="1"/>
          </p:cNvSpPr>
          <p:nvPr>
            <p:ph sz="half" idx="2"/>
          </p:nvPr>
        </p:nvSpPr>
        <p:spPr/>
        <p:txBody>
          <a:bodyPr>
            <a:normAutofit fontScale="92500" lnSpcReduction="20000"/>
          </a:bodyPr>
          <a:lstStyle/>
          <a:p>
            <a:r>
              <a:rPr lang="en-IE" dirty="0"/>
              <a:t>Irish Christianity quickly developed an infrastructure.</a:t>
            </a:r>
          </a:p>
          <a:p>
            <a:r>
              <a:rPr lang="en-IE" dirty="0"/>
              <a:t>Monasteries were established as centres of learning, and the beginnings of collective life.</a:t>
            </a:r>
          </a:p>
          <a:p>
            <a:r>
              <a:rPr lang="en-IE" dirty="0"/>
              <a:t>Christian institutions were drawn into the faction fighting of the 100s of Irish kings.</a:t>
            </a:r>
          </a:p>
          <a:p>
            <a:r>
              <a:rPr lang="en-IE" dirty="0"/>
              <a:t>Monasteries became mission centres – </a:t>
            </a:r>
            <a:r>
              <a:rPr lang="en-IE" dirty="0" err="1"/>
              <a:t>eg</a:t>
            </a:r>
            <a:r>
              <a:rPr lang="en-IE" dirty="0"/>
              <a:t> </a:t>
            </a:r>
            <a:r>
              <a:rPr lang="en-IE" dirty="0" err="1"/>
              <a:t>Kells</a:t>
            </a:r>
            <a:r>
              <a:rPr lang="en-IE" dirty="0"/>
              <a:t>.</a:t>
            </a:r>
          </a:p>
        </p:txBody>
      </p:sp>
      <p:sp>
        <p:nvSpPr>
          <p:cNvPr id="5" name="TextBox 4"/>
          <p:cNvSpPr txBox="1"/>
          <p:nvPr/>
        </p:nvSpPr>
        <p:spPr>
          <a:xfrm>
            <a:off x="827584" y="6093296"/>
            <a:ext cx="7056784" cy="369332"/>
          </a:xfrm>
          <a:prstGeom prst="rect">
            <a:avLst/>
          </a:prstGeom>
          <a:noFill/>
        </p:spPr>
        <p:txBody>
          <a:bodyPr wrap="square" rtlCol="0">
            <a:spAutoFit/>
          </a:bodyPr>
          <a:lstStyle/>
          <a:p>
            <a:pPr algn="ctr"/>
            <a:r>
              <a:rPr lang="en-IE" dirty="0" err="1"/>
              <a:t>Glendalough</a:t>
            </a:r>
            <a:r>
              <a:rPr lang="en-IE" dirty="0"/>
              <a:t>, county Wicklow</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1. The birth of Christian Ireland</a:t>
            </a:r>
          </a:p>
        </p:txBody>
      </p:sp>
      <p:pic>
        <p:nvPicPr>
          <p:cNvPr id="4" name="Content Placeholder 3" descr="Holy Wells and Trees"/>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57200" y="2287786"/>
            <a:ext cx="4059238" cy="3044428"/>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xmlns="" id="{A576E13B-AE6F-3044-8FBD-098C39A0CD6C}"/>
              </a:ext>
            </a:extLst>
          </p:cNvPr>
          <p:cNvSpPr>
            <a:spLocks noGrp="1"/>
          </p:cNvSpPr>
          <p:nvPr>
            <p:ph sz="half" idx="2"/>
          </p:nvPr>
        </p:nvSpPr>
        <p:spPr/>
        <p:txBody>
          <a:bodyPr>
            <a:normAutofit fontScale="92500"/>
          </a:bodyPr>
          <a:lstStyle/>
          <a:p>
            <a:r>
              <a:rPr lang="en-IE" dirty="0"/>
              <a:t>Irish Christians were vigorously missional – </a:t>
            </a:r>
            <a:r>
              <a:rPr lang="en-GB" dirty="0"/>
              <a:t>Columbanus established institutions in France and Italy, where he died in 615.</a:t>
            </a:r>
            <a:r>
              <a:rPr lang="en-IE" dirty="0"/>
              <a:t> </a:t>
            </a:r>
          </a:p>
          <a:p>
            <a:r>
              <a:rPr lang="en-IE" dirty="0"/>
              <a:t>But Irish Christianity was often syncretistic, and appropriated elements of the older religion, </a:t>
            </a:r>
            <a:r>
              <a:rPr lang="en-IE" dirty="0" err="1"/>
              <a:t>esp</a:t>
            </a:r>
            <a:r>
              <a:rPr lang="en-IE" dirty="0"/>
              <a:t> holy well tradition and in the names of saints (</a:t>
            </a:r>
            <a:r>
              <a:rPr lang="en-IE" dirty="0" err="1"/>
              <a:t>eg</a:t>
            </a:r>
            <a:r>
              <a:rPr lang="en-IE" dirty="0"/>
              <a:t> Brigit).</a:t>
            </a:r>
          </a:p>
          <a:p>
            <a:pPr marL="0" indent="0">
              <a:buNone/>
            </a:pPr>
            <a:endParaRPr lang="en-IE" dirty="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9D181CD-00FB-D249-B160-FB410B681A70}"/>
              </a:ext>
            </a:extLst>
          </p:cNvPr>
          <p:cNvSpPr>
            <a:spLocks noGrp="1"/>
          </p:cNvSpPr>
          <p:nvPr>
            <p:ph type="title"/>
          </p:nvPr>
        </p:nvSpPr>
        <p:spPr/>
        <p:txBody>
          <a:bodyPr/>
          <a:lstStyle/>
          <a:p>
            <a:r>
              <a:rPr lang="en-IE" dirty="0"/>
              <a:t>The life of Christian Ireland</a:t>
            </a:r>
          </a:p>
        </p:txBody>
      </p:sp>
      <p:sp>
        <p:nvSpPr>
          <p:cNvPr id="6" name="Text Placeholder 5">
            <a:extLst>
              <a:ext uri="{FF2B5EF4-FFF2-40B4-BE49-F238E27FC236}">
                <a16:creationId xmlns:a16="http://schemas.microsoft.com/office/drawing/2014/main" xmlns="" id="{7932B7E9-0BEB-A748-8492-2119723365C9}"/>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668831691"/>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2. The life of Christian Ireland</a:t>
            </a:r>
          </a:p>
        </p:txBody>
      </p:sp>
      <p:sp>
        <p:nvSpPr>
          <p:cNvPr id="2" name="Content Placeholder 1">
            <a:extLst>
              <a:ext uri="{FF2B5EF4-FFF2-40B4-BE49-F238E27FC236}">
                <a16:creationId xmlns:a16="http://schemas.microsoft.com/office/drawing/2014/main" xmlns="" id="{A576E13B-AE6F-3044-8FBD-098C39A0CD6C}"/>
              </a:ext>
            </a:extLst>
          </p:cNvPr>
          <p:cNvSpPr>
            <a:spLocks noGrp="1"/>
          </p:cNvSpPr>
          <p:nvPr>
            <p:ph sz="half" idx="2"/>
          </p:nvPr>
        </p:nvSpPr>
        <p:spPr>
          <a:xfrm>
            <a:off x="4648200" y="1524000"/>
            <a:ext cx="4059936" cy="4929336"/>
          </a:xfrm>
        </p:spPr>
        <p:txBody>
          <a:bodyPr>
            <a:normAutofit fontScale="85000" lnSpcReduction="20000"/>
          </a:bodyPr>
          <a:lstStyle/>
          <a:p>
            <a:r>
              <a:rPr lang="en-GB" dirty="0"/>
              <a:t>Christianity developed in extremely difficult circumstances.</a:t>
            </a:r>
          </a:p>
          <a:p>
            <a:r>
              <a:rPr lang="en-GB" dirty="0"/>
              <a:t>Viking raiders began their campaign by striking island of </a:t>
            </a:r>
            <a:r>
              <a:rPr lang="en-GB" dirty="0" err="1"/>
              <a:t>Lambay</a:t>
            </a:r>
            <a:r>
              <a:rPr lang="en-GB" dirty="0"/>
              <a:t> in 795, off Dublin.</a:t>
            </a:r>
          </a:p>
          <a:p>
            <a:r>
              <a:rPr lang="en-GB" dirty="0"/>
              <a:t>In England, Vikings established communities that came to dominate their new contexts.</a:t>
            </a:r>
          </a:p>
          <a:p>
            <a:r>
              <a:rPr lang="en-GB" dirty="0"/>
              <a:t>But in Ireland, Vikings struggled to make sense of the island’s complex factionalism, and were eventually assimilated into its Christian religion.  </a:t>
            </a:r>
          </a:p>
          <a:p>
            <a:pPr marL="0" indent="0">
              <a:buNone/>
            </a:pPr>
            <a:endParaRPr lang="en-IE" dirty="0"/>
          </a:p>
        </p:txBody>
      </p:sp>
      <p:pic>
        <p:nvPicPr>
          <p:cNvPr id="7" name="Content Placeholder 6">
            <a:extLst>
              <a:ext uri="{FF2B5EF4-FFF2-40B4-BE49-F238E27FC236}">
                <a16:creationId xmlns:a16="http://schemas.microsoft.com/office/drawing/2014/main" xmlns="" id="{7682FB25-5B4D-9448-A270-BE7D51E5499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2780" y="1534640"/>
            <a:ext cx="3771188" cy="4774680"/>
          </a:xfrm>
          <a:prstGeom prst="rect">
            <a:avLst/>
          </a:prstGeom>
        </p:spPr>
      </p:pic>
    </p:spTree>
    <p:extLst>
      <p:ext uri="{BB962C8B-B14F-4D97-AF65-F5344CB8AC3E}">
        <p14:creationId xmlns:p14="http://schemas.microsoft.com/office/powerpoint/2010/main" val="2273721507"/>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2. The life of Christian Ireland</a:t>
            </a:r>
          </a:p>
        </p:txBody>
      </p:sp>
      <p:sp>
        <p:nvSpPr>
          <p:cNvPr id="2" name="Content Placeholder 1">
            <a:extLst>
              <a:ext uri="{FF2B5EF4-FFF2-40B4-BE49-F238E27FC236}">
                <a16:creationId xmlns:a16="http://schemas.microsoft.com/office/drawing/2014/main" xmlns="" id="{A576E13B-AE6F-3044-8FBD-098C39A0CD6C}"/>
              </a:ext>
            </a:extLst>
          </p:cNvPr>
          <p:cNvSpPr>
            <a:spLocks noGrp="1"/>
          </p:cNvSpPr>
          <p:nvPr>
            <p:ph sz="half" idx="2"/>
          </p:nvPr>
        </p:nvSpPr>
        <p:spPr/>
        <p:txBody>
          <a:bodyPr>
            <a:normAutofit fontScale="92500" lnSpcReduction="20000"/>
          </a:bodyPr>
          <a:lstStyle/>
          <a:p>
            <a:r>
              <a:rPr lang="en-GB" dirty="0"/>
              <a:t>In </a:t>
            </a:r>
            <a:r>
              <a:rPr lang="en-GB" i="1" dirty="0" err="1"/>
              <a:t>Laudabiliter</a:t>
            </a:r>
            <a:r>
              <a:rPr lang="en-GB" i="1" dirty="0"/>
              <a:t> </a:t>
            </a:r>
            <a:r>
              <a:rPr lang="en-GB" dirty="0"/>
              <a:t>(1155), Pope Adrian IV gave Ireland to Henry II of England.</a:t>
            </a:r>
          </a:p>
          <a:p>
            <a:r>
              <a:rPr lang="en-GB" dirty="0"/>
              <a:t>This was used to justify the Norman invasion of Ireland (1169-71).</a:t>
            </a:r>
          </a:p>
          <a:p>
            <a:r>
              <a:rPr lang="en-GB" dirty="0"/>
              <a:t>The Norman invasion led to a reformation of the Irish church along English lines.</a:t>
            </a:r>
          </a:p>
          <a:p>
            <a:r>
              <a:rPr lang="en-GB" dirty="0"/>
              <a:t>But, in succeeding centuries, English influence never extended much beyond ‘The Pale’.</a:t>
            </a:r>
          </a:p>
          <a:p>
            <a:pPr marL="0" indent="0">
              <a:buNone/>
            </a:pPr>
            <a:endParaRPr lang="en-IE" dirty="0"/>
          </a:p>
        </p:txBody>
      </p:sp>
      <p:pic>
        <p:nvPicPr>
          <p:cNvPr id="4" name="Picture 3">
            <a:extLst>
              <a:ext uri="{FF2B5EF4-FFF2-40B4-BE49-F238E27FC236}">
                <a16:creationId xmlns:a16="http://schemas.microsoft.com/office/drawing/2014/main" xmlns="" id="{DBDB141C-32BD-2B44-9C1E-2D30E6339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7976"/>
            <a:ext cx="4069593" cy="4809519"/>
          </a:xfrm>
          <a:prstGeom prst="rect">
            <a:avLst/>
          </a:prstGeom>
        </p:spPr>
      </p:pic>
      <p:sp>
        <p:nvSpPr>
          <p:cNvPr id="6" name="Content Placeholder 5">
            <a:extLst>
              <a:ext uri="{FF2B5EF4-FFF2-40B4-BE49-F238E27FC236}">
                <a16:creationId xmlns:a16="http://schemas.microsoft.com/office/drawing/2014/main" xmlns="" id="{C3C08D9D-1539-764C-A227-06C51EB25B77}"/>
              </a:ext>
            </a:extLst>
          </p:cNvPr>
          <p:cNvSpPr>
            <a:spLocks noGrp="1"/>
          </p:cNvSpPr>
          <p:nvPr>
            <p:ph sz="half" idx="1"/>
          </p:nvPr>
        </p:nvSpPr>
        <p:spPr/>
        <p:txBody>
          <a:bodyPr>
            <a:normAutofit fontScale="92500" lnSpcReduction="20000"/>
          </a:bodyPr>
          <a:lstStyle/>
          <a:p>
            <a:endParaRPr lang="en-IE" dirty="0"/>
          </a:p>
        </p:txBody>
      </p:sp>
    </p:spTree>
    <p:extLst>
      <p:ext uri="{BB962C8B-B14F-4D97-AF65-F5344CB8AC3E}">
        <p14:creationId xmlns:p14="http://schemas.microsoft.com/office/powerpoint/2010/main" val="3237199869"/>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2. The life of Christian Ireland</a:t>
            </a:r>
          </a:p>
        </p:txBody>
      </p:sp>
      <p:sp>
        <p:nvSpPr>
          <p:cNvPr id="2" name="Content Placeholder 1">
            <a:extLst>
              <a:ext uri="{FF2B5EF4-FFF2-40B4-BE49-F238E27FC236}">
                <a16:creationId xmlns:a16="http://schemas.microsoft.com/office/drawing/2014/main" xmlns="" id="{A576E13B-AE6F-3044-8FBD-098C39A0CD6C}"/>
              </a:ext>
            </a:extLst>
          </p:cNvPr>
          <p:cNvSpPr>
            <a:spLocks noGrp="1"/>
          </p:cNvSpPr>
          <p:nvPr>
            <p:ph sz="half" idx="2"/>
          </p:nvPr>
        </p:nvSpPr>
        <p:spPr/>
        <p:txBody>
          <a:bodyPr>
            <a:normAutofit fontScale="85000" lnSpcReduction="10000"/>
          </a:bodyPr>
          <a:lstStyle/>
          <a:p>
            <a:r>
              <a:rPr lang="en-GB" dirty="0"/>
              <a:t>By the early sixteenth century, the Irish church was beginning to feel the impact of Lutheran reformation.</a:t>
            </a:r>
          </a:p>
          <a:p>
            <a:r>
              <a:rPr lang="en-GB" dirty="0"/>
              <a:t>The Tudor church resisted English patterns of reformation until the rise of some advanced protestants. </a:t>
            </a:r>
          </a:p>
          <a:p>
            <a:r>
              <a:rPr lang="en-GB" dirty="0"/>
              <a:t>The Church of Ireland became </a:t>
            </a:r>
            <a:r>
              <a:rPr lang="en-GB" dirty="0" err="1"/>
              <a:t>confessionally</a:t>
            </a:r>
            <a:r>
              <a:rPr lang="en-GB" dirty="0"/>
              <a:t> protestant under the leadership of archbishop James Ussher (1580-1656).</a:t>
            </a:r>
          </a:p>
          <a:p>
            <a:pPr marL="0" indent="0">
              <a:buNone/>
            </a:pPr>
            <a:endParaRPr lang="en-IE" dirty="0"/>
          </a:p>
        </p:txBody>
      </p:sp>
      <p:pic>
        <p:nvPicPr>
          <p:cNvPr id="5" name="Content Placeholder 4">
            <a:extLst>
              <a:ext uri="{FF2B5EF4-FFF2-40B4-BE49-F238E27FC236}">
                <a16:creationId xmlns:a16="http://schemas.microsoft.com/office/drawing/2014/main" xmlns="" id="{EA79A77B-D069-294D-A1B0-4DD1FFF26C2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2303" y="1524000"/>
            <a:ext cx="3782433" cy="4713312"/>
          </a:xfrm>
          <a:prstGeom prst="rect">
            <a:avLst/>
          </a:prstGeom>
        </p:spPr>
      </p:pic>
    </p:spTree>
    <p:extLst>
      <p:ext uri="{BB962C8B-B14F-4D97-AF65-F5344CB8AC3E}">
        <p14:creationId xmlns:p14="http://schemas.microsoft.com/office/powerpoint/2010/main" val="3797817943"/>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2. The life of Christian Ireland</a:t>
            </a:r>
          </a:p>
        </p:txBody>
      </p:sp>
      <p:sp>
        <p:nvSpPr>
          <p:cNvPr id="2" name="Content Placeholder 1"/>
          <p:cNvSpPr>
            <a:spLocks noGrp="1"/>
          </p:cNvSpPr>
          <p:nvPr>
            <p:ph sz="half" idx="1"/>
          </p:nvPr>
        </p:nvSpPr>
        <p:spPr/>
        <p:txBody>
          <a:bodyPr>
            <a:normAutofit fontScale="85000" lnSpcReduction="20000"/>
          </a:bodyPr>
          <a:lstStyle/>
          <a:p>
            <a:r>
              <a:rPr lang="en-IE" dirty="0"/>
              <a:t>Religious change was driven by competition between different population groups, and complicated by plantation schemes:</a:t>
            </a:r>
          </a:p>
          <a:p>
            <a:pPr lvl="1"/>
            <a:r>
              <a:rPr lang="en-IE" dirty="0"/>
              <a:t>Native Irish – Gaelic, traditional religious practice </a:t>
            </a:r>
          </a:p>
          <a:p>
            <a:pPr lvl="1"/>
            <a:r>
              <a:rPr lang="en-IE" dirty="0"/>
              <a:t>“Old English” – Norman, Gaelic, Catholic (after 1169)</a:t>
            </a:r>
          </a:p>
          <a:p>
            <a:pPr lvl="1"/>
            <a:r>
              <a:rPr lang="en-IE" dirty="0"/>
              <a:t>“New English” – south-west and midlands, English-speaking, protestant (after 1580s)</a:t>
            </a:r>
          </a:p>
          <a:p>
            <a:pPr lvl="1"/>
            <a:r>
              <a:rPr lang="en-IE" dirty="0"/>
              <a:t>“Ulster Scots” – north-east, English-speaking, Presbyterian (after 1610s)</a:t>
            </a:r>
          </a:p>
        </p:txBody>
      </p:sp>
      <p:pic>
        <p:nvPicPr>
          <p:cNvPr id="5" name="Content Placeholder 4">
            <a:extLst>
              <a:ext uri="{FF2B5EF4-FFF2-40B4-BE49-F238E27FC236}">
                <a16:creationId xmlns:a16="http://schemas.microsoft.com/office/drawing/2014/main" xmlns="" id="{3EB4E254-5D25-4143-969A-44A4CDA799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30138" y="1988840"/>
            <a:ext cx="4287747" cy="3235300"/>
          </a:xfrm>
          <a:prstGeom prst="rect">
            <a:avLst/>
          </a:prstGeom>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2. The life of Christian Ireland</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556792"/>
            <a:ext cx="6365671" cy="4137248"/>
          </a:xfrm>
          <a:prstGeom prst="rect">
            <a:avLst/>
          </a:prstGeom>
          <a:noFill/>
          <a:ln w="9525">
            <a:noFill/>
            <a:miter lim="800000"/>
            <a:headEnd/>
            <a:tailEnd/>
          </a:ln>
        </p:spPr>
      </p:pic>
      <p:sp>
        <p:nvSpPr>
          <p:cNvPr id="5" name="TextBox 4"/>
          <p:cNvSpPr txBox="1"/>
          <p:nvPr/>
        </p:nvSpPr>
        <p:spPr>
          <a:xfrm>
            <a:off x="827584" y="5949280"/>
            <a:ext cx="7488832" cy="369332"/>
          </a:xfrm>
          <a:prstGeom prst="rect">
            <a:avLst/>
          </a:prstGeom>
          <a:noFill/>
        </p:spPr>
        <p:txBody>
          <a:bodyPr wrap="square" rtlCol="0">
            <a:spAutoFit/>
          </a:bodyPr>
          <a:lstStyle/>
          <a:p>
            <a:pPr algn="ctr"/>
            <a:r>
              <a:rPr lang="en-IE" dirty="0"/>
              <a:t>John Derrick, </a:t>
            </a:r>
            <a:r>
              <a:rPr lang="en-IE" i="1" dirty="0"/>
              <a:t>The Image of Ireland</a:t>
            </a:r>
            <a:r>
              <a:rPr lang="en-IE" dirty="0"/>
              <a:t> (1581)</a:t>
            </a: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2. The life of Christian Ireland</a:t>
            </a:r>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556792"/>
            <a:ext cx="6381328" cy="4209256"/>
          </a:xfrm>
          <a:prstGeom prst="rect">
            <a:avLst/>
          </a:prstGeom>
          <a:noFill/>
          <a:ln w="9525">
            <a:noFill/>
            <a:miter lim="800000"/>
            <a:headEnd/>
            <a:tailEnd/>
          </a:ln>
        </p:spPr>
      </p:pic>
      <p:sp>
        <p:nvSpPr>
          <p:cNvPr id="5" name="TextBox 4"/>
          <p:cNvSpPr txBox="1"/>
          <p:nvPr/>
        </p:nvSpPr>
        <p:spPr>
          <a:xfrm>
            <a:off x="2555776" y="5877272"/>
            <a:ext cx="4195379" cy="646331"/>
          </a:xfrm>
          <a:prstGeom prst="rect">
            <a:avLst/>
          </a:prstGeom>
          <a:noFill/>
        </p:spPr>
        <p:txBody>
          <a:bodyPr wrap="none" rtlCol="0">
            <a:spAutoFit/>
          </a:bodyPr>
          <a:lstStyle/>
          <a:p>
            <a:r>
              <a:rPr lang="en-IE" dirty="0"/>
              <a:t>John Derrick, </a:t>
            </a:r>
            <a:r>
              <a:rPr lang="en-IE" i="1" dirty="0"/>
              <a:t>The Image of Ireland</a:t>
            </a:r>
            <a:r>
              <a:rPr lang="en-IE" dirty="0"/>
              <a:t> (1581)</a:t>
            </a:r>
          </a:p>
          <a:p>
            <a:endParaRPr lang="en-IE" dirty="0"/>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hangingPunct="0"/>
            <a:r>
              <a:rPr lang="en-GB" dirty="0"/>
              <a:t>Irish Christianity was criticised by Catholics:</a:t>
            </a:r>
          </a:p>
          <a:p>
            <a:pPr lvl="1" hangingPunct="0"/>
            <a:r>
              <a:rPr lang="en-GB" dirty="0"/>
              <a:t>“The people in [Ireland] are in general Catholics, and almost all of them profess their Catholic faith quite openly ... Only in the cities, and mainly in those cities involved in commerce, are a part of the people infected by heresy. But even in such cities heretics are greatly outnumbered by Catholics. Throughout the countryside the inhabitants are all Catholics, even if they are for the most part wrapped in a deep and blind ignorance of the faith they profess.”</a:t>
            </a:r>
            <a:endParaRPr lang="en-IE" dirty="0"/>
          </a:p>
          <a:p>
            <a:pPr lvl="2" hangingPunct="0"/>
            <a:r>
              <a:rPr lang="en-GB" dirty="0"/>
              <a:t>J. Hagan, “Miscellanea </a:t>
            </a:r>
            <a:r>
              <a:rPr lang="en-GB" dirty="0" err="1"/>
              <a:t>Vaticano</a:t>
            </a:r>
            <a:r>
              <a:rPr lang="en-GB" dirty="0"/>
              <a:t>-Hibernia, 1580-1631,” </a:t>
            </a:r>
            <a:r>
              <a:rPr lang="en-GB" i="1" dirty="0" err="1"/>
              <a:t>Archivium</a:t>
            </a:r>
            <a:r>
              <a:rPr lang="en-GB" i="1" dirty="0"/>
              <a:t> </a:t>
            </a:r>
            <a:r>
              <a:rPr lang="en-GB" i="1" dirty="0" err="1"/>
              <a:t>Hibernicum</a:t>
            </a:r>
            <a:r>
              <a:rPr lang="en-GB" dirty="0"/>
              <a:t> 3 (1914), pp. 300-301.</a:t>
            </a:r>
            <a:endParaRPr lang="en-IE" dirty="0"/>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ED0E961-7A08-A949-8063-E69D64AC418F}"/>
              </a:ext>
            </a:extLst>
          </p:cNvPr>
          <p:cNvSpPr>
            <a:spLocks noGrp="1"/>
          </p:cNvSpPr>
          <p:nvPr>
            <p:ph type="title"/>
          </p:nvPr>
        </p:nvSpPr>
        <p:spPr/>
        <p:txBody>
          <a:bodyPr/>
          <a:lstStyle/>
          <a:p>
            <a:r>
              <a:rPr lang="en-IE" dirty="0"/>
              <a:t>Christianity, culture - and crisis?</a:t>
            </a:r>
          </a:p>
        </p:txBody>
      </p:sp>
      <p:pic>
        <p:nvPicPr>
          <p:cNvPr id="4" name="Content Placeholder 3">
            <a:extLst>
              <a:ext uri="{FF2B5EF4-FFF2-40B4-BE49-F238E27FC236}">
                <a16:creationId xmlns:a16="http://schemas.microsoft.com/office/drawing/2014/main" xmlns="" id="{B371A4AC-6543-8D43-A80D-825E1088426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6596" y="1533763"/>
            <a:ext cx="3313356" cy="4562237"/>
          </a:xfrm>
          <a:prstGeom prst="rect">
            <a:avLst/>
          </a:prstGeom>
        </p:spPr>
      </p:pic>
      <p:sp>
        <p:nvSpPr>
          <p:cNvPr id="9" name="Content Placeholder 8">
            <a:extLst>
              <a:ext uri="{FF2B5EF4-FFF2-40B4-BE49-F238E27FC236}">
                <a16:creationId xmlns:a16="http://schemas.microsoft.com/office/drawing/2014/main" xmlns="" id="{6B1BC85B-BEDF-5943-AD05-EF61AD418548}"/>
              </a:ext>
            </a:extLst>
          </p:cNvPr>
          <p:cNvSpPr>
            <a:spLocks noGrp="1"/>
          </p:cNvSpPr>
          <p:nvPr>
            <p:ph sz="half" idx="2"/>
          </p:nvPr>
        </p:nvSpPr>
        <p:spPr/>
        <p:txBody>
          <a:bodyPr>
            <a:normAutofit fontScale="85000" lnSpcReduction="10000"/>
          </a:bodyPr>
          <a:lstStyle/>
          <a:p>
            <a:r>
              <a:rPr lang="en-IE" dirty="0"/>
              <a:t>Saints, scholars … sinners?</a:t>
            </a:r>
          </a:p>
          <a:p>
            <a:r>
              <a:rPr lang="en-IE" dirty="0"/>
              <a:t>For over 1500 years, Irish language, culture and later nationhood were shaped by the experience of Christianity.</a:t>
            </a:r>
          </a:p>
          <a:p>
            <a:r>
              <a:rPr lang="en-IE" dirty="0"/>
              <a:t>But since the 1960s, both jurisdictions on the island have experienced destabilising religious conflicts and secularisation.</a:t>
            </a:r>
          </a:p>
          <a:p>
            <a:r>
              <a:rPr lang="en-GB" i="1" dirty="0"/>
              <a:t>“Religion’s never mentioned here,” of course. (</a:t>
            </a:r>
            <a:r>
              <a:rPr lang="en-IE" dirty="0"/>
              <a:t>Seamus Heaney, 1975)</a:t>
            </a:r>
          </a:p>
          <a:p>
            <a:endParaRPr lang="en-IE" dirty="0"/>
          </a:p>
        </p:txBody>
      </p:sp>
    </p:spTree>
    <p:extLst>
      <p:ext uri="{BB962C8B-B14F-4D97-AF65-F5344CB8AC3E}">
        <p14:creationId xmlns:p14="http://schemas.microsoft.com/office/powerpoint/2010/main" val="1231749844"/>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hangingPunct="0"/>
            <a:r>
              <a:rPr lang="en-GB" dirty="0"/>
              <a:t>Irish Christianity was criticised by Protestants: </a:t>
            </a:r>
          </a:p>
          <a:p>
            <a:pPr lvl="1" hangingPunct="0"/>
            <a:r>
              <a:rPr lang="en-GB" dirty="0"/>
              <a:t>Most ministers are stipendiary men, and few have £5 a year to live on ... In truth such they are as deserve not living or to live. For they will not be accounted ministers but Priests. They will have no wives [though] they will have Harlots ... And with long experience and some extraordinary trial of these fellows, I cannot find whether the most of them love lewd women, cards, dice or drink, best. And when they must of necessity go to church, they carry with them a book in Latin of the Common Prayer set forth and allowed by her Majesty. But they read little or nothing of it or can well read it, but they tell the people a Tale of our Lady or St. Patrick or some other saint, horrible to be spoken or heard, and intolerable to be suffered, and do all they may to dissuade and allure the people from God and their prince, and their due obedience to them both, and persuade them to the Devil the Pope.</a:t>
            </a:r>
            <a:endParaRPr lang="en-IE" dirty="0"/>
          </a:p>
          <a:p>
            <a:pPr lvl="2" hangingPunct="0"/>
            <a:r>
              <a:rPr lang="en-GB" dirty="0"/>
              <a:t>W. </a:t>
            </a:r>
            <a:r>
              <a:rPr lang="en-GB" dirty="0" err="1"/>
              <a:t>Maziere</a:t>
            </a:r>
            <a:r>
              <a:rPr lang="en-GB" dirty="0"/>
              <a:t> Brady, </a:t>
            </a:r>
            <a:r>
              <a:rPr lang="en-GB" i="1" dirty="0"/>
              <a:t>State</a:t>
            </a:r>
            <a:r>
              <a:rPr lang="en-GB" dirty="0"/>
              <a:t> </a:t>
            </a:r>
            <a:r>
              <a:rPr lang="en-GB" i="1" dirty="0"/>
              <a:t>Papers Concerning the Irish Church</a:t>
            </a:r>
            <a:r>
              <a:rPr lang="en-GB" dirty="0"/>
              <a:t> (London: Longmans, Green, Reader, and Dyer, 1868), p. 118.</a:t>
            </a:r>
            <a:endParaRPr lang="en-IE" dirty="0"/>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E" dirty="0"/>
              <a:t>And, apart from in the plantation communities, especially in the north-east, the protestant reformation very quickly failed.</a:t>
            </a:r>
          </a:p>
          <a:p>
            <a:pPr lvl="1"/>
            <a:r>
              <a:rPr lang="en-IE" dirty="0"/>
              <a:t>“The new faith … never learned to speak Irish.”</a:t>
            </a:r>
            <a:endParaRPr lang="en-IE" baseline="30000" dirty="0"/>
          </a:p>
          <a:p>
            <a:pPr lvl="2"/>
            <a:r>
              <a:rPr lang="en-IE" dirty="0"/>
              <a:t>Patrick Collinson</a:t>
            </a:r>
          </a:p>
          <a:p>
            <a:pPr lvl="1"/>
            <a:r>
              <a:rPr lang="en-IE" dirty="0"/>
              <a:t>The Calvinism and anti-Catholicism of the Church of Ireland articles of faith “put the rest of the Irish people literally beyond redemption.”</a:t>
            </a:r>
          </a:p>
          <a:p>
            <a:pPr lvl="2"/>
            <a:r>
              <a:rPr lang="en-IE" dirty="0"/>
              <a:t>Austin </a:t>
            </a:r>
            <a:r>
              <a:rPr lang="en-IE" dirty="0" err="1"/>
              <a:t>Woolrych</a:t>
            </a:r>
            <a:endParaRPr lang="en-IE" dirty="0"/>
          </a:p>
          <a:p>
            <a:endParaRPr lang="en-IE" dirty="0"/>
          </a:p>
          <a:p>
            <a:pPr lvl="2"/>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IE" dirty="0"/>
              <a:t>One marker of that failure was the 1641 rebellion</a:t>
            </a:r>
          </a:p>
          <a:p>
            <a:pPr lvl="1"/>
            <a:r>
              <a:rPr lang="en-IE" dirty="0"/>
              <a:t>The number of dead Protestants was estimated at “above 100,000” in a London news-book, to “more than 200,000” in Milton’s </a:t>
            </a:r>
            <a:r>
              <a:rPr lang="en-IE" i="1" dirty="0"/>
              <a:t>Observations</a:t>
            </a:r>
            <a:r>
              <a:rPr lang="en-IE" dirty="0"/>
              <a:t>, to 300,000 in the memoirs of a contemporary Presbyterian minister.</a:t>
            </a:r>
          </a:p>
          <a:p>
            <a:endParaRPr lang="en-IE" dirty="0"/>
          </a:p>
          <a:p>
            <a:endParaRPr lang="en-IE" dirty="0"/>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717032"/>
            <a:ext cx="3283657" cy="2290556"/>
          </a:xfrm>
          <a:prstGeom prst="rect">
            <a:avLst/>
          </a:prstGeom>
          <a:ln w="228600" cap="sq" cmpd="thickThin">
            <a:no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xmlns="" id="{870270FF-AE17-4F40-9580-01D31DA87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3717032"/>
            <a:ext cx="2413000" cy="2324100"/>
          </a:xfrm>
          <a:prstGeom prst="rect">
            <a:avLst/>
          </a:prstGeom>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3754760" cy="4572000"/>
          </a:xfrm>
        </p:spPr>
        <p:txBody>
          <a:bodyPr>
            <a:normAutofit fontScale="92500" lnSpcReduction="20000"/>
          </a:bodyPr>
          <a:lstStyle/>
          <a:p>
            <a:pPr marL="274320" lvl="1">
              <a:spcBef>
                <a:spcPts val="600"/>
              </a:spcBef>
              <a:buClr>
                <a:schemeClr val="accent2"/>
              </a:buClr>
            </a:pPr>
            <a:r>
              <a:rPr lang="en-IE" dirty="0"/>
              <a:t>The 1641 rebellion was cited to justify the invasion of Oliver Cromwell in 1649.</a:t>
            </a:r>
          </a:p>
          <a:p>
            <a:pPr marL="274320" lvl="1">
              <a:spcBef>
                <a:spcPts val="600"/>
              </a:spcBef>
              <a:buClr>
                <a:schemeClr val="accent2"/>
              </a:buClr>
            </a:pPr>
            <a:r>
              <a:rPr lang="en-IE" dirty="0"/>
              <a:t>The 30,000 invading troops imported new religious movements including Baptists, Quakers</a:t>
            </a:r>
          </a:p>
          <a:p>
            <a:pPr marL="274320" lvl="1">
              <a:spcBef>
                <a:spcPts val="600"/>
              </a:spcBef>
              <a:buClr>
                <a:schemeClr val="accent2"/>
              </a:buClr>
            </a:pPr>
            <a:r>
              <a:rPr lang="en-IE" dirty="0"/>
              <a:t>Their victory led to systematic redistribution of almost half the island’s landmass: the 60% of the land that was owned by Catholics in 1641 was reduced to 20% in 1662: Catholics should be sent “to hell or Connacht.”</a:t>
            </a:r>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pic>
        <p:nvPicPr>
          <p:cNvPr id="4" name="Picture 3">
            <a:extLst>
              <a:ext uri="{FF2B5EF4-FFF2-40B4-BE49-F238E27FC236}">
                <a16:creationId xmlns:a16="http://schemas.microsoft.com/office/drawing/2014/main" xmlns="" id="{95821910-FFC9-EE43-B737-37687D6BD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79624"/>
            <a:ext cx="3810000" cy="4965700"/>
          </a:xfrm>
          <a:prstGeom prst="rect">
            <a:avLst/>
          </a:prstGeom>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402832" cy="4572000"/>
          </a:xfrm>
        </p:spPr>
        <p:txBody>
          <a:bodyPr>
            <a:normAutofit fontScale="85000" lnSpcReduction="20000"/>
          </a:bodyPr>
          <a:lstStyle/>
          <a:p>
            <a:r>
              <a:rPr lang="en-IE" dirty="0"/>
              <a:t>Restoration of monarchy in Charles II (1660) introduced new religious divisions:</a:t>
            </a:r>
          </a:p>
          <a:p>
            <a:pPr lvl="1"/>
            <a:r>
              <a:rPr lang="en-IE" dirty="0"/>
              <a:t>“Protestant” = Church of Ireland</a:t>
            </a:r>
          </a:p>
          <a:p>
            <a:pPr lvl="1"/>
            <a:r>
              <a:rPr lang="en-IE" dirty="0"/>
              <a:t>“Dissenters” = Presbyterians, Congregationalists, Baptists, Quakers</a:t>
            </a:r>
          </a:p>
          <a:p>
            <a:pPr lvl="1"/>
            <a:r>
              <a:rPr lang="en-IE" dirty="0"/>
              <a:t>“Catholic”</a:t>
            </a:r>
          </a:p>
          <a:p>
            <a:r>
              <a:rPr lang="en-IE" dirty="0"/>
              <a:t>James II’s attempts to re-Catholic-</a:t>
            </a:r>
            <a:r>
              <a:rPr lang="en-IE" dirty="0" err="1"/>
              <a:t>ize</a:t>
            </a:r>
            <a:r>
              <a:rPr lang="en-IE" dirty="0"/>
              <a:t> the Irish army (1685-88) were thought to threaten the protestant establishment. </a:t>
            </a:r>
          </a:p>
          <a:p>
            <a:r>
              <a:rPr lang="en-IE" dirty="0"/>
              <a:t>And were one cause of the Glorious Revolution (1689-90).</a:t>
            </a:r>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pic>
        <p:nvPicPr>
          <p:cNvPr id="4" name="Picture 3">
            <a:extLst>
              <a:ext uri="{FF2B5EF4-FFF2-40B4-BE49-F238E27FC236}">
                <a16:creationId xmlns:a16="http://schemas.microsoft.com/office/drawing/2014/main" xmlns="" id="{93E7621A-A5DD-BA4B-860C-0B93A4527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1935" y="1524000"/>
            <a:ext cx="3864865" cy="4572000"/>
          </a:xfrm>
          <a:prstGeom prst="rect">
            <a:avLst/>
          </a:prstGeom>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42792" cy="4572000"/>
          </a:xfrm>
        </p:spPr>
        <p:txBody>
          <a:bodyPr>
            <a:normAutofit fontScale="77500" lnSpcReduction="20000"/>
          </a:bodyPr>
          <a:lstStyle/>
          <a:p>
            <a:r>
              <a:rPr lang="en-IE" dirty="0"/>
              <a:t>The Glorious Revolution (1689-90) created an Anglican state, with conditions for the suppression of Catholicism and dissenting protestants in the c18th.</a:t>
            </a:r>
          </a:p>
          <a:p>
            <a:r>
              <a:rPr lang="en-IE" dirty="0"/>
              <a:t>As the Presbyterian community grew, it threatened the status of the established Church of Ireland.</a:t>
            </a:r>
          </a:p>
          <a:p>
            <a:r>
              <a:rPr lang="en-IE" dirty="0"/>
              <a:t>The relationship between Anglicans and Presbyterians was always uneasy.</a:t>
            </a:r>
          </a:p>
          <a:p>
            <a:r>
              <a:rPr lang="en-IE" dirty="0"/>
              <a:t>Presbyterians led a broader movements of Catholics and dissenters unhappy with their political lot – </a:t>
            </a:r>
            <a:r>
              <a:rPr lang="en-IE" dirty="0" err="1"/>
              <a:t>eg</a:t>
            </a:r>
            <a:r>
              <a:rPr lang="en-IE" dirty="0"/>
              <a:t>  1798 rebellion.</a:t>
            </a:r>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pic>
        <p:nvPicPr>
          <p:cNvPr id="5" name="Picture 4">
            <a:extLst>
              <a:ext uri="{FF2B5EF4-FFF2-40B4-BE49-F238E27FC236}">
                <a16:creationId xmlns:a16="http://schemas.microsoft.com/office/drawing/2014/main" xmlns="" id="{D0B52C76-96E1-3A49-8A82-09EE1BA65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20888"/>
            <a:ext cx="4064000" cy="2286000"/>
          </a:xfrm>
          <a:prstGeom prst="rect">
            <a:avLst/>
          </a:prstGeom>
        </p:spPr>
      </p:pic>
    </p:spTree>
    <p:extLst>
      <p:ext uri="{BB962C8B-B14F-4D97-AF65-F5344CB8AC3E}">
        <p14:creationId xmlns:p14="http://schemas.microsoft.com/office/powerpoint/2010/main" val="1471435566"/>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42792" cy="4572000"/>
          </a:xfrm>
        </p:spPr>
        <p:txBody>
          <a:bodyPr>
            <a:normAutofit fontScale="85000" lnSpcReduction="20000"/>
          </a:bodyPr>
          <a:lstStyle/>
          <a:p>
            <a:r>
              <a:rPr lang="en-IE" dirty="0"/>
              <a:t>Throughout the c19th, Protestants (Anglicans) enjoyed the benefits of the establishment, while dissenters clamoured for recognition and with Catholics demanded political rights.</a:t>
            </a:r>
          </a:p>
          <a:p>
            <a:r>
              <a:rPr lang="en-IE" dirty="0"/>
              <a:t>Growth of sectarianism and inter-religious violence throughout this period. </a:t>
            </a:r>
          </a:p>
          <a:p>
            <a:r>
              <a:rPr lang="en-IE" dirty="0"/>
              <a:t>But a revival in 1859-60 spurred evangelical piety among protestants.</a:t>
            </a:r>
          </a:p>
          <a:p>
            <a:r>
              <a:rPr lang="en-IE" dirty="0"/>
              <a:t>Catholicism being re-shaped.</a:t>
            </a:r>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pic>
        <p:nvPicPr>
          <p:cNvPr id="4" name="Picture 3">
            <a:extLst>
              <a:ext uri="{FF2B5EF4-FFF2-40B4-BE49-F238E27FC236}">
                <a16:creationId xmlns:a16="http://schemas.microsoft.com/office/drawing/2014/main" xmlns="" id="{A6A55546-D1AA-E740-AD9B-1297F07ED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332" y="2204864"/>
            <a:ext cx="3723468" cy="2592288"/>
          </a:xfrm>
          <a:prstGeom prst="rect">
            <a:avLst/>
          </a:prstGeom>
        </p:spPr>
      </p:pic>
    </p:spTree>
    <p:extLst>
      <p:ext uri="{BB962C8B-B14F-4D97-AF65-F5344CB8AC3E}">
        <p14:creationId xmlns:p14="http://schemas.microsoft.com/office/powerpoint/2010/main" val="1515673121"/>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869160"/>
            <a:ext cx="4042792" cy="1226840"/>
          </a:xfrm>
        </p:spPr>
        <p:txBody>
          <a:bodyPr>
            <a:normAutofit/>
          </a:bodyPr>
          <a:lstStyle/>
          <a:p>
            <a:endParaRPr lang="en-IE" dirty="0"/>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pic>
        <p:nvPicPr>
          <p:cNvPr id="5" name="Picture 4">
            <a:extLst>
              <a:ext uri="{FF2B5EF4-FFF2-40B4-BE49-F238E27FC236}">
                <a16:creationId xmlns:a16="http://schemas.microsoft.com/office/drawing/2014/main" xmlns="" id="{8D86D26F-FEE5-194A-83F0-78386F149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689110"/>
            <a:ext cx="6480720" cy="4406890"/>
          </a:xfrm>
          <a:prstGeom prst="rect">
            <a:avLst/>
          </a:prstGeom>
        </p:spPr>
      </p:pic>
    </p:spTree>
    <p:extLst>
      <p:ext uri="{BB962C8B-B14F-4D97-AF65-F5344CB8AC3E}">
        <p14:creationId xmlns:p14="http://schemas.microsoft.com/office/powerpoint/2010/main" val="3545236359"/>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42792" cy="4572000"/>
          </a:xfrm>
        </p:spPr>
        <p:txBody>
          <a:bodyPr>
            <a:normAutofit fontScale="85000" lnSpcReduction="10000"/>
          </a:bodyPr>
          <a:lstStyle/>
          <a:p>
            <a:r>
              <a:rPr lang="en-IE" dirty="0"/>
              <a:t>By the end of the c19th, the tri-partite structure of Catholic, protestant and dissenter had been simplified into Catholic and protestant.</a:t>
            </a:r>
          </a:p>
          <a:p>
            <a:r>
              <a:rPr lang="en-IE" dirty="0"/>
              <a:t>Catholicism was identified with Irish nationalism and Protestantism with unionism. </a:t>
            </a:r>
          </a:p>
          <a:p>
            <a:r>
              <a:rPr lang="en-IE" dirty="0"/>
              <a:t>In the early c20th, the home rule crisis drove the formation of private armies and the prospect of civil war, postponed only by the outbreak of World War 1.</a:t>
            </a:r>
          </a:p>
          <a:p>
            <a:endParaRPr lang="en-IE" dirty="0"/>
          </a:p>
        </p:txBody>
      </p:sp>
      <p:sp>
        <p:nvSpPr>
          <p:cNvPr id="3" name="Title 2"/>
          <p:cNvSpPr>
            <a:spLocks noGrp="1"/>
          </p:cNvSpPr>
          <p:nvPr>
            <p:ph type="title"/>
          </p:nvPr>
        </p:nvSpPr>
        <p:spPr/>
        <p:txBody>
          <a:bodyPr>
            <a:normAutofit/>
          </a:bodyPr>
          <a:lstStyle/>
          <a:p>
            <a:r>
              <a:rPr lang="en-IE" dirty="0"/>
              <a:t>2. The life of Christian Ireland</a:t>
            </a:r>
          </a:p>
        </p:txBody>
      </p:sp>
      <p:pic>
        <p:nvPicPr>
          <p:cNvPr id="5" name="Picture 4">
            <a:extLst>
              <a:ext uri="{FF2B5EF4-FFF2-40B4-BE49-F238E27FC236}">
                <a16:creationId xmlns:a16="http://schemas.microsoft.com/office/drawing/2014/main" xmlns="" id="{F394B731-E295-2C4C-A0CE-A99C08996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524000"/>
            <a:ext cx="4296914" cy="2702639"/>
          </a:xfrm>
          <a:prstGeom prst="rect">
            <a:avLst/>
          </a:prstGeom>
        </p:spPr>
      </p:pic>
    </p:spTree>
    <p:extLst>
      <p:ext uri="{BB962C8B-B14F-4D97-AF65-F5344CB8AC3E}">
        <p14:creationId xmlns:p14="http://schemas.microsoft.com/office/powerpoint/2010/main" val="299904424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42792" cy="4572000"/>
          </a:xfrm>
        </p:spPr>
        <p:txBody>
          <a:bodyPr>
            <a:normAutofit fontScale="85000" lnSpcReduction="20000"/>
          </a:bodyPr>
          <a:lstStyle/>
          <a:p>
            <a:r>
              <a:rPr lang="en-IE" dirty="0"/>
              <a:t>The Easter Rising (1916) was followed by the Irish war of independence (1919-21)and a civil war (1922-23), with massive causalities.</a:t>
            </a:r>
          </a:p>
          <a:p>
            <a:r>
              <a:rPr lang="en-IE" dirty="0"/>
              <a:t>The partition of Ireland was the solution that no-one wanted.</a:t>
            </a:r>
          </a:p>
          <a:p>
            <a:r>
              <a:rPr lang="en-IE" dirty="0"/>
              <a:t>Partition created a Catholic south (26 counties) and a mainly Protestant north-east (6 counties).</a:t>
            </a:r>
          </a:p>
          <a:p>
            <a:r>
              <a:rPr lang="en-IE" dirty="0"/>
              <a:t>The 1937 constitution of the south recognised the special status of the Catholic Church.</a:t>
            </a:r>
          </a:p>
        </p:txBody>
      </p:sp>
      <p:sp>
        <p:nvSpPr>
          <p:cNvPr id="3" name="Title 2"/>
          <p:cNvSpPr>
            <a:spLocks noGrp="1"/>
          </p:cNvSpPr>
          <p:nvPr>
            <p:ph type="title"/>
          </p:nvPr>
        </p:nvSpPr>
        <p:spPr/>
        <p:txBody>
          <a:bodyPr>
            <a:normAutofit/>
          </a:bodyPr>
          <a:lstStyle/>
          <a:p>
            <a:r>
              <a:rPr lang="en-IE" dirty="0"/>
              <a:t>2. The life of Christian Ireland</a:t>
            </a:r>
          </a:p>
        </p:txBody>
      </p:sp>
      <p:pic>
        <p:nvPicPr>
          <p:cNvPr id="4" name="Picture 3">
            <a:extLst>
              <a:ext uri="{FF2B5EF4-FFF2-40B4-BE49-F238E27FC236}">
                <a16:creationId xmlns:a16="http://schemas.microsoft.com/office/drawing/2014/main" xmlns="" id="{70B079BE-8A41-504F-B310-B8B01F7F3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136" y="1541128"/>
            <a:ext cx="3616064" cy="3616064"/>
          </a:xfrm>
          <a:prstGeom prst="rect">
            <a:avLst/>
          </a:prstGeom>
        </p:spPr>
      </p:pic>
    </p:spTree>
    <p:extLst>
      <p:ext uri="{BB962C8B-B14F-4D97-AF65-F5344CB8AC3E}">
        <p14:creationId xmlns:p14="http://schemas.microsoft.com/office/powerpoint/2010/main" val="609227450"/>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Structure </a:t>
            </a:r>
          </a:p>
        </p:txBody>
      </p:sp>
      <p:sp>
        <p:nvSpPr>
          <p:cNvPr id="5" name="Vertical Text Placeholder 4"/>
          <p:cNvSpPr>
            <a:spLocks noGrp="1"/>
          </p:cNvSpPr>
          <p:nvPr>
            <p:ph type="body" orient="vert" idx="1"/>
          </p:nvPr>
        </p:nvSpPr>
        <p:spPr>
          <a:xfrm rot="16200000">
            <a:off x="2067136" y="-155986"/>
            <a:ext cx="4865713" cy="7920881"/>
          </a:xfrm>
        </p:spPr>
        <p:txBody>
          <a:bodyPr>
            <a:normAutofit/>
          </a:bodyPr>
          <a:lstStyle/>
          <a:p>
            <a:pPr>
              <a:spcBef>
                <a:spcPts val="0"/>
              </a:spcBef>
              <a:buClrTx/>
              <a:buSzTx/>
            </a:pPr>
            <a:r>
              <a:rPr lang="en-US" dirty="0"/>
              <a:t>Introduction </a:t>
            </a:r>
          </a:p>
          <a:p>
            <a:pPr>
              <a:spcBef>
                <a:spcPts val="0"/>
              </a:spcBef>
              <a:buClrTx/>
              <a:buSzTx/>
            </a:pPr>
            <a:endParaRPr lang="en-US" dirty="0"/>
          </a:p>
          <a:p>
            <a:pPr>
              <a:spcBef>
                <a:spcPts val="0"/>
              </a:spcBef>
              <a:buClrTx/>
              <a:buSzTx/>
            </a:pPr>
            <a:r>
              <a:rPr lang="en-US" dirty="0"/>
              <a:t>The birth of Christian Ireland</a:t>
            </a:r>
          </a:p>
          <a:p>
            <a:pPr>
              <a:spcBef>
                <a:spcPts val="0"/>
              </a:spcBef>
              <a:buClrTx/>
              <a:buSzTx/>
            </a:pPr>
            <a:endParaRPr lang="en-US" dirty="0"/>
          </a:p>
          <a:p>
            <a:pPr>
              <a:spcBef>
                <a:spcPts val="0"/>
              </a:spcBef>
              <a:buClrTx/>
              <a:buSzTx/>
            </a:pPr>
            <a:r>
              <a:rPr lang="en-US" dirty="0"/>
              <a:t>The life of Christian Ireland</a:t>
            </a:r>
          </a:p>
          <a:p>
            <a:pPr>
              <a:spcBef>
                <a:spcPts val="0"/>
              </a:spcBef>
              <a:buClrTx/>
              <a:buSzTx/>
            </a:pPr>
            <a:endParaRPr lang="en-US" dirty="0"/>
          </a:p>
          <a:p>
            <a:pPr>
              <a:spcBef>
                <a:spcPts val="0"/>
              </a:spcBef>
              <a:buClrTx/>
              <a:buSzTx/>
            </a:pPr>
            <a:r>
              <a:rPr lang="en-US" dirty="0"/>
              <a:t>The death of Christian Ireland</a:t>
            </a:r>
          </a:p>
          <a:p>
            <a:pPr>
              <a:spcBef>
                <a:spcPts val="0"/>
              </a:spcBef>
              <a:buClrTx/>
              <a:buSzTx/>
            </a:pPr>
            <a:endParaRPr lang="en-US" dirty="0"/>
          </a:p>
          <a:p>
            <a:pPr>
              <a:spcBef>
                <a:spcPts val="0"/>
              </a:spcBef>
              <a:buClrTx/>
              <a:buSzTx/>
            </a:pPr>
            <a:r>
              <a:rPr lang="en-US" dirty="0"/>
              <a:t>The resurrection of Christian Ireland</a:t>
            </a:r>
          </a:p>
          <a:p>
            <a:pPr>
              <a:spcBef>
                <a:spcPts val="0"/>
              </a:spcBef>
              <a:buClrTx/>
              <a:buSzTx/>
            </a:pPr>
            <a:endParaRPr lang="en-US" dirty="0"/>
          </a:p>
          <a:p>
            <a:pPr lvl="1">
              <a:spcBef>
                <a:spcPts val="0"/>
              </a:spcBef>
              <a:buClrTx/>
              <a:buSzTx/>
            </a:pPr>
            <a:endParaRPr lang="en-US" dirty="0"/>
          </a:p>
        </p:txBody>
      </p:sp>
    </p:spTree>
    <p:extLst>
      <p:ext uri="{BB962C8B-B14F-4D97-AF65-F5344CB8AC3E}">
        <p14:creationId xmlns:p14="http://schemas.microsoft.com/office/powerpoint/2010/main" val="694265256"/>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9D181CD-00FB-D249-B160-FB410B681A70}"/>
              </a:ext>
            </a:extLst>
          </p:cNvPr>
          <p:cNvSpPr>
            <a:spLocks noGrp="1"/>
          </p:cNvSpPr>
          <p:nvPr>
            <p:ph type="title"/>
          </p:nvPr>
        </p:nvSpPr>
        <p:spPr/>
        <p:txBody>
          <a:bodyPr/>
          <a:lstStyle/>
          <a:p>
            <a:r>
              <a:rPr lang="en-IE" dirty="0"/>
              <a:t>The death of Christian Ireland</a:t>
            </a:r>
          </a:p>
        </p:txBody>
      </p:sp>
      <p:sp>
        <p:nvSpPr>
          <p:cNvPr id="6" name="Text Placeholder 5">
            <a:extLst>
              <a:ext uri="{FF2B5EF4-FFF2-40B4-BE49-F238E27FC236}">
                <a16:creationId xmlns:a16="http://schemas.microsoft.com/office/drawing/2014/main" xmlns="" id="{7932B7E9-0BEB-A748-8492-2119723365C9}"/>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3556184397"/>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42792" cy="4572000"/>
          </a:xfrm>
        </p:spPr>
        <p:txBody>
          <a:bodyPr>
            <a:normAutofit fontScale="85000" lnSpcReduction="20000"/>
          </a:bodyPr>
          <a:lstStyle/>
          <a:p>
            <a:r>
              <a:rPr lang="en-IE" dirty="0"/>
              <a:t>Partition created two jurisdictions that were sustained by religious nationalism. </a:t>
            </a:r>
          </a:p>
          <a:p>
            <a:r>
              <a:rPr lang="en-IE" dirty="0"/>
              <a:t>But religious nationalism fuelled physical violence.</a:t>
            </a:r>
          </a:p>
          <a:p>
            <a:r>
              <a:rPr lang="en-IE" dirty="0"/>
              <a:t>The ‘Troubles’ (1969-1998) led to over 3500 deaths – a conflict not of religion but of religious nationalism.</a:t>
            </a:r>
          </a:p>
          <a:p>
            <a:r>
              <a:rPr lang="en-IE" dirty="0"/>
              <a:t>Papal visit in 1979 was the high point of Irish Catholicism – over 1m attended an outdoor mass in Dublin.</a:t>
            </a:r>
          </a:p>
          <a:p>
            <a:endParaRPr lang="en-IE" dirty="0"/>
          </a:p>
          <a:p>
            <a:endParaRPr lang="en-IE" dirty="0"/>
          </a:p>
          <a:p>
            <a:endParaRPr lang="en-IE" dirty="0"/>
          </a:p>
          <a:p>
            <a:endParaRPr lang="en-IE" dirty="0"/>
          </a:p>
        </p:txBody>
      </p:sp>
      <p:sp>
        <p:nvSpPr>
          <p:cNvPr id="3" name="Title 2"/>
          <p:cNvSpPr>
            <a:spLocks noGrp="1"/>
          </p:cNvSpPr>
          <p:nvPr>
            <p:ph type="title"/>
          </p:nvPr>
        </p:nvSpPr>
        <p:spPr/>
        <p:txBody>
          <a:bodyPr>
            <a:normAutofit/>
          </a:bodyPr>
          <a:lstStyle/>
          <a:p>
            <a:r>
              <a:rPr lang="en-IE" dirty="0"/>
              <a:t>3. The death of Christian Ireland</a:t>
            </a:r>
          </a:p>
        </p:txBody>
      </p:sp>
      <p:pic>
        <p:nvPicPr>
          <p:cNvPr id="5" name="Picture 4">
            <a:extLst>
              <a:ext uri="{FF2B5EF4-FFF2-40B4-BE49-F238E27FC236}">
                <a16:creationId xmlns:a16="http://schemas.microsoft.com/office/drawing/2014/main" xmlns="" id="{F5FD469D-6EAA-6F45-80BA-82851D79E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916832"/>
            <a:ext cx="4165600" cy="3175000"/>
          </a:xfrm>
          <a:prstGeom prst="rect">
            <a:avLst/>
          </a:prstGeom>
        </p:spPr>
      </p:pic>
    </p:spTree>
    <p:extLst>
      <p:ext uri="{BB962C8B-B14F-4D97-AF65-F5344CB8AC3E}">
        <p14:creationId xmlns:p14="http://schemas.microsoft.com/office/powerpoint/2010/main" val="1259325315"/>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42792" cy="4572000"/>
          </a:xfrm>
        </p:spPr>
        <p:txBody>
          <a:bodyPr>
            <a:normAutofit fontScale="92500" lnSpcReduction="10000"/>
          </a:bodyPr>
          <a:lstStyle/>
          <a:p>
            <a:r>
              <a:rPr lang="en-IE" dirty="0"/>
              <a:t>But secularisation hit the Republic after the 1980s.</a:t>
            </a:r>
          </a:p>
          <a:p>
            <a:r>
              <a:rPr lang="en-IE" dirty="0"/>
              <a:t>Same-sex sexual activity was decriminalised in 1993.</a:t>
            </a:r>
          </a:p>
          <a:p>
            <a:r>
              <a:rPr lang="en-IE" dirty="0"/>
              <a:t>Divorce was permitted after a referendum in 1995.</a:t>
            </a:r>
          </a:p>
          <a:p>
            <a:r>
              <a:rPr lang="en-IE" dirty="0"/>
              <a:t>Same-sex marriage was permitted after a referendum in 2015.</a:t>
            </a:r>
          </a:p>
          <a:p>
            <a:r>
              <a:rPr lang="en-IE" dirty="0"/>
              <a:t>Access to abortion will be widened after a referendum in 2018.</a:t>
            </a:r>
          </a:p>
          <a:p>
            <a:pPr marL="0" indent="0">
              <a:buNone/>
            </a:pPr>
            <a:endParaRPr lang="en-IE" dirty="0"/>
          </a:p>
          <a:p>
            <a:endParaRPr lang="en-IE" dirty="0"/>
          </a:p>
          <a:p>
            <a:endParaRPr lang="en-IE" dirty="0"/>
          </a:p>
          <a:p>
            <a:endParaRPr lang="en-IE" dirty="0"/>
          </a:p>
        </p:txBody>
      </p:sp>
      <p:sp>
        <p:nvSpPr>
          <p:cNvPr id="3" name="Title 2"/>
          <p:cNvSpPr>
            <a:spLocks noGrp="1"/>
          </p:cNvSpPr>
          <p:nvPr>
            <p:ph type="title"/>
          </p:nvPr>
        </p:nvSpPr>
        <p:spPr/>
        <p:txBody>
          <a:bodyPr>
            <a:normAutofit/>
          </a:bodyPr>
          <a:lstStyle/>
          <a:p>
            <a:r>
              <a:rPr lang="en-IE" dirty="0"/>
              <a:t>3. The death of Christian Ireland</a:t>
            </a:r>
          </a:p>
        </p:txBody>
      </p:sp>
      <p:pic>
        <p:nvPicPr>
          <p:cNvPr id="5" name="Picture 4">
            <a:extLst>
              <a:ext uri="{FF2B5EF4-FFF2-40B4-BE49-F238E27FC236}">
                <a16:creationId xmlns:a16="http://schemas.microsoft.com/office/drawing/2014/main" xmlns="" id="{07727C73-673D-6C44-91F7-DD7B2DB4D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2276872"/>
            <a:ext cx="4316361" cy="2665482"/>
          </a:xfrm>
          <a:prstGeom prst="rect">
            <a:avLst/>
          </a:prstGeom>
        </p:spPr>
      </p:pic>
    </p:spTree>
    <p:extLst>
      <p:ext uri="{BB962C8B-B14F-4D97-AF65-F5344CB8AC3E}">
        <p14:creationId xmlns:p14="http://schemas.microsoft.com/office/powerpoint/2010/main" val="3173787852"/>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4042792" cy="4572000"/>
          </a:xfrm>
        </p:spPr>
        <p:txBody>
          <a:bodyPr>
            <a:normAutofit fontScale="85000" lnSpcReduction="10000"/>
          </a:bodyPr>
          <a:lstStyle/>
          <a:p>
            <a:r>
              <a:rPr lang="en-IE" dirty="0"/>
              <a:t>Northern Ireland has experience secularisation in different ways.</a:t>
            </a:r>
          </a:p>
          <a:p>
            <a:r>
              <a:rPr lang="en-IE" dirty="0"/>
              <a:t>The Troubles may have reinforced religious identities: Catholic and protestant churches are stronger and stricter in the north.</a:t>
            </a:r>
          </a:p>
          <a:p>
            <a:r>
              <a:rPr lang="en-IE" dirty="0"/>
              <a:t>But the Catholic and protestant populations are now more or less equal in size. </a:t>
            </a:r>
          </a:p>
          <a:p>
            <a:pPr lvl="1"/>
            <a:r>
              <a:rPr lang="en-IE" dirty="0"/>
              <a:t>(2011 census stats in figure)</a:t>
            </a:r>
          </a:p>
          <a:p>
            <a:pPr marL="0" indent="0">
              <a:buNone/>
            </a:pPr>
            <a:endParaRPr lang="en-IE" dirty="0"/>
          </a:p>
          <a:p>
            <a:endParaRPr lang="en-IE" dirty="0"/>
          </a:p>
          <a:p>
            <a:pPr marL="0" indent="0">
              <a:buNone/>
            </a:pPr>
            <a:endParaRPr lang="en-IE" dirty="0"/>
          </a:p>
          <a:p>
            <a:endParaRPr lang="en-IE" dirty="0"/>
          </a:p>
          <a:p>
            <a:endParaRPr lang="en-IE" dirty="0"/>
          </a:p>
          <a:p>
            <a:endParaRPr lang="en-IE" dirty="0"/>
          </a:p>
        </p:txBody>
      </p:sp>
      <p:sp>
        <p:nvSpPr>
          <p:cNvPr id="3" name="Title 2"/>
          <p:cNvSpPr>
            <a:spLocks noGrp="1"/>
          </p:cNvSpPr>
          <p:nvPr>
            <p:ph type="title"/>
          </p:nvPr>
        </p:nvSpPr>
        <p:spPr/>
        <p:txBody>
          <a:bodyPr>
            <a:normAutofit/>
          </a:bodyPr>
          <a:lstStyle/>
          <a:p>
            <a:r>
              <a:rPr lang="en-IE" dirty="0"/>
              <a:t>3. The death of Christian Ireland</a:t>
            </a:r>
          </a:p>
        </p:txBody>
      </p:sp>
      <p:pic>
        <p:nvPicPr>
          <p:cNvPr id="4" name="Picture 3">
            <a:extLst>
              <a:ext uri="{FF2B5EF4-FFF2-40B4-BE49-F238E27FC236}">
                <a16:creationId xmlns:a16="http://schemas.microsoft.com/office/drawing/2014/main" xmlns="" id="{2B5B1E02-DC02-3240-934E-881030782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216" y="1542784"/>
            <a:ext cx="3904698" cy="3038343"/>
          </a:xfrm>
          <a:prstGeom prst="rect">
            <a:avLst/>
          </a:prstGeom>
        </p:spPr>
      </p:pic>
    </p:spTree>
    <p:extLst>
      <p:ext uri="{BB962C8B-B14F-4D97-AF65-F5344CB8AC3E}">
        <p14:creationId xmlns:p14="http://schemas.microsoft.com/office/powerpoint/2010/main" val="116818613"/>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9D181CD-00FB-D249-B160-FB410B681A70}"/>
              </a:ext>
            </a:extLst>
          </p:cNvPr>
          <p:cNvSpPr>
            <a:spLocks noGrp="1"/>
          </p:cNvSpPr>
          <p:nvPr>
            <p:ph type="title"/>
          </p:nvPr>
        </p:nvSpPr>
        <p:spPr/>
        <p:txBody>
          <a:bodyPr/>
          <a:lstStyle/>
          <a:p>
            <a:r>
              <a:rPr lang="en-IE" sz="4000" dirty="0"/>
              <a:t>The resurrection of Christian Ireland</a:t>
            </a:r>
          </a:p>
        </p:txBody>
      </p:sp>
      <p:sp>
        <p:nvSpPr>
          <p:cNvPr id="6" name="Text Placeholder 5">
            <a:extLst>
              <a:ext uri="{FF2B5EF4-FFF2-40B4-BE49-F238E27FC236}">
                <a16:creationId xmlns:a16="http://schemas.microsoft.com/office/drawing/2014/main" xmlns="" id="{7932B7E9-0BEB-A748-8492-2119723365C9}"/>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1243860656"/>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IE" dirty="0"/>
              <a:t>3. The resurrection of Christian Ireland</a:t>
            </a:r>
          </a:p>
        </p:txBody>
      </p:sp>
      <p:pic>
        <p:nvPicPr>
          <p:cNvPr id="6" name="Content Placeholder 5">
            <a:extLst>
              <a:ext uri="{FF2B5EF4-FFF2-40B4-BE49-F238E27FC236}">
                <a16:creationId xmlns:a16="http://schemas.microsoft.com/office/drawing/2014/main" xmlns="" id="{D8C441E4-0816-F143-B30C-8B95A54ADDB6}"/>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57200" y="2230703"/>
            <a:ext cx="4059238" cy="3158594"/>
          </a:xfrm>
          <a:prstGeom prst="rect">
            <a:avLst/>
          </a:prstGeom>
        </p:spPr>
      </p:pic>
      <p:sp>
        <p:nvSpPr>
          <p:cNvPr id="7" name="Content Placeholder 6">
            <a:extLst>
              <a:ext uri="{FF2B5EF4-FFF2-40B4-BE49-F238E27FC236}">
                <a16:creationId xmlns:a16="http://schemas.microsoft.com/office/drawing/2014/main" xmlns="" id="{9B59EC2F-75BB-0A40-86FD-96DF98C098AC}"/>
              </a:ext>
            </a:extLst>
          </p:cNvPr>
          <p:cNvSpPr>
            <a:spLocks noGrp="1"/>
          </p:cNvSpPr>
          <p:nvPr>
            <p:ph sz="half" idx="2"/>
          </p:nvPr>
        </p:nvSpPr>
        <p:spPr>
          <a:xfrm>
            <a:off x="4648200" y="1524000"/>
            <a:ext cx="4059936" cy="5145360"/>
          </a:xfrm>
        </p:spPr>
        <p:txBody>
          <a:bodyPr>
            <a:normAutofit fontScale="85000" lnSpcReduction="20000"/>
          </a:bodyPr>
          <a:lstStyle/>
          <a:p>
            <a:r>
              <a:rPr lang="en-IE" dirty="0"/>
              <a:t>Ireland/Northern Ireland is still comparatively very religious</a:t>
            </a:r>
          </a:p>
          <a:p>
            <a:pPr lvl="1"/>
            <a:r>
              <a:rPr lang="en-IE" dirty="0"/>
              <a:t>Wikipedia states that “</a:t>
            </a:r>
            <a:r>
              <a:rPr lang="en-GB" dirty="0"/>
              <a:t>In the 2011 census Northern Ireland had substantially more people stating that they were Christian (82.3%) than did England (59.4%), Scotland (53.8%) or Wales (57.6%).”</a:t>
            </a:r>
            <a:endParaRPr lang="en-IE" dirty="0"/>
          </a:p>
          <a:p>
            <a:r>
              <a:rPr lang="en-IE" dirty="0"/>
              <a:t>Most religious communities are declining, but the Orthodox Church is the fastest growing religious body.</a:t>
            </a:r>
          </a:p>
          <a:p>
            <a:r>
              <a:rPr lang="en-IE" dirty="0"/>
              <a:t>What will Irish Christianity look like in the future?</a:t>
            </a:r>
          </a:p>
        </p:txBody>
      </p:sp>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IE" dirty="0"/>
              <a:t>Crawford Gribben</a:t>
            </a:r>
          </a:p>
          <a:p>
            <a:r>
              <a:rPr lang="en-IE" dirty="0" err="1"/>
              <a:t>c.gribben@qub.ac.uk</a:t>
            </a:r>
            <a:endParaRPr lang="en-IE" dirty="0"/>
          </a:p>
          <a:p>
            <a:r>
              <a:rPr lang="en-IE" dirty="0"/>
              <a:t>27 June 2018</a:t>
            </a:r>
          </a:p>
        </p:txBody>
      </p:sp>
      <p:sp>
        <p:nvSpPr>
          <p:cNvPr id="2" name="Title 1"/>
          <p:cNvSpPr>
            <a:spLocks noGrp="1"/>
          </p:cNvSpPr>
          <p:nvPr>
            <p:ph type="ctrTitle"/>
          </p:nvPr>
        </p:nvSpPr>
        <p:spPr/>
        <p:txBody>
          <a:bodyPr/>
          <a:lstStyle/>
          <a:p>
            <a:r>
              <a:rPr lang="en-IE" dirty="0"/>
              <a:t>Christianity in Ireland</a:t>
            </a:r>
          </a:p>
        </p:txBody>
      </p:sp>
    </p:spTree>
    <p:extLst>
      <p:ext uri="{BB962C8B-B14F-4D97-AF65-F5344CB8AC3E}">
        <p14:creationId xmlns:p14="http://schemas.microsoft.com/office/powerpoint/2010/main" val="3830747479"/>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Introduction</a:t>
            </a:r>
          </a:p>
        </p:txBody>
      </p:sp>
      <p:pic>
        <p:nvPicPr>
          <p:cNvPr id="4" name="irc_mi" descr="http://2.bp.blogspot.com/-t_VvD9dExH8/UERvYoBik0I/AAAAAAAAEFI/7TCwlHNY_Bo/s640/grotto.jpg"/>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57200" y="2290041"/>
            <a:ext cx="4059238" cy="3039918"/>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xmlns="" id="{92E2D286-BE76-E945-B755-F3EC20A7CFA5}"/>
              </a:ext>
            </a:extLst>
          </p:cNvPr>
          <p:cNvSpPr>
            <a:spLocks noGrp="1"/>
          </p:cNvSpPr>
          <p:nvPr>
            <p:ph sz="half" idx="2"/>
          </p:nvPr>
        </p:nvSpPr>
        <p:spPr>
          <a:xfrm>
            <a:off x="4648200" y="1524000"/>
            <a:ext cx="4244280" cy="4572000"/>
          </a:xfrm>
        </p:spPr>
        <p:txBody>
          <a:bodyPr/>
          <a:lstStyle/>
          <a:p>
            <a:endParaRPr lang="en-IE" dirty="0"/>
          </a:p>
          <a:p>
            <a:endParaRPr lang="en-IE" dirty="0"/>
          </a:p>
          <a:p>
            <a:r>
              <a:rPr lang="en-IE" dirty="0"/>
              <a:t>The public performance of religion enables the building of communities.</a:t>
            </a:r>
          </a:p>
          <a:p>
            <a:endParaRPr lang="en-IE" dirty="0"/>
          </a:p>
          <a:p>
            <a:r>
              <a:rPr lang="en-IE" dirty="0"/>
              <a:t>The antiquity of Catholic Christianity is often constructed. </a:t>
            </a:r>
          </a:p>
          <a:p>
            <a:endParaRPr lang="en-IE" dirty="0"/>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Introduction</a:t>
            </a:r>
          </a:p>
        </p:txBody>
      </p:sp>
      <p:pic>
        <p:nvPicPr>
          <p:cNvPr id="4" name="irc_mi" descr="https://sphotos-a.xx.fbcdn.net/hphotos-frc1/p480x480/385500_389839711070606_132219840_n.jpg"/>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755576" y="1524000"/>
            <a:ext cx="3672407" cy="4572000"/>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xmlns="" id="{D23E1875-F8DC-D64D-9272-9A7F63EFD176}"/>
              </a:ext>
            </a:extLst>
          </p:cNvPr>
          <p:cNvSpPr>
            <a:spLocks noGrp="1"/>
          </p:cNvSpPr>
          <p:nvPr>
            <p:ph sz="half" idx="2"/>
          </p:nvPr>
        </p:nvSpPr>
        <p:spPr/>
        <p:txBody>
          <a:bodyPr>
            <a:normAutofit lnSpcReduction="10000"/>
          </a:bodyPr>
          <a:lstStyle/>
          <a:p>
            <a:endParaRPr lang="en-IE" dirty="0"/>
          </a:p>
          <a:p>
            <a:endParaRPr lang="en-IE" dirty="0"/>
          </a:p>
          <a:p>
            <a:r>
              <a:rPr lang="en-IE" dirty="0"/>
              <a:t>The public performance of religion also enables the identification of community boundaries. </a:t>
            </a:r>
          </a:p>
          <a:p>
            <a:endParaRPr lang="en-IE" dirty="0"/>
          </a:p>
          <a:p>
            <a:r>
              <a:rPr lang="en-IE" dirty="0"/>
              <a:t>The antiquity of Protestant Christianity is also constructed (and not only in aesthetics).</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Introduction</a:t>
            </a:r>
          </a:p>
        </p:txBody>
      </p:sp>
      <p:pic>
        <p:nvPicPr>
          <p:cNvPr id="4" name="irc_mi" descr="http://deburcabutler.files.wordpress.com/2012/02/pjs-hare-krishna.jpg"/>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57200" y="2462558"/>
            <a:ext cx="4059238" cy="2694883"/>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xmlns="" id="{3CA4EB2F-3659-B047-839F-9AE507AEE451}"/>
              </a:ext>
            </a:extLst>
          </p:cNvPr>
          <p:cNvSpPr>
            <a:spLocks noGrp="1"/>
          </p:cNvSpPr>
          <p:nvPr>
            <p:ph sz="half" idx="2"/>
          </p:nvPr>
        </p:nvSpPr>
        <p:spPr>
          <a:xfrm>
            <a:off x="4648200" y="1524000"/>
            <a:ext cx="4059936" cy="5073352"/>
          </a:xfrm>
        </p:spPr>
        <p:txBody>
          <a:bodyPr>
            <a:normAutofit/>
          </a:bodyPr>
          <a:lstStyle/>
          <a:p>
            <a:endParaRPr lang="en-IE" dirty="0"/>
          </a:p>
          <a:p>
            <a:r>
              <a:rPr lang="en-IE" dirty="0"/>
              <a:t>The traditional dominance of Protestantism in the north-east of the island and of Catholicism everywhere else is being challenged by new religious movements, non-Christian religions, and rapidly developing secularisation.</a:t>
            </a:r>
          </a:p>
          <a:p>
            <a:pPr marL="0" indent="0">
              <a:buNone/>
            </a:pPr>
            <a:endParaRPr lang="en-IE" dirty="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9D181CD-00FB-D249-B160-FB410B681A70}"/>
              </a:ext>
            </a:extLst>
          </p:cNvPr>
          <p:cNvSpPr>
            <a:spLocks noGrp="1"/>
          </p:cNvSpPr>
          <p:nvPr>
            <p:ph type="title"/>
          </p:nvPr>
        </p:nvSpPr>
        <p:spPr/>
        <p:txBody>
          <a:bodyPr/>
          <a:lstStyle/>
          <a:p>
            <a:r>
              <a:rPr lang="en-IE" dirty="0"/>
              <a:t>The birth of Christian Ireland</a:t>
            </a:r>
          </a:p>
        </p:txBody>
      </p:sp>
      <p:sp>
        <p:nvSpPr>
          <p:cNvPr id="6" name="Text Placeholder 5">
            <a:extLst>
              <a:ext uri="{FF2B5EF4-FFF2-40B4-BE49-F238E27FC236}">
                <a16:creationId xmlns:a16="http://schemas.microsoft.com/office/drawing/2014/main" xmlns="" id="{7932B7E9-0BEB-A748-8492-2119723365C9}"/>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936452707"/>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1. The birth of Christian Ireland</a:t>
            </a:r>
          </a:p>
        </p:txBody>
      </p:sp>
      <p:sp>
        <p:nvSpPr>
          <p:cNvPr id="6" name="TextBox 5"/>
          <p:cNvSpPr txBox="1"/>
          <p:nvPr/>
        </p:nvSpPr>
        <p:spPr>
          <a:xfrm>
            <a:off x="1187624" y="6021288"/>
            <a:ext cx="6336704" cy="369332"/>
          </a:xfrm>
          <a:prstGeom prst="rect">
            <a:avLst/>
          </a:prstGeom>
          <a:noFill/>
        </p:spPr>
        <p:txBody>
          <a:bodyPr wrap="square" rtlCol="0">
            <a:spAutoFit/>
          </a:bodyPr>
          <a:lstStyle/>
          <a:p>
            <a:r>
              <a:rPr lang="en-IE" dirty="0"/>
              <a:t>Newgrange passage tomb and bog body.</a:t>
            </a:r>
          </a:p>
        </p:txBody>
      </p:sp>
      <p:sp>
        <p:nvSpPr>
          <p:cNvPr id="7" name="Content Placeholder 6">
            <a:extLst>
              <a:ext uri="{FF2B5EF4-FFF2-40B4-BE49-F238E27FC236}">
                <a16:creationId xmlns:a16="http://schemas.microsoft.com/office/drawing/2014/main" xmlns="" id="{CBD136C0-5082-744E-8FE2-B73929A587E0}"/>
              </a:ext>
            </a:extLst>
          </p:cNvPr>
          <p:cNvSpPr>
            <a:spLocks noGrp="1"/>
          </p:cNvSpPr>
          <p:nvPr>
            <p:ph idx="1"/>
          </p:nvPr>
        </p:nvSpPr>
        <p:spPr>
          <a:xfrm>
            <a:off x="457200" y="1524000"/>
            <a:ext cx="4546848" cy="4572000"/>
          </a:xfrm>
        </p:spPr>
        <p:txBody>
          <a:bodyPr>
            <a:normAutofit fontScale="92500" lnSpcReduction="20000"/>
          </a:bodyPr>
          <a:lstStyle/>
          <a:p>
            <a:r>
              <a:rPr lang="en-IE" dirty="0"/>
              <a:t>No-one knows much about the religions of pre-Christian Ireland.</a:t>
            </a:r>
          </a:p>
          <a:p>
            <a:r>
              <a:rPr lang="en-IE" dirty="0"/>
              <a:t>Passage tombs like that at Newgrange (3200 BCE) suggest sun worship with a sacrificial system.</a:t>
            </a:r>
          </a:p>
          <a:p>
            <a:r>
              <a:rPr lang="en-IE" dirty="0"/>
              <a:t>Celts arrived 700 BCE and may have adopted existing sun worship.</a:t>
            </a:r>
          </a:p>
          <a:p>
            <a:r>
              <a:rPr lang="en-IE" dirty="0"/>
              <a:t>Irish history – its documentary record – begins with the arrival of Christianity in 431 CE.</a:t>
            </a:r>
          </a:p>
        </p:txBody>
      </p:sp>
      <p:pic>
        <p:nvPicPr>
          <p:cNvPr id="8" name="Picture 7">
            <a:extLst>
              <a:ext uri="{FF2B5EF4-FFF2-40B4-BE49-F238E27FC236}">
                <a16:creationId xmlns:a16="http://schemas.microsoft.com/office/drawing/2014/main" xmlns="" id="{C3956D61-5C89-6A4F-A7FE-448D3C4AF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214" y="3365736"/>
            <a:ext cx="3780420" cy="1512168"/>
          </a:xfrm>
          <a:prstGeom prst="rect">
            <a:avLst/>
          </a:prstGeom>
        </p:spPr>
      </p:pic>
      <p:pic>
        <p:nvPicPr>
          <p:cNvPr id="9" name="Picture 8">
            <a:extLst>
              <a:ext uri="{FF2B5EF4-FFF2-40B4-BE49-F238E27FC236}">
                <a16:creationId xmlns:a16="http://schemas.microsoft.com/office/drawing/2014/main" xmlns="" id="{33BDAA20-4D54-BC49-9981-38F1CD7D1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524000"/>
            <a:ext cx="3682752" cy="1689336"/>
          </a:xfrm>
          <a:prstGeom prst="rect">
            <a:avLst/>
          </a:prstGeom>
        </p:spPr>
      </p:pic>
      <p:pic>
        <p:nvPicPr>
          <p:cNvPr id="10" name="Picture 9">
            <a:extLst>
              <a:ext uri="{FF2B5EF4-FFF2-40B4-BE49-F238E27FC236}">
                <a16:creationId xmlns:a16="http://schemas.microsoft.com/office/drawing/2014/main" xmlns="" id="{5F1CB27A-0937-7444-B5A1-CF61A36FC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3040">
            <a:off x="5524810" y="4796652"/>
            <a:ext cx="3332088" cy="1632723"/>
          </a:xfrm>
          <a:prstGeom prst="rect">
            <a:avLst/>
          </a:prstGeom>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1. The birth of Christian Ireland</a:t>
            </a:r>
          </a:p>
        </p:txBody>
      </p:sp>
      <p:pic>
        <p:nvPicPr>
          <p:cNvPr id="4" name="Content Placeholder 3" descr="http://www.snake.net/people/paul/kells/4evangelists-lg.jpg"/>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684463" y="1524000"/>
            <a:ext cx="3604712" cy="4572000"/>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xmlns="" id="{1CE68E63-FE88-7945-9811-D009596464FE}"/>
              </a:ext>
            </a:extLst>
          </p:cNvPr>
          <p:cNvSpPr>
            <a:spLocks noGrp="1"/>
          </p:cNvSpPr>
          <p:nvPr>
            <p:ph sz="half" idx="2"/>
          </p:nvPr>
        </p:nvSpPr>
        <p:spPr>
          <a:xfrm>
            <a:off x="4648200" y="1524000"/>
            <a:ext cx="4059936" cy="4497288"/>
          </a:xfrm>
        </p:spPr>
        <p:txBody>
          <a:bodyPr>
            <a:normAutofit fontScale="85000" lnSpcReduction="20000"/>
          </a:bodyPr>
          <a:lstStyle/>
          <a:p>
            <a:r>
              <a:rPr lang="en-IE" dirty="0"/>
              <a:t>In 431, </a:t>
            </a:r>
            <a:r>
              <a:rPr lang="en-IE" dirty="0" err="1"/>
              <a:t>Palladius</a:t>
            </a:r>
            <a:r>
              <a:rPr lang="en-IE" dirty="0"/>
              <a:t> was sent to Ireland as a bishop for its Christians. </a:t>
            </a:r>
          </a:p>
          <a:p>
            <a:r>
              <a:rPr lang="en-IE" dirty="0"/>
              <a:t>Where had these converts come from?</a:t>
            </a:r>
          </a:p>
          <a:p>
            <a:r>
              <a:rPr lang="en-IE" dirty="0"/>
              <a:t>The dating for the mission of Patrick is uncertain, but he may have arrived in 432.</a:t>
            </a:r>
          </a:p>
          <a:p>
            <a:r>
              <a:rPr lang="en-GB" dirty="0"/>
              <a:t>Patrick’s </a:t>
            </a:r>
            <a:r>
              <a:rPr lang="en-GB" i="1" dirty="0" err="1"/>
              <a:t>Confessio</a:t>
            </a:r>
            <a:r>
              <a:rPr lang="en-GB" dirty="0"/>
              <a:t> (c470).</a:t>
            </a:r>
            <a:endParaRPr lang="en-IE" dirty="0"/>
          </a:p>
          <a:p>
            <a:r>
              <a:rPr lang="en-IE" dirty="0"/>
              <a:t>The cult of Patrick was established in the first few centuries of the Christian era, and gradually eliminated the </a:t>
            </a:r>
            <a:r>
              <a:rPr lang="en-IE" dirty="0" err="1"/>
              <a:t>Palladius</a:t>
            </a:r>
            <a:r>
              <a:rPr lang="en-IE" dirty="0"/>
              <a:t> origin story.</a:t>
            </a:r>
          </a:p>
        </p:txBody>
      </p:sp>
      <p:sp>
        <p:nvSpPr>
          <p:cNvPr id="6" name="TextBox 5"/>
          <p:cNvSpPr txBox="1"/>
          <p:nvPr/>
        </p:nvSpPr>
        <p:spPr>
          <a:xfrm>
            <a:off x="1187624" y="6021288"/>
            <a:ext cx="6336704" cy="369332"/>
          </a:xfrm>
          <a:prstGeom prst="rect">
            <a:avLst/>
          </a:prstGeom>
          <a:noFill/>
        </p:spPr>
        <p:txBody>
          <a:bodyPr wrap="square" rtlCol="0">
            <a:spAutoFit/>
          </a:bodyPr>
          <a:lstStyle/>
          <a:p>
            <a:pPr algn="ctr"/>
            <a:r>
              <a:rPr lang="en-IE" dirty="0"/>
              <a:t>Book of </a:t>
            </a:r>
            <a:r>
              <a:rPr lang="en-IE" dirty="0" err="1"/>
              <a:t>Kells</a:t>
            </a:r>
            <a:r>
              <a:rPr lang="en-IE" dirty="0"/>
              <a:t>, Trinity College Dublin</a:t>
            </a:r>
          </a:p>
        </p:txBody>
      </p:sp>
    </p:spTree>
    <p:extLst>
      <p:ext uri="{BB962C8B-B14F-4D97-AF65-F5344CB8AC3E}">
        <p14:creationId xmlns:p14="http://schemas.microsoft.com/office/powerpoint/2010/main" val="178456542"/>
      </p:ext>
    </p:extLst>
  </p:cSld>
  <p:clrMapOvr>
    <a:masterClrMapping/>
  </p:clrMapOvr>
  <p:transition>
    <p:fade thruBlk="1"/>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1458</TotalTime>
  <Words>1997</Words>
  <Application>Microsoft Office PowerPoint</Application>
  <PresentationFormat>On-screen Show (4:3)</PresentationFormat>
  <Paragraphs>196</Paragraphs>
  <Slides>36</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Calibri</vt:lpstr>
      <vt:lpstr>Constantia</vt:lpstr>
      <vt:lpstr>Wingdings 2</vt:lpstr>
      <vt:lpstr>Paper</vt:lpstr>
      <vt:lpstr>Christianity in Ireland</vt:lpstr>
      <vt:lpstr>Christianity, culture - and crisis?</vt:lpstr>
      <vt:lpstr>Structure </vt:lpstr>
      <vt:lpstr>Introduction</vt:lpstr>
      <vt:lpstr>Introduction</vt:lpstr>
      <vt:lpstr>Introduction</vt:lpstr>
      <vt:lpstr>The birth of Christian Ireland</vt:lpstr>
      <vt:lpstr>1. The birth of Christian Ireland</vt:lpstr>
      <vt:lpstr>1. The birth of Christian Ireland</vt:lpstr>
      <vt:lpstr>1. The birth of Christian Ireland</vt:lpstr>
      <vt:lpstr>1. The birth of Christian Ireland</vt:lpstr>
      <vt:lpstr>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2. The life of Christian Ireland</vt:lpstr>
      <vt:lpstr>The death of Christian Ireland</vt:lpstr>
      <vt:lpstr>3. The death of Christian Ireland</vt:lpstr>
      <vt:lpstr>3. The death of Christian Ireland</vt:lpstr>
      <vt:lpstr>3. The death of Christian Ireland</vt:lpstr>
      <vt:lpstr>The resurrection of Christian Ireland</vt:lpstr>
      <vt:lpstr>3. The resurrection of Christian Ireland</vt:lpstr>
      <vt:lpstr>Christianity in Ireland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Crawford Gribben</dc:creator>
  <cp:lastModifiedBy>Peter Gray</cp:lastModifiedBy>
  <cp:revision>108</cp:revision>
  <dcterms:created xsi:type="dcterms:W3CDTF">2016-07-07T20:40:07Z</dcterms:created>
  <dcterms:modified xsi:type="dcterms:W3CDTF">2018-06-27T10:44:27Z</dcterms:modified>
</cp:coreProperties>
</file>