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5" r:id="rId2"/>
    <p:sldId id="296" r:id="rId3"/>
    <p:sldId id="259" r:id="rId4"/>
    <p:sldId id="282" r:id="rId5"/>
    <p:sldId id="300" r:id="rId6"/>
    <p:sldId id="315" r:id="rId7"/>
    <p:sldId id="298" r:id="rId8"/>
    <p:sldId id="291" r:id="rId9"/>
    <p:sldId id="263" r:id="rId10"/>
    <p:sldId id="293" r:id="rId11"/>
    <p:sldId id="294" r:id="rId12"/>
    <p:sldId id="297" r:id="rId13"/>
    <p:sldId id="264" r:id="rId14"/>
    <p:sldId id="299" r:id="rId15"/>
    <p:sldId id="266" r:id="rId16"/>
    <p:sldId id="287" r:id="rId17"/>
    <p:sldId id="288" r:id="rId18"/>
    <p:sldId id="286" r:id="rId19"/>
    <p:sldId id="289" r:id="rId20"/>
    <p:sldId id="314" r:id="rId21"/>
    <p:sldId id="302" r:id="rId22"/>
    <p:sldId id="265" r:id="rId23"/>
    <p:sldId id="290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1"/>
    <p:restoredTop sz="94643"/>
  </p:normalViewPr>
  <p:slideViewPr>
    <p:cSldViewPr snapToGrid="0" snapToObjects="1">
      <p:cViewPr varScale="1">
        <p:scale>
          <a:sx n="85" d="100"/>
          <a:sy n="85" d="100"/>
        </p:scale>
        <p:origin x="17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0T16:11:47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24575,'15'0'0,"-4"0"0,4 0 0,-4 0 0,0 0 0,-1 0 0,1 0 0,0 0 0,0 0 0,0 0 0,0 0 0,-1 0 0,1 0 0,0 0 0,0 0 0,-1 0 0,1 0 0,0 0 0,0 0 0,-1 0 0,1 0 0,-1 0 0,0 0 0,1 0 0,-1 0 0,0 0 0,1 0 0,-1 0 0,1 0 0,0 0 0,-1 0 0,1 0 0,-1 0 0,1 0 0,-1 0 0,1 0 0,-1 0 0,1 0 0,-1 0 0,1 0 0,0 0 0,0 0 0,0 0 0,0 0 0,0 0 0,0 0 0,-1 0 0,1 0 0,0 0 0,0 0 0,0 0 0,0 0 0,0 0 0,0 0 0,0 0 0,0 0 0,0 0 0,0 0 0,0 0 0,0 0 0,0 0 0,0 0 0,6 0 0,-4 0 0,4 0 0,-6 0 0,0 5 0,0-4 0,0 4 0,0-5 0,0 0 0,0 0 0,0 0 0,0 0 0,0 0 0,0 0 0,-1 0 0,1 0 0,0 0 0,0 0 0,0 0 0,-1 0 0,1 0 0,0 0 0,0 0 0,-1 0 0,1 0 0,0 0 0,0 0 0,0 0 0,-1 0 0,1 0 0,0 0 0,0 0 0,0 0 0,0 0 0,0 0 0,0 0 0,0 0 0,0 0 0,0 0 0,6 0 0,-5 0 0,5 0 0,-6 0 0,6 0 0,-4 0 0,4 0 0,0 0 0,-5 0 0,4 0 0,-5 0 0,6 0 0,-4 0 0,4 0 0,-6 0 0,0 0 0,0 0 0,0 0 0,6 0 0,-4 0 0,4 0 0,0 0 0,1 0 0,1 0 0,4 0 0,-5 0 0,7 0 0,0 0 0,-7 0 0,5 0 0,-5 0 0,7 0 0,-1 0 0,1 0 0,-6 0 0,3 0 0,-3 0 0,6 0 0,-7 0 0,-1 0 0,0 0 0,-4 5 0,10-4 0,-10 4 0,4-5 0,-6 0 0,0 0 0,0 0 0,6 0 0,-5 0 0,5 0 0,-6 0 0,0 0 0,0 0 0,-1 0 0,0 0 0,1 0 0,-1 0 0,1 0 0,0 0 0,0 0 0,0 0 0,-1 0 0,1 0 0,0 0 0,0 0 0,0 0 0,0 0 0,0 0 0,0 0 0,-1 0 0,1 0 0,-1 0 0,1 0 0,-6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10:52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0 133 24575,'24'0'0,"3"0"0,21 0 0,-5 0 0,5 0 0,-8 0 0,-6 0 0,4 0 0,-4 0 0,-1 0 0,5 0 0,-12 0 0,-2 0 0,-1 0 0,-4 0 0,5 0 0,1 0 0,-1 0 0,-6 0 0,5 0 0,-4 0 0,5 0 0,1 0 0,-7 0 0,5 0 0,-11 0 0,11 0 0,-11 0 0,5 0 0,0 0 0,-4 0 0,4 0 0,0 0 0,1 0 0,6 0 0,-6 0 0,5 0 0,-4 0 0,5 0 0,0 0 0,-5 0 0,4 0 0,-11 0 0,11 0 0,-5 0 0,7 0 0,-1 0 0,0 0 0,12 0 0,-9 0 0,8 0 0,-10 0 0,-1 0 0,0 0 0,1 0 0,-1 0 0,0 0 0,1 0 0,6 0 0,-5 0 0,4 0 0,-6 0 0,1 0 0,-1 0 0,0-5 0,1 4 0,-1-5 0,1 6 0,-6 0 0,11 0 0,-10 0 0,12 0 0,-8 0 0,-5 0 0,4 0 0,-5 0 0,1 0 0,4 0 0,-11 0 0,5 0 0,5 0 0,-8 0 0,8 0 0,-11 0 0,6 0 0,-4 0 0,4 0 0,-6 0 0,6 0 0,-5 0 0,5-5 0,1 4 0,-6-4 0,11 5 0,-4 0 0,5-6 0,1 5 0,-1-5 0,1 6 0,0-5 0,6 3 0,-5-3 0,6 5 0,-7-6 0,6 5 0,2-5 0,8 6 0,-8-5 0,14 4 0,-12-5 0,32 0 0,-29 4 0,18-4 0,-23 6 0,1 0 0,-3 0 0,1 0 0,-6 0 0,12 0 0,-12 0 0,13 0 0,-14 0 0,7 0 0,-8 0 0,0 0 0,0 0 0,-6 0 0,5 0 0,-11 0 0,11 0 0,-4 0 0,5 0 0,-6 5 0,5-3 0,-5 2 0,7 2 0,-1-5 0,0 10 0,7-9 0,-4 8 0,15-8 0,-15 8 0,8-8 0,-17 3 0,5-5 0,-10 0 0,4 0 0,-6 0 0,6 0 0,-5 0 0,5 0 0,-5 0 0,-1 0 0,6 0 0,-5 0 0,11 0 0,-10 0 0,10 0 0,-4 0 0,-1 0 0,5 0 0,-4 0 0,5 0 0,-5 0 0,4 0 0,-4 0 0,5 0 0,-5 0 0,4 0 0,-5 0 0,1 0 0,3 0 0,-4 0 0,6 0 0,-7 0 0,0 0 0,-6 0 0,0 0 0,-1 0 0,1 0 0,-1 0 0,1 0 0,0 0 0,0 0 0,-1 0 0,1 0 0,0 0 0,0 0 0,6 0 0,-4 0 0,10 0 0,-4 0 0,5 0 0,-6 0 0,5 0 0,-11 0 0,5 0 0,-6 0 0,0 0 0,0 0 0,0 0 0,0 0 0,1 0 0,-1 0 0,0 0 0,0 0 0,0 0 0,6 0 0,-5 0 0,-4 4 0,-9-3 0,-10 4 0,0-1 0,0-2 0,0 2 0,0-4 0,0 0 0,0 0 0,0 0 0,0 0 0,1 0 0,-2 0 0,1 0 0,0 0 0,1 0 0,-1 0 0,0 0 0,0 0 0,11 0 0,7 0 0,12 0 0,5 0 0,0 0 0,1 0 0,-1 0 0,1 0 0,-1 0 0,8 0 0,-6 0 0,13 0 0,-13 0 0,13 0 0,-6 0 0,0-5 0,-1 3 0,-1-3 0,-4 5 0,4 0 0,1 0 0,1-6 0,8 4 0,-8-4 0,5 0 0,-4 5 0,-1-11 0,6 11 0,-13-5 0,12 0 0,-11 5 0,4-5 0,0 6 0,-5-6 0,5 5 0,-6-5 0,-1 6 0,0 0 0,-5-5 0,4 4 0,-4-4 0,5 5 0,1 0 0,-1 0 0,-5-5 0,4 4 0,-5-4 0,7 5 0,0-6 0,-1 5 0,1-5 0,-1 6 0,1 0 0,17-5 0,-6 3 0,9-3 0,-7 5 0,-12 0 0,6 0 0,0 0 0,-6 0 0,5 0 0,-6 0 0,0 0 0,-1 0 0,1 0 0,-1 0 0,1 0 0,-1 0 0,1 0 0,-7 0 0,6 0 0,-12 0 0,5 0 0,0 0 0,-4 0 0,4 0 0,0 0 0,-4 0 0,4 5 0,-6-4 0,0 4 0,0-5 0,5 5 0,-4-4 0,4 4 0,-5-5 0,1 0 0,-1 0 0,0 0 0,0 0 0,0 0 0,0 0 0,-1 0 0,1 0 0,0 0 0,0 0 0,0 5 0,0-4 0,0 4 0,0-5 0,6 0 0,-4 0 0,10 5 0,-5-3 0,0 3 0,-1-5 0,-6 0 0,0 0 0,0 0 0,0 0 0,0 5 0,0-4 0,0 4 0,0-5 0,1 0 0,-1 0 0,0 0 0,0 0 0,0 0 0,-1 0 0,1 0 0,-1 0 0,-4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10:55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0 281 24575,'24'0'0,"3"0"0,30 0 0,-12 0 0,21 0 0,-16 0 0,1 0 0,6 0 0,-15 0 0,-1 0 0,-2-6 0,-7 4 0,1-4 0,5 0 0,-5-2 0,8 1 0,-8-5 0,6 5 0,-13-6 0,13 6 0,-13-4 0,5 9 0,-6-9 0,0 10 0,-7-10 0,5 10 0,-4-9 0,5 8 0,1-9 0,-1 10 0,1-10 0,-1 9 0,-5-8 0,4 9 0,-4-4 0,-1 0 0,-1-2 0,0 1 0,-4 1 0,10 0 0,-10 3 0,10-3 0,-11 0 0,16 3 0,-8-3 0,4 0 0,-2 4 0,-9-4 0,10 5 0,-11 0 0,12-5 0,-12 3 0,11-3 0,-10 5 0,10 0 0,-5 0 0,1 0 0,4 0 0,-4 0 0,5 0 0,1 0 0,-1 0 0,-5 0 0,4 0 0,-11 0 0,11 0 0,-11 0 0,11 0 0,-4 0 0,5 0 0,-5 0 0,4 0 0,-5 0 0,12 0 0,-5 0 0,-1 0 0,-1 0 0,-10 0 0,10 0 0,-11 0 0,11 0 0,-4 0 0,-1 0 0,5 0 0,-10-5 0,10 3 0,-10-3 0,10 5 0,-11 0 0,11 0 0,-5 0 0,0 0 0,-1 0 0,1-5 0,-6 3 0,11-3 0,-10 5 0,4 0 0,-6 0 0,0 0 0,0 0 0,6 0 0,-4 0 0,9-5 0,-10 4 0,4-4 0,-5 5 0,0 0 0,1 0 0,-1 0 0,0 0 0,-1 0 0,2 0 0,-7-5 0,5 3 0,-4-3 0,5 5 0,0 0 0,-1 0 0,1 0 0,-1 0 0,0 0 0,0 0 0,-4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0T16:12:59.1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54 24575,'46'0'0,"26"0"0,5 0 0,6 0-561,-4 0 1,-1 0 560,-1 0 0,-16 0 367,6 0-367,-8 0 186,8 0-186,-6 0 0,6 0 0,-10 0 0,1 0 568,-2 0-568,3 0 0,-1 0 0,-7 0 0,5 0 0,-13 0 0,5 0 0,-2 0 0,-4 0 0,4 0 0,3 0 0,-14 0 0,12 0 0,-14 0 0,8 0 0,-1 0 0,0 0 0,-1 0 0,9 0 0,-8 0 0,8 0 0,0 0 0,2 0 0,9 0 0,-9 0 0,16 0 0,-22 0 0,22 0 0,-16 0 0,9 0 0,-9 0 0,7 0 0,-15 0 0,14 0 0,-6 0 0,0 0 0,6 0 0,-6 0 0,40 0 0,-15 0-560,-9 0 0,3 0 560,-14 0 0,0 0 0,14 0 0,2 0 0,-7 0 0,0 0 0,6 0 0,-1 0 0,31 0 0,-38 0 0,0 0 0,34 0 0,-36 0 0,1 0 0,-2 0 0,-1 0 0,-1 0 0,-1 0-233,-4 0 0,-2 0 233,2 0 0,-1 0 0,0 0 0,0 0 0,41 0 0,-3 0 0,-21 0 0,-9 0 0,-13 0 0,-5 0 0,-14 0 0,18 0 1093,11 0-1093,27 0 0,-27-4 0,1 0-499,38 2 499,-22-2 0,2 0 0,-18 3 0,-1 2 0,6-1 0,-1 0 0,-3 0 0,-3 0 0,41 0 0,-44 0 0,0 0 0,0 0 0,-2 0 0,45 0 0,-16 0 0,0 0 0,-22 0 0,-1 0 0,-14 0 0,0 0 0,-17 0 0,22 0 992,1 0-992,32 0 0,-25 1 0,3-2 0,-3-7 0,3 1-317,17 5 0,4 0 317,-4-6 0,-1 1 0,-1 6 0,-2 2 0,-10-1 0,-1 0 0,-2 0 0,0 0 0,-5 0 0,-1 0 0,47 0 0,-48 0 0,-1 0 0,26 0 0,-15 0 0,-7 0 0,-14 0 0,0 0 0,-7 0 634,-2 0-634,-7 0 0,0 0 0,7 0 0,30 0 0,13 0 0,-19 0 0,4 0 0,1 0 0,0 0-677,4-1 1,1 2 676,8 2 0,-2 2 0,-16-1 0,-1 2 0,16 2 0,-1 1 0,-15 0 0,-1-1 0,7 1 0,0-1 0,-5 1 0,-2-1 0,38 8 0,4 0-327,-13-7 327,7-1 0,-13-2 0,-24-4 0,18 4 0,-12-6 0,-10 0 0,6 0 132,6 0 1,4 0-133,6 0 0,2 0 0,0 0 0,-1 0 0,-7 0 0,-1 0 0,-3 0 0,-1 0 0,-2-4 0,1 0 0,-3 3 0,-1 0 0,1-3 0,-1 0 0,-3 3 0,-1 2 0,37-1 312,-6 0-312,-13 0 0,-18-6 0,-1-2 0,-9 0 0,27 2 0,8 6 0,-19 0 0,2 0 410,36 0-410,-32 0 0,-1 0 0,34 0 0,-39 0 0,1 0 0,-5 0 0,-2 0 0,38 0 0,-8 7 20,-16-6-20,-14 12 0,-1-12 0,-16 5 0,-1 0 0,-14-5 673,-1 5-673,-6-6 0,0 0 0,30 0 0,8 0 0,-1 0 0,5 0-482,-1 0 0,2 0 482,9 0 0,2 0 0,4 0 0,0 0 0,3-5 0,-1 1 0,-11 3 0,0 0 0,29-4 0,-2 1 0,8 4 0,-14 0 0,0 0 0,13 0 0,-31 0 0,-1 0 0,32 0-147,-42 0 0,-3 0 147,21 0 0,-10 0 0,-12 0 0,-14 0 0,-3 0 950,10 0-950,11 0 0,41 0-296,-40 0 1,0 0 295,0 0 0,0 0 0,8 0 0,0 0 0,-8 1 0,0-2 0,5-2 0,0-1 0,-6 3 0,-1 0-26,39-7 26,-11 8 0,-9 0 0,-4-6 0,-23 5 0,0-5 0,-22 6 0,8 0 0,-10 0 897,17 0-897,6 0 0,44 0 0,-10 0-332,-21 0 1,1 0 331,36 0 0,0 0 0,8 0 0,-19 0 0,9 0 0,-12 0 0,-16 0 0,4 0 0,-23 0 0,5 0 0,-7 0 691,-8 0-691,4 0 0,-17 0 0,9 0 0,-11 0 0,7 0 0,-6 0 0,4 0 0,-11 0 0,5 0 0,0 0 0,-4 0 0,4 0 0,-6 0 0,6 0 0,-5 0 0,6 0 0,-7 0 0,6 0 0,-5 0 0,5 0 0,0 0 0,-4 0 0,10 0 0,-5 0 0,1 0 0,-2 0 0,0 0 0,2 0 0,-1 0 0,5 0 0,-11-5 0,11 4 0,-10-4 0,10 5 0,-5-6 0,1 5 0,4-5 0,-4 1 0,5 3 0,1-3 0,-7 0 0,5 4 0,-4-10 0,5 10 0,0-5 0,0 1 0,-6 3 0,5-3 0,-10 0 0,10 3 0,-11-2 0,5 4 0,-5 0 0,-6-6 0,4 5 0,-9-4 0,4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0T16:13:03.6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97 24575,'23'0'0,"10"0"0,36 0 0,23 0-1210,-41 0 1,3 0 1209,14 0 0,1 0 0,-9 0 0,0 0 0,16 0 0,-1 0 0,-21 0 0,1 0 0,34 0 0,-4 0 0,1 0 0,-6 0 0,-1 0 0,7 0 386,-30 0 1,1 0-387,40 0 0,-15 0 0,-12 0 0,-11 0 399,-3 0-399,3 0 0,-9 0 0,-1 0 1247,-9 0-1247,0 0 0,-6 0 0,4 0 0,-18 0 0,34 0 0,5 0 0,38 0 0,-41 0 0,2 0-602,9 0 1,0 0 601,-2 0 0,1 0 0,11 0 0,-1 0 0,-21 0 0,-1 0 0,14 0 0,-1 0 0,32 0 0,-23 0 0,0 0 0,20 0 0,-28 0 0,-2 0-214,16 0 214,0 0 0,4 0 0,-25 0 0,6 0 0,-16 0 0,-10 0 0,-3 0 1189,-11 0-1189,11 0 228,-4 0-228,6 0 0,28 0 0,6 0 0,-19 0 0,3 0-655,6 0 1,1 0 654,6-4 0,1-1 0,7 0 0,-2-1 0,-17 1 0,-1 0 0,8 0 0,0 1 0,29-3 0,-34 6 0,2 0 0,-9-2 0,-1-1-25,-1 0 0,-2 1 25,29 1 0,-12-5 0,-10 7 0,-14-6 0,2 5 1306,-19-5-1306,4 1 53,0 3-53,30-3 0,9 5 0,-15 0 0,3 0 0,-1 0 0,1 0-485,13 0 1,0 0 484,-16 0 0,3 0 0,30 0 0,-1 0 0,7 0 0,-13 0 0,1 0 0,-28 0 0,-2 0 0,6 0 0,0 0-143,-5 0 1,-3 0 142,40 0 0,-23 0 0,1 0 0,-12 0 0,-5 0 0,-16 0 0,19 0 0,-15 0 0,60 0 0,-9 0 0,-22 0 0,3 0-29,-2 0 0,-2 0 29,-5 0 0,-2 0 0,5-1 0,-2 2 0,-10 2 0,-1 2 0,8-1 0,1 2 0,-2 2 0,-2 2 0,-4-1 0,-2-1 284,38 1-284,-27 4 0,-5-12 0,-17 5 0,-12-6 0,2 0 1028,-5 0-1028,16 0 0,19 0 0,1 0 0,4 0 0,-7 0 0,-4 0 0,-4 0 0,4 0 0,-11 0 0,5 0 0,-8 0 0,0 0 0,1 0 0,-8 0 0,5 0 0,-12 0 0,6 0 0,-7 0 0,-7 0 0,4 0 0,-9 0 0,3 0 0,-4 0 0,-1 0 0,0 0 0,0 0 0,6 0 0,-5 0 0,5 0 0,-6 0 0,1 0 0,-1 0 0,0 0 0,0 0 0,0 0 0,0 0 0,0 0 0,0 0 0,-1 0 0,1 0 0,0 0 0,-1 0 0,0 0 0,1 0 0,0 0 0,0 0 0,-1-4 0,0 3 0,-4-4 0,-1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0T16:12:37.9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69 24575,'11'0'0,"5"0"0,3 0 0,-1 0 0,5 0 0,-5 0 0,6 0 0,-5 0 0,4 0 0,-5 0 0,1 0 0,4 0 0,-11 0 0,11 0 0,-4 0 0,4 0 0,2 0 0,-1 0 0,0 0 0,-5 0 0,4 0 0,-5 0 0,6 0 0,0 0 0,-6 0 0,5 0 0,-5 0 0,7 0 0,-1 0 0,0 0 0,1 0 0,-1 0 0,-5 0 0,4-5 0,-5 3 0,7-3 0,-7 5 0,5-6 0,-4 5 0,5-5 0,7 6 0,-5 0 0,10 0 0,-10 0 0,11 0 0,-11 0 0,6 0 0,-8 0 0,1 0 0,-1 0 0,0 0 0,1 0 0,-7 0 0,5 0 0,-4 0 0,-1 0 0,5 0 0,-4 0 0,-1 0 0,5 0 0,-11 0 0,5 0 0,0 0 0,-4 0 0,4 0 0,-1 0 0,-3 0 0,4 0 0,-6 0 0,6 0 0,-4 0 0,4 0 0,-6 0 0,0 0 0,0 0 0,0 0 0,0 0 0,0 0 0,-1 0 0,7 0 0,-4 0 0,4 0 0,-6 0 0,0 0 0,0 0 0,0 0 0,0 0 0,0 0 0,6 0 0,-4 0 0,4 0 0,-6 0 0,0 0 0,5 0 0,-3 0 0,3 0 0,-5 0 0,6 0 0,-4 0 0,4 0 0,-6 0 0,5 0 0,-3 5 0,3-3 0,-5 2 0,6-4 0,-4 0 0,4 0 0,0 6 0,-5-5 0,5 5 0,0-6 0,-4 0 0,4 0 0,-6 0 0,0 5 0,0-4 0,6 4 0,-5-5 0,5 0 0,-6 0 0,1 0 0,-1 0 0,0 0 0,0 0 0,-1 0 0,1 0 0,0 0 0,0 0 0,0 0 0,0 0 0,0 0 0,0 0 0,0 0 0,0 0 0,0 0 0,0 0 0,0 0 0,0 0 0,0 0 0,0 0 0,6 0 0,-4 0 0,4 0 0,-6 0 0,6 0 0,-5 0 0,5 0 0,0 0 0,-5 0 0,5 0 0,0 5 0,-4-3 0,4 3 0,-1-5 0,-4 0 0,5 0 0,-6 0 0,6 0 0,-5 0 0,5 0 0,0 0 0,-4 0 0,9 0 0,-9 0 0,3 0 0,1 0 0,-5 0 0,11 5 0,-10-3 0,4 3 0,-6-5 0,0 0 0,0 0 0,0 0 0,0 0 0,6 0 0,-5 0 0,5 0 0,0 0 0,-4 0 0,4 0 0,-6 0 0,5 0 0,-3 0 0,4 0 0,-6 0 0,0 0 0,0 0 0,0 0 0,0 0 0,0 0 0,0 0 0,0 0 0,0 0 0,0 0 0,0 0 0,0 0 0,0 0 0,0 0 0,0 0 0,0 0 0,0 0 0,-1 0 0,1 0 0,-1 0 0,0 0 0,1 0 0,0 0 0,0 0 0,0 0 0,0 0 0,0 0 0,-1 0 0,1 0 0,-1 0 0,0 0 0,7 0 0,-5 0 0,5 0 0,0 0 0,-4 0 0,4 0 0,-7 0 0,-4 0 0,-1 0 0</inkml:trace>
  <inkml:trace contextRef="#ctx0" brushRef="#br0" timeOffset="46741">3447 129 24575,'17'0'0,"1"0"0,0 0 0,5 0 0,-4 0 0,5 0 0,1 0 0,7 0 0,-6 0 0,6 0 0,-1 0 0,-5 0 0,6 0 0,-2 0 0,-4 0 0,5 0 0,-7 0 0,0 0 0,1 0 0,-1 0 0,0 0 0,-5 0 0,4 0 0,-5 0 0,7 0 0,-7 0 0,5 0 0,-4 0 0,5 0 0,-5 0 0,4 0 0,-5 0 0,7 0 0,6 0 0,-5 0 0,6 0 0,0-6 0,0 4 0,1-4 0,4 6 0,-5 0 0,8 0 0,-8 0 0,7 0 0,-6 0 0,7 0 0,1 0 0,-8 0 0,6 0 0,-6 0 0,7 0 0,1-6 0,-1 5 0,8-5 0,-5 0 0,5 4 0,0-4 0,-5 0 0,4 5 0,-7-6 0,7 1 0,-5-2 0,6-6 0,-12 7 0,11 1 0,8 6 0,15 0 0,0 0 0,-2 0 0,0 0 0,-7 0 0,7 0 0,-10 0 0,1 6 0,-1-4 0,-7 10 0,5-4 0,-13 0 0,13 5 0,-13-12 0,5 12 0,-8-12 0,-1 5 0,-6 0 0,3-5 0,-10 10 0,12-9 0,-5 3 0,0 0 0,-1-3 0,-1 3 0,-4-5 0,4 0 0,-6 0 0,-1 0 0,1 0 0,-1 0 0,-5 0 0,6 0 0,19 0 0,13 0 0,23 0 0,-1-7 0,0 5 0,0-5 0,10 7 0,-7 0 0,7 0 0,-19 0 0,4 0 0,-14 0 0,4 0 0,-6 0 0,0 0 0,-7 0 0,5 0 0,-14 0 0,7 0 0,-1 0 0,-12 0 0,11 0 0,-22 0 0,14 0 0,-14 0 0,7 0 0,-1 0 0,-11 0 0,17 0 0,8 0 0,14 0 0,19 0 0,-2 0 0,14 0 0,-9 0 0,19 0 0,-19 0 0,19 0 0,-18 0 0,7 0 0,-19 0 0,-2 0 0,-10 0 0,-7 0 0,-3 0 0,-8 6 0,-6-4 0,-3 4 0,-6-6 0,-1 0 0,1 0 0,-7 0 0,8 0 0,0 0 0,18 0 0,6 0 0,9 0 0,-1 0 0,-1 0 0,-7 0 0,4 0 0,-11 0 0,5 0 0,-8 0 0,-7 0 0,6 0 0,-13-6 0,6 5 0,-1-5 0,-4 6 0,4 0 0,-7-5 0,8 4 0,-6-11 0,6 11 0,-8-4 0,0-1 0,-5 5 0,-2-5 0,0 1 0,-5 3 0,5-3 0,-6 5 0,6-6 0,-4 5 0,4-5 0,0 6 0,-4 0 0,10-5 0,-11 3 0,11-3 0,-4 5 0,12 0 0,-5-6 0,6 5 0,-7-4 0,6 5 0,-5-6 0,13 5 0,-13-5 0,13 0 0,-13 5 0,13-5 0,-13 6 0,5 0 0,1 0 0,-6 0 0,5-6 0,0 5 0,2-5 0,1 6 0,4 0 0,-12 0 0,6 0 0,-1 0 0,-4 0 0,4 0 0,-6 0 0,-1 0 0,1 0 0,-1 0 0,1 0 0,-7 0 0,5 0 0,-10 0 0,10 0 0,-10 5 0,4-4 0,-6 4 0,0 0 0,0-4 0,0 4 0,6 1 0,-5-5 0,5 10 0,-5-10 0,-1 4 0,0 0 0,0-4 0,0 4 0,-1-1 0,1-3 0,-1 4 0,1-5 0,-1 0 0,1 0 0,-1 0 0,0 0 0,1 0 0,0 0 0,0 0 0,-5 0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01:14.5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80 24575,'23'0'0,"-3"0"0,19 0 0,-14 0 0,7 0 0,-1 0 0,-5 0 0,6 0 0,-2 0 0,-4 0 0,5 0 0,0 0 0,-5 0 0,5 0 0,0 0 0,-10 0 0,8 0 0,-3 0 0,-6 0 0,10 0 0,-12 0 0,1 0 0,4 0 0,-10 0 0,4 0 0,-6 0 0,6 0 0,-5 0 0,6 0 0,-1 0 0,1 0 0,7 0 0,-1 0 0,1 0 0,-1 0 0,8 0 0,-6 0 0,13 0 0,-13 0 0,13 0 0,5 0 0,-1 0 0,8-6 0,-10 5 0,-1-6 0,0 7 0,-6 0 0,4 0 0,-11-5 0,4 4 0,-6-5 0,-1 6 0,1 0 0,0 0 0,-1 0 0,1 0 0,-7 0 0,5 0 0,-10 0 0,10 0 0,-11 0 0,6 0 0,-7 0 0,6 0 0,1-5 0,14-3 0,-3 1 0,18 1 0,-9 6 0,10 0 0,-7 0 0,7 0 0,-6 0 0,7-12 0,-9 9 0,1-9 0,-1 12 0,0 0 0,1 0 0,-1 0 0,0 0 0,1 0 0,-1 0 0,1 0 0,-1 0 0,0 0 0,1 0 0,-1 0 0,9 0 0,-7 0 0,6 0 0,1 0 0,-7 0 0,7 0 0,-9 0 0,1 0 0,-8 0 0,6 0 0,-13 0 0,12 0 0,-4 0 0,6 0 0,0 0 0,1 6 0,-1-5 0,1 11 0,7-10 0,-6 4 0,15-6 0,-6 0 0,7 6 0,1-4 0,0 4 0,-1-6 0,-7 0 0,-3 0 0,-7 0 0,-1 0 0,1 0 0,7 0 0,-7-5 0,-15 3 0,-15-3 0,-21 5 0,17 0 0,18 0 0,13 0 0,19 0 0,-15 0 0,15 0 0,-15 6 0,15-5 0,-7 12 0,9-12 0,-9 6 0,7-7 0,-6 6 0,7-4 0,1 4 0,0-6 0,-9 0 0,7 0 0,-6 0 0,-1 0 0,-1 0 0,-9 0 0,0 0 0,1 0 0,-1 0 0,0 0 0,9 7 0,-7-6 0,15 6 0,-7-7 0,9 7 0,0-6 0,-3 6 0,3-1 0,-3-4 0,3 11 0,0-12 0,-1 12 0,1-11 0,-8 5 0,-3-7 0,-15 0 0,-1 0 0,-8 0 0,1 0 0,0 0 0,-7 0 0,5 0 0,-10 0 0,10 0 0,-5 0 0,7 0 0,0 0 0,-1 0 0,1 0 0,6 0 0,-4 0 0,4 0 0,-6 0 0,10 0 0,-1 0 0,4 0 0,-7 0 0,-6 0 0,-1 0 0,1 0 0,-1 0 0,1 0 0,7 0 0,-6 0 0,5 0 0,-6 0 0,-6 0 0,4 0 0,-5 0 0,7 0 0,-1 0 0,1 0 0,-7 0 0,6 0 0,-6 0 0,1 0 0,4 0 0,-11 0 0,11 0 0,-4 0 0,0 0 0,3-6 0,-9 5 0,15-10 0,-14 9 0,14-9 0,-16 10 0,11-5 0,-10 6 0,10-5 0,-4 3 0,-1-3 0,5-1 0,-10 5 0,4-5 0,0 6 0,-5 0 0,6 0 0,-7-5 0,6 4 0,-5-4 0,5 5 0,0 0 0,-4 0 0,4 0 0,0 0 0,-4 0 0,10 0 0,-11 0 0,6 0 0,-1 0 0,-5 0 0,11 0 0,-5 0 0,7 0 0,17-5 0,-13 3 0,21-3 0,-17 5 0,7 0 0,-7 0 0,4 0 0,-3 0 0,-1 0 0,6 0 0,-13 0 0,5 0 0,-7 0 0,-5 0 0,3 0 0,-3 0 0,5 0 0,1 0 0,-1 0 0,7 0 0,-5 0 0,6 0 0,-8 0 0,1 0 0,-1 0 0,-5 0 0,4 0 0,-11 0 0,5 0 0,-6 0 0,0 0 0,0 0 0,0 0 0,0 0 0,0 0 0,0 0 0,0 0 0,0 0 0,0 0 0,0 0 0,0 0 0,0 0 0,1 0 0,-1 0 0,0 0 0,0 0 0,-1 0 0,1 0 0,-6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01:35.9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61 24575,'48'0'0,"2"0"0,18 0 0,-7 0 0,-1 0 0,-3 0 0,-7 0 0,9 0 0,0 0 0,-9 0 0,7 0 0,-15 0 0,15 0 0,-15 0 0,7 0 0,-9 0 0,0 0 0,1 0 0,-1 0 0,1 0 0,-1 0 0,0 0 0,1 0 0,-8 0 0,6 0 0,-6 0 0,7 0 0,1-6 0,-1 4 0,8-4 0,-5 6 0,14 0 0,-15-6 0,15 5 0,-7-5 0,9 6 0,-9 0 0,7 0 0,-6 0 0,-1 0 0,7 0 0,-15 0 0,7 0 0,-1 0 0,-5 0 0,5 0 0,-8 0 0,1 0 0,7 0 0,-5 0 0,5 0 0,1 0 0,-7 0 0,7 0 0,-10 0 0,1 0 0,7 0 0,13 0 0,-30 0 0,0 0 0,-18 0 0,14 0 0,17 0 0,28 0 0,-8 0-215,-4 0 0,1 0 215,11 0 0,-11-1 0,-1 2 0,6 6 0,24-6 0,-9 6 0,-10-7 0,7 0 0,-16 7 0,-1-5 0,-4 4 0,-5-6 0,-1 0 0,5 0 0,-13 0 430,4 0-430,-6 0 0,-7 0 0,6 0 0,-13 0 0,12 0 0,-12 0 0,6 0 0,-7 0 0,-1 0 0,1 0 0,-1 0 0,8 0 0,1 0 0,25 7 0,-36-5 0,26 5 0,-14-7 0,14 0 0,26 0 0,-5-7 0,8 5 0,2-5 0,0 0 0,1-2 0,-1 0 0,0-5 0,1 12 0,-1-12 0,-9 12 0,7-5 0,-16 7 0,7 0 0,-9 0 0,-9 0 0,-1 0 0,-9 0 0,1 0 0,-8 0 0,6 0 0,-13 0 0,13 0 0,-13 0 0,5 0 0,1 0 0,1 0 0,0 0 0,14 0 0,-3 0 0,24 0 0,-38 0 0,-1 0 0,-39 0 0,-5 0 0,3 0 0,-4 0 0,55 0 0,-7 0 0,64 0 0,-13 0-533,9 0 533,8 0 0,-8 0 0,1 0 0,-4 0 0,-9 0 0,-1 0 0,0 0 0,-8 0 0,-4 0 0,-8 0 0,0 0 0,-1 0 0,1 0 0,-2 0 0,1 0 533,-1 0-533,2 0 0,-1 7 0,1-6 0,0 12 0,-1-5 0,10 0 0,-7 5 0,7-11 0,22 5 0,-24-7 0,-7 0 0,-39 0 0,-31 0 0,0 0 0,0 0 0,0 0 0,0 0 0,55 0 0,-10 0 0,56 0 0,-9 0-485,1 0 485,18 0 0,-8 0 0,-41 0 0,0 0 0,1 0 0,-1 0 0,41 0 0,-3 0 0,-9 0 0,-1 0-4,-9 0 4,-2 0 0,-17 0 0,5 0 0,-20 0 0,11 0 485,-21 0-485,5 0 4,-6 0-4,0 0 0,-1 0 0,8 0 0,1 0 0,7 0 0,-22 0 0,-6 0 0,-4 0 0,17 0 0,64 0 0,-21 0 0,-9 0 0,3 0-317,-9 0 0,-2 0 317,47 0 0,-35-1 0,-2 2 0,21 6 0,18-6 0,-18 6 0,-2-7-219,-3 0 219,-7 0 0,1 0 0,-4 7 0,-8-6 0,0 6 627,0-7-627,-1 0 226,1 0-226,-9 0 0,-1 0 0,-9 0 0,1 0 0,-1 0 0,9 0 0,-14 0 0,20 0 0,-27 0 0,19 0 0,-21 0 0,6 0 0,-14 0 0,5 0 0,3-6 0,-15 4 0,1-4 0,-4 6 0,17 0 0,21 0 0,22 0 0,-7 0 0,16 0 0,-16 0 0,7 0 0,-10 0 0,-7 0 0,-2 6 0,-9-4 0,0 4 0,1-6 0,-1 0 0,-7 0 0,6 0 0,-13 0 0,5 0 0,-6 0 0,-1 0 0,8 0 0,-12 0 0,10 0 0,-11 0 0,6 0 0,-7 0 0,5 0 0,-10 0 0,10 0 0,-11 0 0,5 0 0,-5 0 0,-1 0 0,0 0 0,0 0 0,0 0 0,0 0 0,0 0 0,-1 0 0,-4 4 0,3-3 0,-3 4 0,4-5 0,0 0 0,1 0 0,-1 0 0,0 0 0,1 0 0,-1 0 0,0 0 0,0 0 0,1 0 0,-1 0 0,0 0 0,1 0 0,-1 0 0,1 0 0,-1 0 0,0 0 0,1 0 0,-1 0 0,-4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02:09.2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0 114 24575,'29'0'0,"3"0"0,8 0 0,0 0 0,1 0 0,-1 0 0,1 0 0,-1 0 0,0 0 0,1 0 0,-1 0 0,0 0 0,-6 0 0,4 0 0,-5 0 0,1 0 0,-3 0 0,-6 0 0,-1 0 0,1 0 0,0 0 0,-1 0 0,1 0 0,-1 0 0,1 0 0,-1 0 0,8 0 0,-6 0 0,13 0 0,-13 0 0,6 0 0,-1 0 0,-4 0 0,11 0 0,-12 0 0,13-6 0,-6 5 0,1-5 0,4 6 0,-11 0 0,4 0 0,-6 0 0,6 0 0,-4 0 0,4 0 0,1 0 0,-6 0 0,6 0 0,-1 0 0,-4 0 0,4 0 0,-6 0 0,-1 0 0,1 0 0,-1 0 0,8 0 0,1 0 0,8 0 0,-1 0 0,0 0 0,27 0 0,-20 0 0,19 0 0,-17 0 0,-7 0 0,7 0 0,-9 0 0,0 0 0,1 0 0,-1 0 0,0 0 0,1 0 0,-1 0 0,-7 0 0,-1 0 0,-7 0 0,-1 0 0,0 0 0,1 0 0,-7 0 0,5 0 0,-5 0 0,1 0 0,4 0 0,2 0 0,9 0 0,24 0 0,-36 0 0,7 0 0,-39 0 0,-6 0 0,4 0 0,-4 0 0,5 0 0,-1 0 0,1 0 0,0 0 0,-1 0 0,1 0 0,0 0 0,1 0 0,12 0 0,14 0 0,15 0 0,18 0 0,1 0 0,1 0 0,6 0 0,-7 0 0,9-14 0,-1 11 0,1-10 0,0 13 0,-1 0 0,1-6 0,0 4 0,-9-5 0,7 7 0,-15 0 0,7 0 0,-9 0 0,1 0 0,-1 0 0,0 0 0,-6 0 0,4 0 0,-4 0 0,-1 0 0,5 0 0,-11 0 0,11 0 0,-4 0 0,6 0 0,-7 0 0,-1 0 0,0 0 0,1 0 0,0 0 0,6 0 0,-13 0 0,13 0 0,-13 0 0,6 0 0,-1 0 0,13 0 0,-7 0 0,5 0 0,-10 0 0,-6 0 0,13 0 0,-6 0 0,7 0 0,-7 0 0,6 0 0,-6 0 0,8 0 0,-1 0 0,0 0 0,-6 0 0,4 0 0,-11 0 0,11 0 0,-11 0 0,4 0 0,-6 0 0,-1 0 0,1 0 0,-1 0 0,1 0 0,-1 0 0,1 0 0,-6 0 0,4 0 0,-5 0 0,7 0 0,-7 0 0,16 0 0,-12 0 0,13 0 0,-10 0 0,-1 0 0,1 0 0,-1 0 0,8 0 0,-6 0 0,13 0 0,-13 0 0,13 0 0,-13 0 0,5 5 0,-7-3 0,0 3 0,1-5 0,-6 0 0,4 5 0,-5-3 0,1 3 0,3-5 0,-9 0 0,9 6 0,-3-5 0,0 4 0,3-5 0,-4 0 0,6 0 0,1 6 0,6-5 0,-4 5 0,11-6 0,-14 0 0,7 0 0,-8 0 0,8 0 0,3 0 0,6 0 0,0-6 0,1 4 0,7-4 0,3 0 0,-1 4 0,7-11 0,-15 11 0,7-11 0,-9 12 0,-6-5 0,4 6 0,-11 0 0,11 0 0,-12 0 0,13 0 0,-13 0 0,6 0 0,-8 0 0,1 0 0,-7 0 0,6 0 0,-12 0 0,5 0 0,-6 0 0,0 0 0,0 0 0,1 0 0,-2 0 0,1 0 0,-1 0 0,1 0 0,-1 0 0,0 0 0,15 0 0,-11 0 0,11 0 0,-15 0 0,0 0 0,0 0 0,0 0 0,1 0 0,-1 0 0,0 0 0,0 0 0,1 0 0,0 0 0,0 0 0,-1 0 0,1 0 0,0 0 0,0 0 0,1 0 0,-1 0 0,0 0 0,0 0 0,0 0 0,0 0 0,0 0 0,0 0 0,0 0 0,0 0 0,0 0 0,-1 0 0,0 0 0,5 0 0,2 0 0,13 0 0,-4 0 0,12 0 0,-5 0 0,7 0 0,-6 0 0,4 0 0,-12 0 0,5 0 0,-6 0 0,-1 0 0,1 0 0,-1 0 0,1 0 0,-1 0 0,0 0 0,0 0 0,1 0 0,-7 0 0,5 0 0,-4 0 0,6 0 0,-7 0 0,5 0 0,-5 0 0,6 0 0,1 0 0,-1 0 0,8 0 0,-6 0 0,5 0 0,-7 0 0,8 0 0,-6 0 0,6 0 0,-8 0 0,0 0 0,-6 0 0,5 0 0,-4 0 0,5 0 0,0 0 0,1 0 0,6 0 0,2 0 0,22 0 0,16 0 0,-32 0 0,1 0 0,-51 0 0,0-5 0,-6 4 0,4-4 0,-4 0 0,6 3 0,-6-3 0,4 5 0,-4 0 0,5 0 0,-5 0 0,4 0 0,-4 0 0,6-5 0,0 4 0,14-4 0,20 5 0,19 0 0,16 0 0,-7 0 0,5 0 0,-5 0 0,0 0 0,5 0 0,-5 0 0,-1 0 0,7 0 0,-8 0 0,1 0 0,4 0 0,-3 0 0,-1 0 0,7 0 0,-16 0 0,7 0 0,-9 0 0,2 0 0,-1 0 0,-6 0 0,4 0 0,-12 0 0,6 0 0,0 0 0,1 0 0,0 0 0,6 0 0,-13 0 0,13 0 0,-6 0 0,7 0 0,1 0 0,-1 0 0,7 0 0,-6 0 0,6 0 0,-14 0 0,6 0 0,-6 0 0,8 0 0,-8 0 0,5-6 0,-4 5 0,14-5 0,-6 6 0,24 0 0,7 0 0,-31 0 0,-3 0 0,-49 0 0,-2 0 0,25 0 0,12 0 0,26 0 0,8 0 0,-1 0 0,1 0 0,9 0 0,-15 0 0,12 0 0,-14 0 0,0 0 0,-3 0 0,-8 0 0,9 0 0,-7 6 0,7-5 0,-9 5 0,1-6 0,7 0 0,-6 6 0,15-4 0,-6 4 0,7-6 0,1 0 0,-8 0 0,5 0 0,-13 0 0,5 0 0,-15 0 0,6 0 0,-13 0 0,5 0 0,-7 0 0,1 0 0,-1 0 0,8 0 0,1 0 0,1 0 0,32 0 0,-48 0 0,21 0 0,-49 0 0,-1 0 0,0 0 0,0 0 0,0 0 0,24 0 0,12 0 0,35 0 0,1 0 0,7 0 0,0 0 0,-9 0 0,8 0 0,-1 0 0,-5 0 0,16 0 0,-16 6 0,16-4 0,-18 4 0,9-6 0,-11 0 0,1 0 0,-1 0 0,1 0 0,-1 7 0,2-6 0,-9 6 0,7-1 0,-16-4 0,8 10 0,-10-10 0,1 4 0,1-6 0,-2 0 0,1 0 0,-1 0 0,10 0 0,-7 0 0,15 0 0,0 0 0,3 0 0,5 0 0,3 0 0,-7 0 0,26 0 0,-54 0 0,29 0 0,-35 0 0,33 0 0,1 0 0,13 0 0,-14 0 0,14 0 0,-13 0 0,-1 0 0,-3 0 0,-15 0 0,7 0 0,-16 0 0,6 0 0,-13 0 0,5 0 0,-6 0 0,0 0 0,6 0 0,-5 0 0,6 0 0,-1 0 0,-5 0 0,13 0 0,-6 0 0,7 0 0,1 0 0,-1 0 0,0 0 0,0 0 0,0 0 0,-1 0 0,1 0 0,1 0 0,-1 0 0,-7 0 0,6 0 0,-13 0 0,13 0 0,-13 0 0,13 0 0,-13 0 0,6 0 0,-8 0 0,7 0 0,-5 0 0,4 0 0,-5 0 0,-1 0 0,0 0 0,8 0 0,1 0 0,0 0 0,6 0 0,-13 0 0,12 0 0,-5 0 0,0 0 0,-2 0 0,-6 0 0,-1 5 0,11 2 0,-8 0 0,2-2 0,-6-5 0,-5 6 0,6-5 0,1 10 0,-1-9 0,0 3 0,1 0 0,-1-3 0,-5 3 0,4-5 0,-4 0 0,5 0 0,0 5 0,1-3 0,-1 3 0,0-5 0,8 0 0,-6 0 0,12 0 0,-12 0 0,11 0 0,-11 0 0,6 5 0,-7-3 0,-7 3 0,5-5 0,-4 6 0,9-5 0,-2 4 0,3-5 0,-4 0 0,-7 5 0,-1-3 0,0 3 0,-5-5 0,11 0 0,-11 0 0,5 0 0,-6 0 0,0 0 0,0 0 0,6 0 0,-5 0 0,5 0 0,-6 0 0,0 0 0,0 0 0,0 0 0,0 0 0,0 0 0,0 0 0,0 0 0,0 0 0,0 0 0,0 0 0,0 0 0,0 0 0,-1 0 0,1 0 0,0 0 0,-1 0 0,1 0 0,-1 0 0,1 0 0,-1 0 0,0 0 0,1 0 0,-1 0 0,1 0 0,-1 0 0,1 0 0,-1 0 0,1 0 0,-1 0 0,0 0 0,1 0 0,-1-5 0,1 4 0,0-4 0,0 5 0,0 0 0,-1 0 0,1 0 0,-1 0 0,-5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04:20.58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75 24575,'51'0'0,"-24"0"0,67 0 0,-36 0 0,41 0 0,-34 0 0,20 0 0,-32 0 0,15 0 0,-9 0 0,-9 0 0,-1 0 0,-9 0 0,9 0 0,-7 0 0,6 0 0,1 0 0,2 0 0,7 0 0,1-6 0,0 4 0,-1-4 0,10-2 0,-7 7 0,7-6 0,-9 7 0,-1 0 0,1-7 0,0 5 0,0-4 0,-1 6 0,1-7 0,0 6 0,-1-6 0,1 7 0,0 0 0,-1 0 0,-7 0 0,6-7 0,-7 6 0,1-6 0,5 7 0,4 0 0,1 0 0,7 0 0,0 0 0,-7 0 0,16 0 0,-16 0 0,7 0 0,-10 0 0,-7 0 0,6 0 0,-15 0 0,6 0 0,-7 0 0,7 0 0,3 0 0,27 0 0,5 0 0,-30 0 0,-4 0 0,4 0 0,-13 0 0,-51 0 0,0 0 0,0 0 0,0 0 0,0 0 0,0 0 0,44 0 0,8 0 0,43 0 0,-5 0 0,0 0 0,1 0 0,-1 0 0,-10 0 0,7 0 0,-17 0 0,9 0 0,0 0 0,-7 0 0,7 0 0,0 0 0,-7 0 0,16 0 0,-16 0 0,16 0 0,-16 0 0,16 0 0,-16 0 0,7 0 0,-9 0 0,-1 0 0,1 7 0,0-6 0,-9 12 0,7-12 0,-22 5 0,20 1 0,-26-6 0,17 6 0,-12-1 0,23-5 0,5 5 0,18 1 0,-36-1 0,-9 7 0,-39-7 0,-3-2 0,-3-4 0,-1 0 0,0 0 0,23 0 0,23 0 0,27 0 0,18-7 0,-1 5 0,11-5 0,-8 0 0,7 5 0,-9-12 0,-1 12 0,-11-5 0,0 1 0,-12 4 0,3-5 0,0 7 0,-1 0 0,-7 0 0,5 0 0,-5 0 0,8 0 0,-1 0 0,1 0 0,0 0 0,-1 0 0,1 0 0,0 0 0,-1 0 0,10 0 0,-7 0 0,16 0 0,9 0 0,8 0-542,-41 0 0,2 0 542,4 4 0,-4 0 0,0-2 0,-4 7 0,-62-9 0,1 0 0,-2 0 0,25 0 1084,4 0-1084,32 0 0,21 0 0,3 0 0,17 0 0,-1 0-438,-7 0 438,8 0 0,-1 0 0,-10 0 0,-24 0 0,0 0 0,17 0 0,-17-1 0,-1 2 0,19 6 0,-25-3 0,4 1 0,7-1 0,-2 1 0,24 2 0,-21-2 0,-1-2 0,5-1 0,26 5 0,-11-7 0,1 0 0,-12 0 0,-1 0 0,-10 0 0,11 0 0,-38 0 0,31 0 0,-8 0 0,31 0-597,-26 0 0,4 0 597,3 0 0,-1 0 0,-10 0 0,1 0 0,12 0 0,1 0 0,-15 0 0,0 0 0,5 0 0,1 0-11,-2 0 1,0 0 10,35 0 0,-3 7 0,-19 2 0,-2-1 0,-9 5 0,0-11 0,-1 11 1192,-7-11-1192,6 11 461,-15-12-461,15 6 0,-15-1 0,15-5 0,-7 12 0,9-12 0,9 13 0,2-5 0,-21-5 0,3 0 0,43 11 0,-14-13 0,-6 5 0,-29-7 0,13-6 0,0 4 0,-2-4 0,-7 6 0,-3-7 0,-7 6 0,-7-5 0,-2 6 0,-6 0 0,-7-5 0,5 4 0,-11-4 0,11 5 0,-10 0 0,10 0 0,-11 0 0,11 0 0,-5-6 0,1 5 0,4-5 0,-5 1 0,6 4 0,-6-5 0,5 6 0,-10 0 0,10-5 0,-11 4 0,5-5 0,-6 6 0,1 0 0,-1 0 0,0 0 0,0-5 0,0 4 0,0-4 0,0 5 0,6 0 0,-5 0 0,11 0 0,-4 0 0,5 0 0,-6 0 0,5 0 0,-4 0 0,-1 0 0,5 0 0,-10 0 0,4 0 0,-6 0 0,0 0 0,0 0 0,0 0 0,0 0 0,0 0 0,0 0 0,0 0 0,-1 0 0,0 0 0,-4-5 0,-1 4 0,-5-3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12:01:55.990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19032 23 24575,'10'0'0,"7"0"0,-5 0 0,11 0 0,-10 0 0,10 0 0,-5 0 0,7 0 0,-6 0 0,4 0 0,-11-5 0,5 4 0,-6-4 0,6 5 0,-4 0 0,4 0 0,-6 0 0,0 0 0,0 0 0,-1 0 0,0 0 0,1 0 0,-1 0 0,0 0 0,0 0 0,0 0 0,1 0 0,-1 0 0,1 0 0,0 0 0,0 0 0,-1 0 0,1 0 0,0 0 0,0 0 0,0 0 0,0 0 0,0-5 0,0 4 0,0-4 0,0 5 0,0 0 0,0 0 0,-1 0 0,1 0 0,0 0 0,0 0 0,0 0 0,0 0 0,0 0 0,0 0 0,0 0 0,0 0 0,0 0 0,0 0 0,0 0 0,0 0 0,0 0 0,-1 0 0,1 0 0,0 0 0,0 0 0,0 0 0,-1 0 0,1 0 0,0 0 0,-1 0 0,0 0 0,-4 0 0,-1 0 0</inkml:trace>
  <inkml:trace contextRef="#ctx0" brushRef="#br1" timeOffset="150869">0 90 24575,'49'0'0,"10"0"0,11 0 0,1 0 0,-10 0 0,2 0-886,19 0 886,-14 0 0,1 0 0,23 0 0,1 0 0,6 0 0,-17 0 0,-1 0 0,-4 0 0,-16 0 0,7 0 0,-10 0 0,-7 0 661,6 0-661,-15 0 225,6 0-225,-7 0 0,-1 0 0,1 0 0,7 0 0,-7 0 0,7 0 0,0 0 0,2-7 0,18 5 0,12-12 0,-33 17 0,-1-5 0,-46 12 0,-5-4 0,-1-2 0,-5-4 0,23 0 0,20 0 0,40 0 0,-24 0 0,4 0-601,12 4 0,1 1 601,1 0 0,0 0 0,5 0 0,-2 1 0,-15-2 0,-2 0 0,10 0 0,-1 0-631,34-2 631,-38 2 0,0 0 0,35-4 0,8 0 0,-18 0 0,-2 0-120,-3 0 120,-7 0 0,10 0 0,-1 0 0,-9 0 0,-2 0 0,-9 0 1156,0 0-1156,-9 0 665,-1 0-665,-1 0 132,12 0-132,-7 0 0,-18 0 0,-23 0 0,1 0 0,22 0 0,49 0 0,-26 0 0,3 0-800,9 0 1,3 0 799,5 0 0,0 0 0,0 0 0,0 0 0,2 0 0,1 0 0,-3 0 0,1 0 0,1 0 0,0 0 0,0 0 0,-4 0 0,-15 0 0,0 0 0,14 0 0,-3 0 0,-20 0 0,0 0 0,17 0 0,1 0 0,-14-1 0,-2 2-206,4 3 0,-2-1 206,36-1 0,-2 6 0,-20-8 0,-11 6 0,-10-5 0,-16 5 0,-1-6 1564,-8 0-1564,-14 0 447,-5 0-447,7 0 0,34 0 0,40 0 0,-23-4 0,3 0-906,5 3 1,2 0 905,11-4 0,1 1 0,-6 4 0,1 0 0,13-5 0,-3 1 0,-28 2 0,1 1 0,3-2 0,6 0 0,-5 0 0,0 3 0,-2 0 0,14 0 0,-1 0-338,-9 0 1,-6 0 337,23 0 0,-30 0 0,2 0 0,33 0 0,-4 0 0,-18 0 0,-12 0 0,-8 6 0,-16-5 0,-1 5 1745,-14-6-1745,5 0 741,-5 0-741,7 0 0,14 0 0,-22 5 0,9 1 0,-8-1 0,32 0 0,37-5 0,-30 0 0,2 0-392,-6 0 1,1 0 391,7 0 0,0 0 0,34 0 0,-36 0 0,1 0 0,-7 0 0,-2 0 0,46 0 0,-7 0 0,-14 0 0,3 0 0,-3 0 0,14 0 0,-8 0 0,7 0 0,-9 0 0,-1 0 0,1 0 0,-12 0 0,-9 0 0,-4 0 0,5 0 0,-25 4 0,0 2 783,-31-1-783,54 0 0,18-5 0,-8-4 0,4-1-1373,-14 4 0,0 0 1373,10-7 0,0-1 0,-11 4 0,-1 0-427,7 0 1,2 0 426,-7-4 0,0 2 0,0 5 0,-2 2-133,36-8 133,-2 8 0,-11 0 0,0 0 0,17 0 0,-22 0 0,18 0 0,-11 0 0,1 0 0,7 0 0,-18 0 0,-4 0 0,-16 0 0,-2 0 2593,-9 0-2593,0 0 978,-22 0-978,13 0 0,24 0 0,42 0-332,-27 0 1,4 0 331,0 0 0,0 0-628,-9 0 1,0 0 627,6 0 0,0 0 0,-5 0 0,0 0 0,6 0 0,0 0 0,-4 0 0,-2 0 0,-8 0 0,-1 0 0,-3 0 0,0 0-143,-3 0 1,0 0 142,41 0 0,-13 0 0,-12 0 0,-10 0 0,-7 0 759,-1 0-759,-16 0 1287,6 0-1287,-13 0 318,13 0-318,-11 0 0,29 0 0,11 0 0,13 0 0,15 0 0,-15 0 0,4 0 0,-15 0 0,-2 0 0,0 0 0,-16 0 0,23 0 0,-24-13 0,17 10 0,0-10 0,-9 13 0,18 0 0,-9 0 0,2 0 0,-2 0 0,0-7 0,-7 5 0,6-5 0,1 7 0,-16 0 0,12 0 0,-14 0 0,7 0 0,-7 0 0,7 0 0,-16 0 0,0 0 0,-10 0 0,-7 0 0,1 0 0,-1 0 0,-6 0 0,5 0 0,-10 0 0,10 6 0,-11-5 0,11 4 0,-4-5 0,12 0 0,-4 0 0,10 0 0,-11 0 0,12 6 0,-5-4 0,1 4 0,3-6 0,-11 0 0,5 0 0,-7 0 0,-5 5 0,-2-4 0,-6 4 0,0-5 0,0 0 0,0 0 0,0 0 0,0 0 0,0 0 0,0 0 0,0 0 0,0 0 0,0 0 0,0 0 0,0 0 0,0 0 0,0 0 0,-1 0 0,1 0 0,0 0 0,-1 0 0,0 0 0,0 0 0,1 0 0,-1 0 0,-5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13B03-3BEC-104B-82C7-D4B3DD2921EF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0DF38-70FC-C54C-9283-94DD1E663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3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Athelas" panose="02000503000000020003" pitchFamily="2" charset="77"/>
              </a:rPr>
              <a:t>Various Problems:</a:t>
            </a:r>
          </a:p>
          <a:p>
            <a:r>
              <a:rPr lang="en-US" dirty="0">
                <a:latin typeface="Athelas" panose="02000503000000020003" pitchFamily="2" charset="77"/>
              </a:rPr>
              <a:t>- What is a </a:t>
            </a:r>
            <a:r>
              <a:rPr lang="en-US" dirty="0" err="1">
                <a:latin typeface="Athelas" panose="02000503000000020003" pitchFamily="2" charset="77"/>
              </a:rPr>
              <a:t>privatised</a:t>
            </a:r>
            <a:r>
              <a:rPr lang="en-US" dirty="0">
                <a:latin typeface="Athelas" panose="02000503000000020003" pitchFamily="2" charset="77"/>
              </a:rPr>
              <a:t> religion anyway? Can it be transmitted? Is it stable? Is it exaggerated in surveys?</a:t>
            </a:r>
          </a:p>
          <a:p>
            <a:r>
              <a:rPr lang="en-US" dirty="0">
                <a:latin typeface="Athelas" panose="02000503000000020003" pitchFamily="2" charset="77"/>
              </a:rPr>
              <a:t>-Other sociological interpretations: ‘cultural religion’ as a transient, superficial ‘verbal shell’ (e.g. </a:t>
            </a:r>
            <a:r>
              <a:rPr lang="en-US" dirty="0" err="1">
                <a:latin typeface="Athelas" panose="02000503000000020003" pitchFamily="2" charset="77"/>
              </a:rPr>
              <a:t>Voas</a:t>
            </a:r>
            <a:r>
              <a:rPr lang="en-US" dirty="0">
                <a:latin typeface="Athelas" panose="02000503000000020003" pitchFamily="2" charset="77"/>
              </a:rPr>
              <a:t>, 2009; </a:t>
            </a:r>
            <a:r>
              <a:rPr lang="en-US" dirty="0" err="1">
                <a:latin typeface="Athelas" panose="02000503000000020003" pitchFamily="2" charset="77"/>
              </a:rPr>
              <a:t>Demerath</a:t>
            </a:r>
            <a:r>
              <a:rPr lang="en-US" dirty="0">
                <a:latin typeface="Athelas" panose="02000503000000020003" pitchFamily="2" charset="77"/>
              </a:rPr>
              <a:t> II, 2000) or hollowed-out ethno-marker (Pew, 2017).</a:t>
            </a:r>
          </a:p>
          <a:p>
            <a:r>
              <a:rPr lang="en-US" dirty="0">
                <a:latin typeface="Athelas" panose="02000503000000020003" pitchFamily="2" charset="77"/>
              </a:rPr>
              <a:t>-Very harmonious description of social change. Where’s the conflict? (contrast: </a:t>
            </a:r>
            <a:r>
              <a:rPr lang="en-US" dirty="0" err="1">
                <a:latin typeface="Athelas" panose="02000503000000020003" pitchFamily="2" charset="77"/>
              </a:rPr>
              <a:t>Ribberik</a:t>
            </a:r>
            <a:r>
              <a:rPr lang="en-US" dirty="0">
                <a:latin typeface="Athelas" panose="02000503000000020003" pitchFamily="2" charset="77"/>
              </a:rPr>
              <a:t> et al, 2014)</a:t>
            </a:r>
          </a:p>
          <a:p>
            <a:r>
              <a:rPr lang="en-US" dirty="0">
                <a:latin typeface="Athelas" panose="02000503000000020003" pitchFamily="2" charset="77"/>
              </a:rPr>
              <a:t>-Rapid post-2000s growth in outright unbelief/religious rejection ignored in this picture (e.g. Census 2016; </a:t>
            </a:r>
            <a:r>
              <a:rPr lang="en-US" dirty="0" err="1">
                <a:latin typeface="Athelas" panose="02000503000000020003" pitchFamily="2" charset="77"/>
              </a:rPr>
              <a:t>WinGallup</a:t>
            </a:r>
            <a:r>
              <a:rPr lang="en-US" dirty="0">
                <a:latin typeface="Athelas" panose="02000503000000020003" pitchFamily="2" charset="77"/>
              </a:rPr>
              <a:t> 2013).</a:t>
            </a:r>
          </a:p>
          <a:p>
            <a:r>
              <a:rPr lang="en-US" dirty="0">
                <a:latin typeface="Athelas" panose="02000503000000020003" pitchFamily="2" charset="77"/>
              </a:rPr>
              <a:t>-Has the impact of scandal been underestimated by the sociologists? What might that impact be?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A541A-8FBB-7241-8CC9-686BD3BB12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6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Athelas" panose="02000503000000020003" pitchFamily="2" charset="77"/>
              </a:rPr>
              <a:t>Various Problems:</a:t>
            </a:r>
          </a:p>
          <a:p>
            <a:r>
              <a:rPr lang="en-US" dirty="0">
                <a:latin typeface="Athelas" panose="02000503000000020003" pitchFamily="2" charset="77"/>
              </a:rPr>
              <a:t>- What is a </a:t>
            </a:r>
            <a:r>
              <a:rPr lang="en-US" dirty="0" err="1">
                <a:latin typeface="Athelas" panose="02000503000000020003" pitchFamily="2" charset="77"/>
              </a:rPr>
              <a:t>privatised</a:t>
            </a:r>
            <a:r>
              <a:rPr lang="en-US" dirty="0">
                <a:latin typeface="Athelas" panose="02000503000000020003" pitchFamily="2" charset="77"/>
              </a:rPr>
              <a:t> religion anyway? Can it be transmitted? Is it stable? Is it exaggerated in surveys?</a:t>
            </a:r>
          </a:p>
          <a:p>
            <a:r>
              <a:rPr lang="en-US" dirty="0">
                <a:latin typeface="Athelas" panose="02000503000000020003" pitchFamily="2" charset="77"/>
              </a:rPr>
              <a:t>-Other sociological interpretations: ‘cultural religion’ as a transient, superficial ‘verbal shell’ (e.g. </a:t>
            </a:r>
            <a:r>
              <a:rPr lang="en-US" dirty="0" err="1">
                <a:latin typeface="Athelas" panose="02000503000000020003" pitchFamily="2" charset="77"/>
              </a:rPr>
              <a:t>Voas</a:t>
            </a:r>
            <a:r>
              <a:rPr lang="en-US" dirty="0">
                <a:latin typeface="Athelas" panose="02000503000000020003" pitchFamily="2" charset="77"/>
              </a:rPr>
              <a:t>, 2009; </a:t>
            </a:r>
            <a:r>
              <a:rPr lang="en-US" dirty="0" err="1">
                <a:latin typeface="Athelas" panose="02000503000000020003" pitchFamily="2" charset="77"/>
              </a:rPr>
              <a:t>Demerath</a:t>
            </a:r>
            <a:r>
              <a:rPr lang="en-US" dirty="0">
                <a:latin typeface="Athelas" panose="02000503000000020003" pitchFamily="2" charset="77"/>
              </a:rPr>
              <a:t> II, 2000) or hollowed-out ethno-marker (Pew, 2017).</a:t>
            </a:r>
          </a:p>
          <a:p>
            <a:r>
              <a:rPr lang="en-US" dirty="0">
                <a:latin typeface="Athelas" panose="02000503000000020003" pitchFamily="2" charset="77"/>
              </a:rPr>
              <a:t>-Very harmonious description of social change. Where’s the conflict? (contrast: </a:t>
            </a:r>
            <a:r>
              <a:rPr lang="en-US" dirty="0" err="1">
                <a:latin typeface="Athelas" panose="02000503000000020003" pitchFamily="2" charset="77"/>
              </a:rPr>
              <a:t>Ribberik</a:t>
            </a:r>
            <a:r>
              <a:rPr lang="en-US" dirty="0">
                <a:latin typeface="Athelas" panose="02000503000000020003" pitchFamily="2" charset="77"/>
              </a:rPr>
              <a:t> et al, 2014)</a:t>
            </a:r>
          </a:p>
          <a:p>
            <a:r>
              <a:rPr lang="en-US" dirty="0">
                <a:latin typeface="Athelas" panose="02000503000000020003" pitchFamily="2" charset="77"/>
              </a:rPr>
              <a:t>-Rapid post-2000s growth in outright unbelief/religious rejection ignored in this picture (e.g. Census 2016; </a:t>
            </a:r>
            <a:r>
              <a:rPr lang="en-US" dirty="0" err="1">
                <a:latin typeface="Athelas" panose="02000503000000020003" pitchFamily="2" charset="77"/>
              </a:rPr>
              <a:t>WinGallup</a:t>
            </a:r>
            <a:r>
              <a:rPr lang="en-US" dirty="0">
                <a:latin typeface="Athelas" panose="02000503000000020003" pitchFamily="2" charset="77"/>
              </a:rPr>
              <a:t> 2013).</a:t>
            </a:r>
          </a:p>
          <a:p>
            <a:r>
              <a:rPr lang="en-US" dirty="0">
                <a:latin typeface="Athelas" panose="02000503000000020003" pitchFamily="2" charset="77"/>
              </a:rPr>
              <a:t>-Has the impact of scandal been underestimated by the sociologists? What might that impact be?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A541A-8FBB-7241-8CC9-686BD3BB12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4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3F2DD-F029-BF4A-A576-4EBB0BB24E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8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Ethnic affiliation; social rituals of collective Irish identity</a:t>
            </a:r>
          </a:p>
          <a:p>
            <a:endParaRPr lang="en-US" dirty="0"/>
          </a:p>
          <a:p>
            <a:r>
              <a:rPr lang="en-US" dirty="0" err="1"/>
              <a:t>Inglis</a:t>
            </a:r>
            <a:r>
              <a:rPr lang="en-US" dirty="0"/>
              <a:t>’ take - people increasingly ignore Church, deciding for themselves what their Catholicism means</a:t>
            </a:r>
          </a:p>
          <a:p>
            <a:endParaRPr lang="en-US" dirty="0"/>
          </a:p>
          <a:p>
            <a:r>
              <a:rPr lang="en-US" dirty="0"/>
              <a:t>Scandals</a:t>
            </a:r>
            <a:r>
              <a:rPr lang="en-US" baseline="0" dirty="0"/>
              <a:t> strengthen this (not a quote from </a:t>
            </a:r>
            <a:r>
              <a:rPr lang="en-US" baseline="0" dirty="0" err="1"/>
              <a:t>Inglis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Most people don’t care about these costs, but those that do care very much. Problem: how to convert others?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5C4A-0FBB-584F-BF31-799B147F8C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mention progressivism (more ‘binding’ vs more ‘</a:t>
            </a:r>
            <a:r>
              <a:rPr lang="en-US" dirty="0" err="1"/>
              <a:t>individualised</a:t>
            </a:r>
            <a:r>
              <a:rPr lang="en-US" dirty="0"/>
              <a:t>’ MFs) / causal factors from survey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5C4A-0FBB-584F-BF31-799B147F8C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This narrative is cognitively catchy - it appeals to the moral ‘taste buds’ (Haidt &amp;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Kesebir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, 2010) and spreads easily to third parties (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Tooby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 &amp; Cosmides,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Ex-Catholic interviewees and respondents (and many others) exhibited strong consensus around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A541A-8FBB-7241-8CC9-686BD3BB12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3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41F6C-C95D-4F41-8C9B-2639E070B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F8D9D-1ACC-1341-AA6A-00467C3D1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E4A5-227C-A54C-9AEF-AE1EC24A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8676B-ADE2-8D4C-848F-8EAB657B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B4F72-F88B-BD42-A408-69305AF3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87B8-384D-6941-9470-F726745C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D22B9-7932-EE46-979F-26468A4CA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5D37E-58BF-0F4A-AA6D-FE719343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00765-96D0-E64A-93B3-05AB0615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E662D-7EE8-BF46-9139-FE9C8AA4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8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DB586-3706-F344-930B-8030FB0B78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2D811B-8A07-E941-A3D8-06334C720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90689-EF8F-C541-9382-F6EB9097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27246-FD5D-324E-B67F-5F52EC01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3DEBF-11A0-B144-A7CE-16DCAB1F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1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C89-5532-6B44-B04E-B406CF1F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7620B-B697-B04D-BC92-66D3A8D8C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E73C3-CC3D-8748-98F7-29E45ECF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ECD61-D79D-004E-92C8-7AE1AE61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4E798-98BF-684C-B53F-014712C1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6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CAB4-1272-7E4C-B53A-B77E178E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9CA4-EF7D-B544-B948-BDFAE2C2E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14F3-933D-5942-8642-6EAA07A0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4CDD9-6836-D446-9B69-D74A576F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0C260-998E-014F-A037-0D2A7F8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4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4276D-A1DA-3746-9B9A-EA1E4791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4DD9-4980-4044-B83A-F3382BC33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E83C3-8AA1-E846-A240-9F5DF578F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91586-A238-A94A-A1B3-B1BAF28C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C9D0F-696D-1942-BEE5-7441DF38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B9D0F-B391-9C4A-A303-2F4ED9A6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B60E-ECCC-0441-88AF-99769F43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47197-7900-EB4A-A005-D22408441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76913-4175-5B44-9154-719D8B70F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4433E-466E-D74F-8B9B-5E75A24FB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A7962-155B-C044-9769-05CEF613D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BED85-37F2-324E-89CE-57D38FF0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0F4E2-C58F-7944-A145-45DF84FC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2F3C5-D680-0346-9A9C-93DE8918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52DFB-5CA1-8F41-9905-1DA282E0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4A16E-BBF2-5145-8436-2BC593F9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71F2A-51A9-DE44-86DC-E87D56B4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11FC9-8D84-604D-BD8F-0BDB88A8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3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38380-8F3D-424F-9966-49512BE2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60FF5-1D3F-BA46-A084-EA93F8C7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6BC7F-E675-DC47-8296-FD2ED8B7C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F87F-4BF4-3A43-AF06-26EEEDCE1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CC0DA-93DB-EF43-B7E2-05970117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F3AF9-1C40-F545-87F6-06FE6AEB5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08048-B0E7-F943-A051-F8F5BD16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F5056-83FF-8E4F-9E45-5F32E6FF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DCECB-E849-FC49-9CA5-92CF1782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7F38-6820-E642-8183-A7C1BF2A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636DD-7E31-004D-A426-505DB8A0B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C2689-80D6-5A4C-802D-D0B895491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89091-36F1-7346-8AC2-5F58370C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88D68-1510-354D-8FA6-3C592949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AFCCF-32AA-1143-A185-70B07916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8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AF15E6-AED8-5B4C-A348-21C87294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F030A-AB19-704A-B537-3D733A4E7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4CE72-B20F-1940-9E21-F2C78AA3C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DB794-47C3-844F-B3B1-2692F1D37444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4A4FC-4272-674F-AEAC-729C4BCB9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41C98-AD37-4F40-894D-C49E9CFEF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04700-D522-C945-8E7B-2FD1C044C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6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2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image" Target="../media/image23.tiff"/><Relationship Id="rId9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customXml" Target="../ink/ink6.xml"/><Relationship Id="rId18" Type="http://schemas.openxmlformats.org/officeDocument/2006/relationships/image" Target="../media/image48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45.png"/><Relationship Id="rId17" Type="http://schemas.openxmlformats.org/officeDocument/2006/relationships/customXml" Target="../ink/ink8.xml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customXml" Target="../ink/ink5.xml"/><Relationship Id="rId24" Type="http://schemas.openxmlformats.org/officeDocument/2006/relationships/image" Target="../media/image51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44.png"/><Relationship Id="rId19" Type="http://schemas.openxmlformats.org/officeDocument/2006/relationships/customXml" Target="../ink/ink9.xml"/><Relationship Id="rId4" Type="http://schemas.openxmlformats.org/officeDocument/2006/relationships/image" Target="../media/image41.png"/><Relationship Id="rId9" Type="http://schemas.openxmlformats.org/officeDocument/2006/relationships/customXml" Target="../ink/ink4.xml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606D-9AE1-E148-B6F7-590245798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623" y="559212"/>
            <a:ext cx="9144000" cy="98051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Unholy Catholic Ireland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33E20-D862-C64F-A1CB-A8934C76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192" y="6008914"/>
            <a:ext cx="9988952" cy="152894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Morality and the Rejection of Catholicism in the Contemporary Republic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948406-A262-9A47-9F70-A61A2EBCC4E6}"/>
              </a:ext>
            </a:extLst>
          </p:cNvPr>
          <p:cNvSpPr txBox="1"/>
          <p:nvPr/>
        </p:nvSpPr>
        <p:spPr>
          <a:xfrm>
            <a:off x="187085" y="190005"/>
            <a:ext cx="1471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Hugh Turpin</a:t>
            </a:r>
          </a:p>
          <a:p>
            <a:endParaRPr lang="en-US" dirty="0">
              <a:latin typeface="Athelas" panose="02000503000000020003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A5E98-3DCB-0F4D-A31F-4DB030A4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210" y="190006"/>
            <a:ext cx="648242" cy="755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BD556-F856-114F-838E-A7E0F6600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304" y="190005"/>
            <a:ext cx="752503" cy="64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2DC58-ADFE-934D-B455-EF9C79894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183" y="1770910"/>
            <a:ext cx="5816879" cy="3888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A9F3E-2964-3145-A856-7F9E9B255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912" y="1017433"/>
            <a:ext cx="1688784" cy="5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8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D793-32A6-0D47-93C7-88DD079EA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2.2. How atheistic are ex-Catholics?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004EF-9E36-0B48-9BA9-FDD6F8C9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1690688"/>
            <a:ext cx="6023888" cy="494785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CBE15-4DCA-E644-9372-0EDE66D4D758}"/>
              </a:ext>
            </a:extLst>
          </p:cNvPr>
          <p:cNvSpPr txBox="1"/>
          <p:nvPr/>
        </p:nvSpPr>
        <p:spPr>
          <a:xfrm>
            <a:off x="6720840" y="2439954"/>
            <a:ext cx="4782312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thelas" panose="02000503000000020003" pitchFamily="2" charset="77"/>
              </a:rPr>
              <a:t>Ex-Catholics outright reject Catholic beliefs</a:t>
            </a:r>
          </a:p>
          <a:p>
            <a:pPr algn="ctr"/>
            <a:endParaRPr lang="en-US" sz="2400" dirty="0">
              <a:latin typeface="Athelas" panose="02000503000000020003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thelas" panose="02000503000000020003" pitchFamily="2" charset="77"/>
              </a:rPr>
              <a:t>Unspecified theism seems linked to retention of Catholic identity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>
              <a:latin typeface="Athelas" panose="02000503000000020003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thelas" panose="02000503000000020003" pitchFamily="2" charset="77"/>
              </a:rPr>
              <a:t>Is this ‘new default’ or transient - perhaps even troubled - compromise?</a:t>
            </a:r>
          </a:p>
        </p:txBody>
      </p:sp>
    </p:spTree>
    <p:extLst>
      <p:ext uri="{BB962C8B-B14F-4D97-AF65-F5344CB8AC3E}">
        <p14:creationId xmlns:p14="http://schemas.microsoft.com/office/powerpoint/2010/main" val="9580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FE84-6F53-554F-A8BA-9810AECB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2.3. One Underlying Factor: CREDs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553B18-E467-FD46-BA72-190BDBA0E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690688"/>
            <a:ext cx="5278438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C53411-3C93-AA4F-9387-283F994FEA52}"/>
              </a:ext>
            </a:extLst>
          </p:cNvPr>
          <p:cNvSpPr txBox="1"/>
          <p:nvPr/>
        </p:nvSpPr>
        <p:spPr>
          <a:xfrm>
            <a:off x="6096000" y="2019697"/>
            <a:ext cx="5672666" cy="36933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Multiple Regression on orthodox Catholic belief (Age, Gender, SES,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Urb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/Rural, Progressivism, CREDs): (f(6,244), p&lt;.001, R² = .342)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Modified parental CRED Scale 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Lanman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 &amp;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Buhrmester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, 2016) easily most significant predictor (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β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 = .428, t(250) = 6.89, p &lt; .001).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Similar story for strength of social identification with Catholicism (highly correlated): e.g. if you’re not orthodox, you tend not to care too much about being Catholic.</a:t>
            </a:r>
          </a:p>
        </p:txBody>
      </p:sp>
    </p:spTree>
    <p:extLst>
      <p:ext uri="{BB962C8B-B14F-4D97-AF65-F5344CB8AC3E}">
        <p14:creationId xmlns:p14="http://schemas.microsoft.com/office/powerpoint/2010/main" val="21464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AA57-23FB-984D-900C-FE5FC8377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2.4. ‘CRED Depletion’: The Threadbare Canopy?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F07D7-C271-9841-AE7B-4643A23E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5" y="1392269"/>
            <a:ext cx="3202578" cy="4088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9812E6-906E-EA42-8247-34AEEE27D3B5}"/>
              </a:ext>
            </a:extLst>
          </p:cNvPr>
          <p:cNvSpPr txBox="1"/>
          <p:nvPr/>
        </p:nvSpPr>
        <p:spPr>
          <a:xfrm>
            <a:off x="176964" y="5752946"/>
            <a:ext cx="32025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Catholicism ‘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privatises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’ from the 80s/90s onwards. The need to look like a ‘good Irish Catholic’ loses importance but the ethnic tie remains.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F1CB8-75A0-4640-9C79-AF867BF0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70" y="1392269"/>
            <a:ext cx="8049622" cy="353568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47ECDE-C954-0A40-928B-0CD79900F5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10070" y="5250244"/>
            <a:ext cx="8049622" cy="14568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Can be interpreted as a decline in CREDs. Age (</a:t>
            </a:r>
            <a:r>
              <a:rPr lang="el-GR" sz="1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β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 = .451, t(250) = 7.97, p &lt; .001) best predictor of CRED exposure</a:t>
            </a:r>
          </a:p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Each generation perceives its parents to have been less influenced in their behavior by Catholicism</a:t>
            </a:r>
          </a:p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But this does not simply leave behind an apathy about the Church</a:t>
            </a:r>
          </a:p>
        </p:txBody>
      </p:sp>
    </p:spTree>
    <p:extLst>
      <p:ext uri="{BB962C8B-B14F-4D97-AF65-F5344CB8AC3E}">
        <p14:creationId xmlns:p14="http://schemas.microsoft.com/office/powerpoint/2010/main" val="146464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E1375-3A6E-8D47-9F51-B16A096F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2.4. The Moral Dimension of Ex-Catholicism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C303A4-3195-9E4F-9BAF-672C6C185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51" y="1500188"/>
            <a:ext cx="5530850" cy="395128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DDA8F4E-B277-744E-8952-9C43B0FB4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1500188"/>
            <a:ext cx="5003800" cy="395128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66990-C83C-8046-893E-D8B9434FE7FB}"/>
              </a:ext>
            </a:extLst>
          </p:cNvPr>
          <p:cNvSpPr txBox="1"/>
          <p:nvPr/>
        </p:nvSpPr>
        <p:spPr>
          <a:xfrm>
            <a:off x="596899" y="5663210"/>
            <a:ext cx="50038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thelas" panose="02000503000000020003" pitchFamily="2" charset="77"/>
              </a:rPr>
              <a:t>Large numbers perceive Church to have been a negative influence on Irish society. Particular consensus among ex-Catholics.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A06E1-3827-3B41-97AD-10F60155A99D}"/>
              </a:ext>
            </a:extLst>
          </p:cNvPr>
          <p:cNvSpPr txBox="1"/>
          <p:nvPr/>
        </p:nvSpPr>
        <p:spPr>
          <a:xfrm>
            <a:off x="5975351" y="5940209"/>
            <a:ext cx="55308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thelas" panose="02000503000000020003" pitchFamily="2" charset="77"/>
              </a:rPr>
              <a:t>Ex-Catholics show extreme distrust of clergy.</a:t>
            </a:r>
          </a:p>
        </p:txBody>
      </p:sp>
    </p:spTree>
    <p:extLst>
      <p:ext uri="{BB962C8B-B14F-4D97-AF65-F5344CB8AC3E}">
        <p14:creationId xmlns:p14="http://schemas.microsoft.com/office/powerpoint/2010/main" val="30422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AE9E-720B-204C-8D5C-F0C5BE0E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94" y="-914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2.5. Free-List Associations: ‘Irish Catholic Church’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8051CF-CA17-DB4E-A4DA-D28F00EF8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872295"/>
            <a:ext cx="3592193" cy="43139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1B6FB-77C5-0345-9C81-D37F45E6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83" y="879713"/>
            <a:ext cx="3392317" cy="43329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03F7D-A4F0-7341-8DE6-9F9663D9F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32" y="879713"/>
            <a:ext cx="3868898" cy="431397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E94199-C228-EB49-BDD4-5B172B28E567}"/>
              </a:ext>
            </a:extLst>
          </p:cNvPr>
          <p:cNvSpPr txBox="1"/>
          <p:nvPr/>
        </p:nvSpPr>
        <p:spPr>
          <a:xfrm>
            <a:off x="0" y="5305539"/>
            <a:ext cx="121920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thelas" panose="02000503000000020003" pitchFamily="2" charset="77"/>
              </a:rPr>
              <a:t>Rejection linked to 1) moral conservativism, and 2) fundamentally immoral conduct.</a:t>
            </a:r>
          </a:p>
          <a:p>
            <a:pPr algn="ctr"/>
            <a:r>
              <a:rPr lang="en-US" sz="1600" dirty="0">
                <a:latin typeface="Athelas" panose="02000503000000020003" pitchFamily="2" charset="77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thelas" panose="02000503000000020003" pitchFamily="2" charset="77"/>
              </a:rPr>
              <a:t>Direct causal claims cannot be made; background factors (age, CREDs, </a:t>
            </a:r>
            <a:r>
              <a:rPr lang="en-US" sz="1600" dirty="0" err="1">
                <a:latin typeface="Athelas" panose="02000503000000020003" pitchFamily="2" charset="77"/>
              </a:rPr>
              <a:t>etc</a:t>
            </a:r>
            <a:r>
              <a:rPr lang="en-US" sz="1600" dirty="0">
                <a:latin typeface="Athelas" panose="02000503000000020003" pitchFamily="2" charset="77"/>
              </a:rPr>
              <a:t>) suggest not simply ‘shocked withdrawal’</a:t>
            </a:r>
          </a:p>
          <a:p>
            <a:pPr algn="ctr"/>
            <a:endParaRPr lang="en-US" sz="1600" dirty="0">
              <a:latin typeface="Athelas" panose="02000503000000020003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thelas" panose="02000503000000020003" pitchFamily="2" charset="77"/>
              </a:rPr>
              <a:t>Furthermore, one can reject the Church and remain a nominal, de-</a:t>
            </a:r>
            <a:r>
              <a:rPr lang="en-US" sz="1600" dirty="0" err="1">
                <a:latin typeface="Athelas" panose="02000503000000020003" pitchFamily="2" charset="77"/>
              </a:rPr>
              <a:t>institutionalised</a:t>
            </a:r>
            <a:r>
              <a:rPr lang="en-US" sz="1600" dirty="0">
                <a:latin typeface="Athelas" panose="02000503000000020003" pitchFamily="2" charset="77"/>
              </a:rPr>
              <a:t>, or even atheistic Catholic. What lies behind the further step of outright disaffiliation?</a:t>
            </a:r>
          </a:p>
        </p:txBody>
      </p:sp>
    </p:spTree>
    <p:extLst>
      <p:ext uri="{BB962C8B-B14F-4D97-AF65-F5344CB8AC3E}">
        <p14:creationId xmlns:p14="http://schemas.microsoft.com/office/powerpoint/2010/main" val="11400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02FE-81D0-4642-9B90-2674D835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3468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 Fieldwork: The Social Dynamics of the Moral Taint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0381B-22BD-9E47-B351-B01C8AE04E4C}"/>
              </a:ext>
            </a:extLst>
          </p:cNvPr>
          <p:cNvSpPr txBox="1"/>
          <p:nvPr/>
        </p:nvSpPr>
        <p:spPr>
          <a:xfrm>
            <a:off x="1609344" y="5120640"/>
            <a:ext cx="910742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thelas" panose="02000503000000020003" pitchFamily="2" charset="77"/>
              </a:rPr>
              <a:t>Field sites: two Dublin parishes (one middle class, one working class)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thelas" panose="02000503000000020003" pitchFamily="2" charset="77"/>
              </a:rPr>
              <a:t>Semi-structured interviews (N=28) with religious, non-religious &amp; culturally religious informants, as well as clergy and secular activists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thelas" panose="02000503000000020003" pitchFamily="2" charset="77"/>
              </a:rPr>
              <a:t>Attendance at religious and secular gatherings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thelas" panose="02000503000000020003" pitchFamily="2" charset="77"/>
              </a:rPr>
              <a:t>Digital ethnography, particularly among online secularist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AAB83-D51E-2748-8C39-4F1EB57DF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40" y="1818899"/>
            <a:ext cx="5880832" cy="315524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371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538323"/>
            <a:ext cx="10515600" cy="647192"/>
          </a:xfrm>
        </p:spPr>
        <p:txBody>
          <a:bodyPr>
            <a:normAutofit fontScale="90000"/>
          </a:bodyPr>
          <a:lstStyle/>
          <a:p>
            <a:pPr algn="ctr"/>
            <a:r>
              <a:rPr lang="en-IE" sz="36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3.1. Cultural Catholicism: the Ethic of Harmony </a:t>
            </a:r>
            <a:br>
              <a:rPr lang="en-US" sz="3600" b="1" dirty="0">
                <a:latin typeface="+mn-lt"/>
              </a:rPr>
            </a:br>
            <a:endParaRPr lang="en-US" sz="28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225801"/>
            <a:ext cx="11379200" cy="2955544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IE" sz="1800" dirty="0"/>
          </a:p>
          <a:p>
            <a:pPr marL="0" indent="0">
              <a:buNone/>
            </a:pPr>
            <a:r>
              <a:rPr lang="en-GB" sz="4000" dirty="0">
                <a:latin typeface="Athelas" panose="02000503000000020003" pitchFamily="2" charset="77"/>
              </a:rPr>
              <a:t>‘I’d like to think that there is some sort of a release of this energy or electricity from a dead corpse into the…into oblivion or the universe or whatever, and then maybe we are just re-entered, like a data bank or thrown back into the star making machine that turns out all these stars in the centre of the galaxy </a:t>
            </a:r>
            <a:r>
              <a:rPr lang="en-GB" sz="4000" dirty="0">
                <a:solidFill>
                  <a:srgbClr val="C00000"/>
                </a:solidFill>
                <a:latin typeface="Athelas" panose="02000503000000020003" pitchFamily="2" charset="77"/>
              </a:rPr>
              <a:t>but it’s unfortunate…to believe that we are just food for crows…that’s the way it is</a:t>
            </a:r>
            <a:r>
              <a:rPr lang="mr-IN" sz="4000" dirty="0">
                <a:solidFill>
                  <a:srgbClr val="C00000"/>
                </a:solidFill>
                <a:latin typeface="Athelas" panose="02000503000000020003" pitchFamily="2" charset="77"/>
              </a:rPr>
              <a:t>…</a:t>
            </a:r>
            <a:endParaRPr lang="en-IE" sz="4000" dirty="0">
              <a:solidFill>
                <a:srgbClr val="C00000"/>
              </a:solidFill>
              <a:latin typeface="Athelas" panose="02000503000000020003" pitchFamily="2" charset="77"/>
            </a:endParaRPr>
          </a:p>
          <a:p>
            <a:pPr marL="0" indent="0">
              <a:buNone/>
            </a:pPr>
            <a:endParaRPr lang="en-GB" sz="4000" dirty="0">
              <a:latin typeface="Athelas" panose="02000503000000020003" pitchFamily="2" charset="77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C00000"/>
                </a:solidFill>
                <a:latin typeface="Athelas" panose="02000503000000020003" pitchFamily="2" charset="77"/>
              </a:rPr>
              <a:t>I baptised them because I had to...[there would have been] holy war, a jihad</a:t>
            </a:r>
            <a:r>
              <a:rPr lang="en-GB" sz="4000" dirty="0">
                <a:latin typeface="Athelas" panose="02000503000000020003" pitchFamily="2" charset="77"/>
              </a:rPr>
              <a:t>...not by the Catholic priests, but I mean the woman I was married to...there is no arguing with these </a:t>
            </a:r>
            <a:r>
              <a:rPr lang="en-GB" sz="4000" dirty="0">
                <a:solidFill>
                  <a:srgbClr val="C00000"/>
                </a:solidFill>
                <a:latin typeface="Athelas" panose="02000503000000020003" pitchFamily="2" charset="77"/>
              </a:rPr>
              <a:t>people…it’s a tradition that is expected and has to be respected, you have no argument against that</a:t>
            </a:r>
            <a:r>
              <a:rPr lang="mr-IN" sz="4000" dirty="0">
                <a:solidFill>
                  <a:srgbClr val="C00000"/>
                </a:solidFill>
                <a:latin typeface="Athelas" panose="02000503000000020003" pitchFamily="2" charset="77"/>
              </a:rPr>
              <a:t>…</a:t>
            </a:r>
            <a:r>
              <a:rPr lang="en-IE" sz="4000" dirty="0">
                <a:latin typeface="Athelas" panose="02000503000000020003" pitchFamily="2" charset="77"/>
              </a:rPr>
              <a:t>’</a:t>
            </a:r>
            <a:r>
              <a:rPr lang="en-GB" sz="4000" dirty="0">
                <a:latin typeface="Athelas" panose="02000503000000020003" pitchFamily="2" charset="77"/>
              </a:rPr>
              <a:t>  </a:t>
            </a:r>
          </a:p>
          <a:p>
            <a:pPr marL="0" indent="0">
              <a:buNone/>
            </a:pPr>
            <a:r>
              <a:rPr lang="en-GB" sz="4000" dirty="0">
                <a:latin typeface="Athelas" panose="02000503000000020003" pitchFamily="2" charset="77"/>
              </a:rPr>
              <a:t>						(</a:t>
            </a:r>
            <a:r>
              <a:rPr lang="en-GB" sz="4000" dirty="0" err="1">
                <a:latin typeface="Athelas" panose="02000503000000020003" pitchFamily="2" charset="77"/>
              </a:rPr>
              <a:t>Eamonn</a:t>
            </a:r>
            <a:r>
              <a:rPr lang="en-GB" sz="4000" dirty="0">
                <a:latin typeface="Athelas" panose="02000503000000020003" pitchFamily="2" charset="77"/>
              </a:rPr>
              <a:t>, cultural Catholic/unbeliever?, 45)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304" y="1084088"/>
            <a:ext cx="12045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Belief flexible, unfixed, private. Unbelief, should it occur, sometimes presented as dark, personal insight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Should not necessarily be allowed to cause tension by interfering with social obligations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 ‘ethic of harmony’ is a binding ethic: the national, local or familial group comes first - issues of belief are secondary (within reason)(e.g. Haidt, 2006)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CA535-8AB6-7E41-BD71-B6EBA6C7A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86" y="0"/>
            <a:ext cx="2136114" cy="1422928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8114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12" y="4205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3.2. Ex-Catholicism: the Ethic of Authenticity</a:t>
            </a:r>
            <a:br>
              <a:rPr lang="en-US" sz="2800" b="1" i="1" dirty="0"/>
            </a:br>
            <a:endParaRPr lang="en-US" sz="28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912" y="3394838"/>
            <a:ext cx="10515600" cy="3101974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sz="2500" dirty="0">
                <a:latin typeface="Athelas" panose="02000503000000020003" pitchFamily="2" charset="77"/>
              </a:rPr>
              <a:t>‘Yesterday my sister Baptised her second child.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I am disgusted</a:t>
            </a:r>
            <a:r>
              <a:rPr lang="en-IE" sz="2500" dirty="0">
                <a:latin typeface="Athelas" panose="02000503000000020003" pitchFamily="2" charset="77"/>
              </a:rPr>
              <a:t>. I´m sure it was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the first time she has been in a church since the baptism of her first child</a:t>
            </a:r>
            <a:r>
              <a:rPr lang="en-IE" sz="2500" dirty="0">
                <a:latin typeface="Athelas" panose="02000503000000020003" pitchFamily="2" charset="77"/>
              </a:rPr>
              <a:t>, before that, her wedding.</a:t>
            </a:r>
            <a:endParaRPr lang="en-GB" sz="2500" dirty="0">
              <a:latin typeface="Athelas" panose="02000503000000020003" pitchFamily="2" charset="77"/>
            </a:endParaRPr>
          </a:p>
          <a:p>
            <a:pPr marL="0" indent="0">
              <a:buNone/>
            </a:pPr>
            <a:r>
              <a:rPr lang="en-IE" sz="2500" dirty="0">
                <a:latin typeface="Athelas" panose="02000503000000020003" pitchFamily="2" charset="77"/>
              </a:rPr>
              <a:t>I'm sure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the real reason is to fit in, or to please my older family members </a:t>
            </a:r>
            <a:r>
              <a:rPr lang="en-IE" sz="2500" dirty="0">
                <a:latin typeface="Athelas" panose="02000503000000020003" pitchFamily="2" charset="77"/>
              </a:rPr>
              <a:t>(mum and her siblings), not that they would have asked her to do it. Maybe because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she’s not sure about what to believe</a:t>
            </a:r>
            <a:r>
              <a:rPr lang="en-IE" sz="2500" dirty="0">
                <a:latin typeface="Athelas" panose="02000503000000020003" pitchFamily="2" charset="77"/>
              </a:rPr>
              <a:t>. Maybe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she wants to be able to get the kids into a school more easily</a:t>
            </a:r>
            <a:r>
              <a:rPr lang="en-IE" sz="2500" dirty="0">
                <a:latin typeface="Athelas" panose="02000503000000020003" pitchFamily="2" charset="77"/>
              </a:rPr>
              <a:t>. </a:t>
            </a:r>
            <a:endParaRPr lang="en-GB" sz="2500" dirty="0">
              <a:latin typeface="Athelas" panose="02000503000000020003" pitchFamily="2" charset="77"/>
            </a:endParaRPr>
          </a:p>
          <a:p>
            <a:pPr marL="0" indent="0">
              <a:buNone/>
            </a:pPr>
            <a:r>
              <a:rPr lang="en-IE" sz="2500" dirty="0">
                <a:latin typeface="Athelas" panose="02000503000000020003" pitchFamily="2" charset="77"/>
              </a:rPr>
              <a:t>The reason is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definitely not because she believes</a:t>
            </a:r>
            <a:r>
              <a:rPr lang="en-IE" sz="2500" b="1" dirty="0">
                <a:solidFill>
                  <a:srgbClr val="7030A0"/>
                </a:solidFill>
                <a:latin typeface="Athelas" panose="02000503000000020003" pitchFamily="2" charset="77"/>
              </a:rPr>
              <a:t> </a:t>
            </a:r>
            <a:r>
              <a:rPr lang="en-IE" sz="2500" dirty="0">
                <a:latin typeface="Athelas" panose="02000503000000020003" pitchFamily="2" charset="77"/>
              </a:rPr>
              <a:t>.. although </a:t>
            </a:r>
            <a:r>
              <a:rPr lang="en-IE" sz="2500" b="1" dirty="0">
                <a:solidFill>
                  <a:srgbClr val="C00000"/>
                </a:solidFill>
                <a:latin typeface="Athelas" panose="02000503000000020003" pitchFamily="2" charset="77"/>
              </a:rPr>
              <a:t>she would argue that it is, to defend her actions</a:t>
            </a:r>
            <a:r>
              <a:rPr lang="en-IE" sz="2500" dirty="0">
                <a:latin typeface="Athelas" panose="02000503000000020003" pitchFamily="2" charset="77"/>
              </a:rPr>
              <a:t>.’</a:t>
            </a:r>
            <a:endParaRPr lang="en-GB" sz="2500" dirty="0">
              <a:latin typeface="Athelas" panose="02000503000000020003" pitchFamily="2" charset="7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22928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Emphasis on ‘authentic belief’; derogation of action not motivated by this factor</a:t>
            </a:r>
          </a:p>
          <a:p>
            <a:pPr marL="285750" indent="-285750" algn="ctr">
              <a:buFont typeface="Arial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Cultural Catholicism as ‘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unwoken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’ or self-deceptive unbelief (at least as regards Catholic religious representations)</a:t>
            </a:r>
          </a:p>
          <a:p>
            <a:pPr marL="285750" indent="-285750" algn="ctr">
              <a:buFont typeface="Arial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 ‘ethic of authenticity’ is an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individualising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 ethic: social harmony or pragmatism subordinated to individual self-determination</a:t>
            </a:r>
          </a:p>
          <a:p>
            <a:pPr marL="285750" indent="-285750" algn="ctr">
              <a:buFont typeface="Arial" charset="0"/>
              <a:buChar char="•"/>
            </a:pPr>
            <a:endParaRPr lang="en-US" b="1" dirty="0">
              <a:solidFill>
                <a:srgbClr val="0070C0"/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68" y="432442"/>
            <a:ext cx="11722608" cy="10281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3.3. Exacerbating Factor: The Cultural Catholic Arrangement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Lingering influence in return for identity and in-group solidarity</a:t>
            </a:r>
            <a:br>
              <a:rPr lang="en-US" sz="3600" b="1" i="1" dirty="0"/>
            </a:br>
            <a:endParaRPr lang="en-US" sz="3600" i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839" y="1613538"/>
            <a:ext cx="1876170" cy="1532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918575"/>
            <a:ext cx="4882896" cy="4801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Church &amp; Society: Inversion of Dominance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4952" y="1958596"/>
            <a:ext cx="5337048" cy="480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Cost of Compromise: Lingering Influence</a:t>
            </a: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7" y="2424667"/>
            <a:ext cx="2175764" cy="381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6602" y="3145802"/>
            <a:ext cx="2615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“They’re against everything really – except for molesting little boys!” </a:t>
            </a:r>
            <a:endParaRPr lang="en-I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49" y="4482603"/>
            <a:ext cx="2092726" cy="2078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540" y="2638435"/>
            <a:ext cx="2197633" cy="1680797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831349" y="2917744"/>
            <a:ext cx="2048256" cy="200435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36" y="4810705"/>
            <a:ext cx="2888673" cy="22313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32" y="2648871"/>
            <a:ext cx="2068742" cy="16807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03" y="4482603"/>
            <a:ext cx="2144378" cy="207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32" y="236537"/>
            <a:ext cx="978543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3.4. Scandal: Cultural Catholicism as Complicity </a:t>
            </a:r>
            <a:br>
              <a:rPr lang="en-US" sz="2800" b="1" dirty="0">
                <a:latin typeface="+mn-lt"/>
              </a:rPr>
            </a:br>
            <a:endParaRPr lang="en-US" sz="280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0277" y="3196337"/>
            <a:ext cx="6501723" cy="364337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IE" dirty="0">
                <a:latin typeface="Athelas" panose="02000503000000020003" pitchFamily="2" charset="77"/>
              </a:rPr>
              <a:t>‘I was complaining to a group of friends and one of them said, “Well, </a:t>
            </a:r>
            <a:r>
              <a:rPr lang="en-IE" b="1" dirty="0">
                <a:solidFill>
                  <a:srgbClr val="C00000"/>
                </a:solidFill>
                <a:latin typeface="Athelas" panose="02000503000000020003" pitchFamily="2" charset="77"/>
              </a:rPr>
              <a:t>what’s the harm</a:t>
            </a:r>
            <a:r>
              <a:rPr lang="en-IE" dirty="0">
                <a:latin typeface="Athelas" panose="02000503000000020003" pitchFamily="2" charset="77"/>
              </a:rPr>
              <a:t>?¨</a:t>
            </a:r>
            <a:endParaRPr lang="en-GB" dirty="0">
              <a:latin typeface="Athelas" panose="02000503000000020003" pitchFamily="2" charset="77"/>
            </a:endParaRPr>
          </a:p>
          <a:p>
            <a:pPr marL="0" indent="0">
              <a:buNone/>
            </a:pPr>
            <a:r>
              <a:rPr lang="en-IE" dirty="0">
                <a:latin typeface="Athelas" panose="02000503000000020003" pitchFamily="2" charset="77"/>
              </a:rPr>
              <a:t>Well, lets see, </a:t>
            </a:r>
            <a:r>
              <a:rPr lang="en-IE" b="1" dirty="0">
                <a:solidFill>
                  <a:srgbClr val="C00000"/>
                </a:solidFill>
                <a:latin typeface="Athelas" panose="02000503000000020003" pitchFamily="2" charset="77"/>
              </a:rPr>
              <a:t>what is the harm</a:t>
            </a:r>
            <a:r>
              <a:rPr lang="en-IE" dirty="0">
                <a:latin typeface="Athelas" panose="02000503000000020003" pitchFamily="2" charset="77"/>
              </a:rPr>
              <a:t>?</a:t>
            </a:r>
          </a:p>
          <a:p>
            <a:pPr marL="0" indent="0">
              <a:buNone/>
            </a:pPr>
            <a:endParaRPr lang="en-GB" dirty="0">
              <a:latin typeface="Athelas" panose="02000503000000020003" pitchFamily="2" charset="77"/>
            </a:endParaRPr>
          </a:p>
          <a:p>
            <a:pPr marL="0" indent="0">
              <a:buNone/>
            </a:pPr>
            <a:r>
              <a:rPr lang="en-IE" b="1" dirty="0">
                <a:solidFill>
                  <a:srgbClr val="C00000"/>
                </a:solidFill>
                <a:latin typeface="Athelas" panose="02000503000000020003" pitchFamily="2" charset="77"/>
              </a:rPr>
              <a:t>Ignoring the whole Paedophilia.. Magdalen laundries, homophobia, sexism, crusades, Inquisition, cover ups and scandals question</a:t>
            </a:r>
            <a:r>
              <a:rPr lang="en-IE" dirty="0">
                <a:latin typeface="Athelas" panose="02000503000000020003" pitchFamily="2" charset="77"/>
              </a:rPr>
              <a:t>, there is a </a:t>
            </a:r>
            <a:r>
              <a:rPr lang="en-IE" b="1" dirty="0">
                <a:solidFill>
                  <a:srgbClr val="C00000"/>
                </a:solidFill>
                <a:latin typeface="Athelas" panose="02000503000000020003" pitchFamily="2" charset="77"/>
              </a:rPr>
              <a:t>very large community</a:t>
            </a:r>
            <a:r>
              <a:rPr lang="en-IE" dirty="0">
                <a:latin typeface="Athelas" panose="02000503000000020003" pitchFamily="2" charset="77"/>
              </a:rPr>
              <a:t> who believe </a:t>
            </a:r>
            <a:r>
              <a:rPr lang="en-IE" b="1" dirty="0">
                <a:solidFill>
                  <a:srgbClr val="C00000"/>
                </a:solidFill>
                <a:latin typeface="Athelas" panose="02000503000000020003" pitchFamily="2" charset="77"/>
              </a:rPr>
              <a:t>the Church should have no hand in education, health care or politics</a:t>
            </a:r>
            <a:r>
              <a:rPr lang="en-IE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.</a:t>
            </a:r>
          </a:p>
          <a:p>
            <a:pPr marL="0" indent="0">
              <a:buNone/>
            </a:pPr>
            <a:endParaRPr lang="en-IE" b="1" dirty="0">
              <a:solidFill>
                <a:schemeClr val="accent2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0" indent="0">
              <a:buNone/>
            </a:pPr>
            <a:r>
              <a:rPr lang="en-IE" dirty="0">
                <a:latin typeface="Athelas" panose="02000503000000020003" pitchFamily="2" charset="77"/>
              </a:rPr>
              <a:t>Even people I know who are like my sister believe it should be separate. </a:t>
            </a:r>
            <a:r>
              <a:rPr lang="en-IE" b="1" dirty="0">
                <a:solidFill>
                  <a:srgbClr val="C00000"/>
                </a:solidFill>
                <a:latin typeface="Athelas" panose="02000503000000020003" pitchFamily="2" charset="77"/>
              </a:rPr>
              <a:t>So surely baptising your child is a vote to keep the reigns in the hands of the Church?</a:t>
            </a:r>
            <a:r>
              <a:rPr lang="en-IE" b="1" dirty="0">
                <a:latin typeface="Athelas" panose="02000503000000020003" pitchFamily="2" charset="77"/>
              </a:rPr>
              <a:t>’</a:t>
            </a:r>
            <a:endParaRPr lang="en-GB" b="1" dirty="0">
              <a:latin typeface="Athelas" panose="02000503000000020003" pitchFamily="2" charset="77"/>
            </a:endParaRPr>
          </a:p>
          <a:p>
            <a:pPr marL="0" indent="0">
              <a:buNone/>
            </a:pP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65012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Church portrayed as a source of harm, eliciting anger and disgust</a:t>
            </a:r>
          </a:p>
          <a:p>
            <a:pPr marL="285750" indent="-285750" algn="ctr">
              <a:buFont typeface="Arial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Connection to Catholicism is a form of complicity with the Church’s crimes - especially if unmotivated by orthodox belief (i.e. it is then ‘inauthentic’ or ‘bouncy castle’ Catholicism)</a:t>
            </a:r>
          </a:p>
          <a:p>
            <a:pPr marL="285750" indent="-285750" algn="ctr">
              <a:buFont typeface="Arial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 Infernal Alliance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: this ‘lazy’ or ‘mindless’ complicity constructed as impeding progress and keeping a harm-causing, immoral institution in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2069"/>
            <a:ext cx="1225296" cy="155003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D895E-D815-1547-9345-77E42C346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" y="3196337"/>
            <a:ext cx="4553458" cy="36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EE7D-7A54-474D-9209-E38F7BBF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9C360-A4EF-894A-828C-E42DBC68F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thelas" panose="02000503000000020003" pitchFamily="2" charset="77"/>
              </a:rPr>
              <a:t>Background: Irish </a:t>
            </a:r>
            <a:r>
              <a:rPr lang="en-US" dirty="0" err="1">
                <a:latin typeface="Athelas" panose="02000503000000020003" pitchFamily="2" charset="77"/>
              </a:rPr>
              <a:t>Secularisation</a:t>
            </a:r>
            <a:endParaRPr lang="en-US" dirty="0">
              <a:latin typeface="Athelas" panose="02000503000000020003" pitchFamily="2" charset="77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thelas" panose="02000503000000020003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thelas" panose="02000503000000020003" pitchFamily="2" charset="77"/>
              </a:rPr>
              <a:t>Survey Data: </a:t>
            </a:r>
            <a:r>
              <a:rPr lang="en-US" dirty="0" err="1">
                <a:latin typeface="Athelas" panose="02000503000000020003" pitchFamily="2" charset="77"/>
              </a:rPr>
              <a:t>Moralised</a:t>
            </a:r>
            <a:r>
              <a:rPr lang="en-US" dirty="0">
                <a:latin typeface="Athelas" panose="02000503000000020003" pitchFamily="2" charset="77"/>
              </a:rPr>
              <a:t> Ex-Catholicism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thelas" panose="02000503000000020003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thelas" panose="02000503000000020003" pitchFamily="2" charset="77"/>
              </a:rPr>
              <a:t>Fieldwork: The Social Dynamics of the Moral Taint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thelas" panose="02000503000000020003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thelas" panose="02000503000000020003" pitchFamily="2" charset="77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57075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C303-F61E-E442-AAF8-E33743B7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5" y="100476"/>
            <a:ext cx="1129085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3.5. The Moral-Psychological Affordances of Scandal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1FE913-DD53-714C-B718-201E73751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51" y="1690688"/>
            <a:ext cx="7886700" cy="4268096"/>
          </a:xfr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A4A933-E090-FF41-A8F1-CF7D45A73DA1}"/>
                  </a:ext>
                </a:extLst>
              </p14:cNvPr>
              <p14:cNvContentPartPr/>
              <p14:nvPr/>
            </p14:nvContentPartPr>
            <p14:xfrm>
              <a:off x="2462215" y="2750699"/>
              <a:ext cx="80280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A4A933-E090-FF41-A8F1-CF7D45A73D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3215" y="2741699"/>
                <a:ext cx="82044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E9EE88-042B-9140-8102-ADCEFB239316}"/>
                  </a:ext>
                </a:extLst>
              </p14:cNvPr>
              <p14:cNvContentPartPr/>
              <p14:nvPr/>
            </p14:nvContentPartPr>
            <p14:xfrm>
              <a:off x="2927091" y="3155699"/>
              <a:ext cx="6702840" cy="54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E9EE88-042B-9140-8102-ADCEFB2393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8091" y="3146639"/>
                <a:ext cx="6720479" cy="72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E0E495B-BEF9-BC47-AD1F-AF3D02E15786}"/>
                  </a:ext>
                </a:extLst>
              </p14:cNvPr>
              <p14:cNvContentPartPr/>
              <p14:nvPr/>
            </p14:nvContentPartPr>
            <p14:xfrm>
              <a:off x="2505531" y="3599939"/>
              <a:ext cx="3790440" cy="35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E0E495B-BEF9-BC47-AD1F-AF3D02E157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6531" y="3590939"/>
                <a:ext cx="38080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8849BB-45F2-154C-836B-FAB3D7CC6FA6}"/>
                  </a:ext>
                </a:extLst>
              </p14:cNvPr>
              <p14:cNvContentPartPr/>
              <p14:nvPr/>
            </p14:nvContentPartPr>
            <p14:xfrm>
              <a:off x="4804131" y="2716139"/>
              <a:ext cx="4455360" cy="50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8849BB-45F2-154C-836B-FAB3D7CC6F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95131" y="2707139"/>
                <a:ext cx="4473000" cy="68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A346EDC-E4B6-FD48-A59D-CA4DE15A1631}"/>
              </a:ext>
            </a:extLst>
          </p:cNvPr>
          <p:cNvSpPr txBox="1"/>
          <p:nvPr/>
        </p:nvSpPr>
        <p:spPr>
          <a:xfrm>
            <a:off x="2427867" y="618649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Purity/Degradation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F3D84-37DB-C045-BAAF-F6D3DE23D6CC}"/>
              </a:ext>
            </a:extLst>
          </p:cNvPr>
          <p:cNvSpPr txBox="1"/>
          <p:nvPr/>
        </p:nvSpPr>
        <p:spPr>
          <a:xfrm>
            <a:off x="5547757" y="6186490"/>
            <a:ext cx="122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Harm/Care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700DAF-F678-1C43-8AF3-69C74C7B142A}"/>
              </a:ext>
            </a:extLst>
          </p:cNvPr>
          <p:cNvSpPr txBox="1"/>
          <p:nvPr/>
        </p:nvSpPr>
        <p:spPr>
          <a:xfrm>
            <a:off x="7765639" y="6189156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Fairness/Cheating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6E353E-C7C6-4447-AE13-29EE40D6E8EB}"/>
                  </a:ext>
                </a:extLst>
              </p14:cNvPr>
              <p14:cNvContentPartPr/>
              <p14:nvPr/>
            </p14:nvContentPartPr>
            <p14:xfrm>
              <a:off x="6482481" y="3599219"/>
              <a:ext cx="3219480" cy="52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6E353E-C7C6-4447-AE13-29EE40D6E8E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73481" y="3590219"/>
                <a:ext cx="32371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ACC187-B6BE-6946-A14B-0569CF6BCA8A}"/>
                  </a:ext>
                </a:extLst>
              </p14:cNvPr>
              <p14:cNvContentPartPr/>
              <p14:nvPr/>
            </p14:nvContentPartPr>
            <p14:xfrm>
              <a:off x="2528601" y="4048499"/>
              <a:ext cx="5013720" cy="3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ACC187-B6BE-6946-A14B-0569CF6BCA8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19601" y="4039499"/>
                <a:ext cx="50313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01C20E-D7CF-2049-9DCB-F582AB5C2B81}"/>
                  </a:ext>
                </a:extLst>
              </p14:cNvPr>
              <p14:cNvContentPartPr/>
              <p14:nvPr/>
            </p14:nvContentPartPr>
            <p14:xfrm>
              <a:off x="2467401" y="5349899"/>
              <a:ext cx="6855120" cy="69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01C20E-D7CF-2049-9DCB-F582AB5C2B8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58401" y="5340899"/>
                <a:ext cx="6872759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77B0616-9C33-CE49-A6D4-D9A0A2CC5091}"/>
                  </a:ext>
                </a:extLst>
              </p14:cNvPr>
              <p14:cNvContentPartPr/>
              <p14:nvPr/>
            </p14:nvContentPartPr>
            <p14:xfrm>
              <a:off x="4590321" y="4496339"/>
              <a:ext cx="5086800" cy="89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77B0616-9C33-CE49-A6D4-D9A0A2CC50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81322" y="4487339"/>
                <a:ext cx="5104439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895BDB4-D8C3-5A4C-93E3-170F490D38D2}"/>
                  </a:ext>
                </a:extLst>
              </p14:cNvPr>
              <p14:cNvContentPartPr/>
              <p14:nvPr/>
            </p14:nvContentPartPr>
            <p14:xfrm>
              <a:off x="2517441" y="4934099"/>
              <a:ext cx="7153920" cy="67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895BDB4-D8C3-5A4C-93E3-170F490D38D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08441" y="4925099"/>
                <a:ext cx="7171559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19A8C0-5FC7-7C4D-A381-E044A100B4B1}"/>
                  </a:ext>
                </a:extLst>
              </p14:cNvPr>
              <p14:cNvContentPartPr/>
              <p14:nvPr/>
            </p14:nvContentPartPr>
            <p14:xfrm>
              <a:off x="7101321" y="2081819"/>
              <a:ext cx="2558880" cy="48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19A8C0-5FC7-7C4D-A381-E044A100B4B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092321" y="2072751"/>
                <a:ext cx="2576520" cy="66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982ABCD-28FA-4747-9182-52AFE436A4C0}"/>
                  </a:ext>
                </a:extLst>
              </p14:cNvPr>
              <p14:cNvContentPartPr/>
              <p14:nvPr/>
            </p14:nvContentPartPr>
            <p14:xfrm>
              <a:off x="3266241" y="2644139"/>
              <a:ext cx="963000" cy="101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982ABCD-28FA-4747-9182-52AFE436A4C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57241" y="2635171"/>
                <a:ext cx="980640" cy="11873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C3E0030-5440-C64A-AD50-E6F520AE0691}"/>
              </a:ext>
            </a:extLst>
          </p:cNvPr>
          <p:cNvSpPr txBox="1"/>
          <p:nvPr/>
        </p:nvSpPr>
        <p:spPr>
          <a:xfrm>
            <a:off x="712173" y="1007414"/>
            <a:ext cx="1076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  <a:cs typeface="Times New Roman" panose="02020603050405020304" pitchFamily="18" charset="0"/>
              </a:rPr>
              <a:t>Psychologists suggest moral judgement is primarily driven by swift emotional responses. Moral reasoning is post-hoc, and often relates to convincing third parties (e.g. Haidt &amp; Joseph, 2007;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  <a:cs typeface="Times New Roman" panose="02020603050405020304" pitchFamily="18" charset="0"/>
              </a:rPr>
              <a:t>Tooby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  <a:cs typeface="Times New Roman" panose="02020603050405020304" pitchFamily="18" charset="0"/>
              </a:rPr>
              <a:t> &amp; Cosmides, 2010)</a:t>
            </a:r>
          </a:p>
        </p:txBody>
      </p:sp>
    </p:spTree>
    <p:extLst>
      <p:ext uri="{BB962C8B-B14F-4D97-AF65-F5344CB8AC3E}">
        <p14:creationId xmlns:p14="http://schemas.microsoft.com/office/powerpoint/2010/main" val="2639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9D0CB-E4C9-EA4C-B3EC-8B9262CDD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76" y="1562933"/>
            <a:ext cx="4297018" cy="485486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Anthropologists of morality </a:t>
            </a:r>
            <a:r>
              <a:rPr lang="en-US" dirty="0" err="1">
                <a:latin typeface="Athelas" panose="02000503000000020003" pitchFamily="2" charset="77"/>
              </a:rPr>
              <a:t>emphasise</a:t>
            </a:r>
            <a:r>
              <a:rPr lang="en-US" dirty="0">
                <a:latin typeface="Athelas" panose="02000503000000020003" pitchFamily="2" charset="77"/>
              </a:rPr>
              <a:t> the role of ‘schema’ or ‘definitions of the situation’ in transmitting new normative stances (e.g. Keane, 2015)</a:t>
            </a:r>
          </a:p>
          <a:p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The moral affordances of clerical abuse fit into an existing schema around </a:t>
            </a:r>
            <a:r>
              <a:rPr lang="en-US" dirty="0" err="1">
                <a:latin typeface="Athelas" panose="02000503000000020003" pitchFamily="2" charset="77"/>
              </a:rPr>
              <a:t>Irishness</a:t>
            </a:r>
            <a:r>
              <a:rPr lang="en-US" dirty="0">
                <a:latin typeface="Athelas" panose="02000503000000020003" pitchFamily="2" charset="77"/>
              </a:rPr>
              <a:t>: liberation from external oppression, and the dream of long-withheld freedom</a:t>
            </a:r>
          </a:p>
          <a:p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This creates a catchy moral narrative around disaffiliation, repositioning it as a viable alternative to the cultural Catholic ‘default’, which gets drawn into conscious awareness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DE4B34-0C3C-7144-92F4-DAC7CBB1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3.6. If the schema fits…</a:t>
            </a:r>
            <a:br>
              <a:rPr lang="en-US" sz="2800" b="1" dirty="0">
                <a:latin typeface="+mn-lt"/>
              </a:rPr>
            </a:br>
            <a:endParaRPr lang="en-US" sz="2800" i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D215AC-4604-F44A-9E12-F88B03A8E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97" y="1311172"/>
            <a:ext cx="5912927" cy="535838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291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  <a:ea typeface="Times New Roman" charset="0"/>
                <a:cs typeface="Times New Roman" charset="0"/>
              </a:rPr>
              <a:t>3.7. The Other Side: Taint Strategies and Devout Fragmentation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1614"/>
            <a:ext cx="12192000" cy="8185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 contrast, devout Catholicism increasingly requires self-conscious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justification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Moral intuitions - e.g. shame, loyalty, disgust, obedience, anger - pull in different directions; various conflicting stances emerge: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12" y="2099892"/>
            <a:ext cx="4163975" cy="4758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892"/>
            <a:ext cx="4137912" cy="4779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87" y="2099891"/>
            <a:ext cx="3890113" cy="47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8" y="199183"/>
            <a:ext cx="1187291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thelas" panose="02000503000000020003" pitchFamily="2" charset="77"/>
              </a:rPr>
              <a:t>3.8. The Great Awakening? The Cultural Catholic Default in Play</a:t>
            </a:r>
            <a:br>
              <a:rPr lang="en-US" sz="2800" b="1" dirty="0">
                <a:latin typeface="+mn-lt"/>
              </a:rPr>
            </a:br>
            <a:endParaRPr lang="en-US" sz="2800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4" y="1714229"/>
            <a:ext cx="5497701" cy="3693319"/>
          </a:xfr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72301" y="2406726"/>
            <a:ext cx="524753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IE" i="1" dirty="0">
                <a:latin typeface="Times New Roman" charset="0"/>
                <a:ea typeface="Times New Roman" charset="0"/>
                <a:cs typeface="Times New Roman" charset="0"/>
              </a:rPr>
              <a:t>‘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After the 2011 census when I entered myself as Catholic and subsequently realised that I had just put this down because I felt I had to, as though honouring some strange sense of conscription</a:t>
            </a:r>
            <a:r>
              <a:rPr lang="mr-IN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I don't want to be a number in their favour that can be employed in service of agendas I vehemently disagree with. And I'm really not a Catholic.’</a:t>
            </a:r>
          </a:p>
          <a:p>
            <a:r>
              <a:rPr lang="en-I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(Diane, 33)</a:t>
            </a:r>
          </a:p>
        </p:txBody>
      </p:sp>
    </p:spTree>
    <p:extLst>
      <p:ext uri="{BB962C8B-B14F-4D97-AF65-F5344CB8AC3E}">
        <p14:creationId xmlns:p14="http://schemas.microsoft.com/office/powerpoint/2010/main" val="177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E2BA2-0591-044F-95ED-86BF161C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5" y="-155131"/>
            <a:ext cx="1175270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thelas" panose="02000503000000020003" pitchFamily="2" charset="77"/>
              </a:rPr>
              <a:t>4. Conclusion: A New Way to Be a Good (and Secular) Irish Person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B6B8E-37A6-9B4D-AFBB-FE98BE5D3C5A}"/>
              </a:ext>
            </a:extLst>
          </p:cNvPr>
          <p:cNvSpPr txBox="1"/>
          <p:nvPr/>
        </p:nvSpPr>
        <p:spPr>
          <a:xfrm>
            <a:off x="171075" y="507650"/>
            <a:ext cx="1192377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2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 scandals entered the vacuum of an increasingly habitual, tenuous, but institutionally entrenched Catholicism.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They gave rise to a new, catchy moral narrative: liberation from a repressive, abusive past, made urgent by lingering Church influence.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This draws the existing default - cultural Catholicism - into scrutiny, and weakens the ethno-religious bond.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It allows unbelief that may previously often have been tacit or unarticulated to become part of a public normative stance.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This stance is perhaps unusual in that it is as much a rejection of habitual, inertial religious affiliation as devout religiosity (quite different to, for example, US ‘nones’)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 current ROI is thus defined both by rapid depletion of religious CREDs, and the presence of a particularly cognitively-catchy and moralized non-religious alternative.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The degree to which this stance may come to displace default cultural religion will depend, among other factors, on the degree to which the Church continues to appear as a threat to secular values and ambitions.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551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C5B8A-A076-2E42-B0EF-1F2145EF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1.1. Irish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Secularisation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thelas" panose="0200050300000002000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BB81A-B2ED-3847-B766-F5F7E6CD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1" y="1928311"/>
            <a:ext cx="3057503" cy="297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4F917-EAC3-C649-A698-59941713243E}"/>
              </a:ext>
            </a:extLst>
          </p:cNvPr>
          <p:cNvSpPr txBox="1"/>
          <p:nvPr/>
        </p:nvSpPr>
        <p:spPr>
          <a:xfrm>
            <a:off x="676656" y="5251726"/>
            <a:ext cx="219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ROI: Western European ‘pious outlier’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BE98B5F-AF7D-AC47-AA94-686A61E2EEA0}"/>
              </a:ext>
            </a:extLst>
          </p:cNvPr>
          <p:cNvSpPr/>
          <p:nvPr/>
        </p:nvSpPr>
        <p:spPr>
          <a:xfrm>
            <a:off x="6118393" y="3295102"/>
            <a:ext cx="552254" cy="530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77025-F1D4-BE40-8C4E-3FBEC6E9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867" y="1892831"/>
            <a:ext cx="19177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C585D9-5BE6-0045-9C4B-19BFED16C251}"/>
              </a:ext>
            </a:extLst>
          </p:cNvPr>
          <p:cNvSpPr txBox="1"/>
          <p:nvPr/>
        </p:nvSpPr>
        <p:spPr>
          <a:xfrm>
            <a:off x="3527298" y="5254796"/>
            <a:ext cx="2402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Inglis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 (1998): ‘Good Irish people’ and their Catholic ‘habitus’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8C9E3-A224-4741-9D7D-433B1FC6669B}"/>
              </a:ext>
            </a:extLst>
          </p:cNvPr>
          <p:cNvSpPr txBox="1"/>
          <p:nvPr/>
        </p:nvSpPr>
        <p:spPr>
          <a:xfrm>
            <a:off x="6891130" y="5104874"/>
            <a:ext cx="4717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Still relatively pious ‘on paper’, but from the 1990s onwards practice especially decreases. Church loses social &amp; moral influence. 2000s see emergence of ex-Catholic ‘nones’.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FBD14-B95E-6249-93CF-EFC2FBFE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7" y="1784329"/>
            <a:ext cx="4678017" cy="3226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90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BCD362-3C54-5D41-B74C-B1EF1039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510" y="927367"/>
            <a:ext cx="1904158" cy="1904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EDF1BD-3A9D-C041-8936-1E45CA48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57" y="-1023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1.2. The Weakening of the Church</a:t>
            </a:r>
          </a:p>
        </p:txBody>
      </p:sp>
      <p:pic>
        <p:nvPicPr>
          <p:cNvPr id="6" name="Picture 2" descr="https://www.popularresistance.org/wp-content/uploads/2013/08/Internet.jpg">
            <a:extLst>
              <a:ext uri="{FF2B5EF4-FFF2-40B4-BE49-F238E27FC236}">
                <a16:creationId xmlns:a16="http://schemas.microsoft.com/office/drawing/2014/main" id="{576B560B-0F14-1749-B956-4BEE50FF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83" y="1619208"/>
            <a:ext cx="2875957" cy="16400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-i.forbesimg.com/alexberezow/files/2013/09/dawkins.jpg">
            <a:extLst>
              <a:ext uri="{FF2B5EF4-FFF2-40B4-BE49-F238E27FC236}">
                <a16:creationId xmlns:a16="http://schemas.microsoft.com/office/drawing/2014/main" id="{C9990C28-D2BE-B54A-9467-BAC697FC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22" y="2593658"/>
            <a:ext cx="2002614" cy="2103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D7035-80DB-9940-B1C1-5A33702B1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285"/>
            <a:ext cx="3198148" cy="18341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E2C66B-9695-9F4B-AE9A-45E77DDCD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18" y="3195416"/>
            <a:ext cx="3027654" cy="2545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0131A-7BBF-CF4F-9B2A-B724B694A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270" y="1058507"/>
            <a:ext cx="2252921" cy="22007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D3540-FD23-7B42-A78E-6B4F3D3860BC}"/>
              </a:ext>
            </a:extLst>
          </p:cNvPr>
          <p:cNvSpPr txBox="1"/>
          <p:nvPr/>
        </p:nvSpPr>
        <p:spPr>
          <a:xfrm>
            <a:off x="456157" y="5930192"/>
            <a:ext cx="689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Causal Overdetermination</a:t>
            </a:r>
            <a:r>
              <a:rPr lang="en-US" dirty="0">
                <a:latin typeface="Athelas" panose="02000503000000020003" pitchFamily="2" charset="77"/>
              </a:rPr>
              <a:t>: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new media and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comunications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, changing gender roles, moral tensions, Vatican II, educational changes, new global movements, economic prosperity, etc., etc.</a:t>
            </a:r>
          </a:p>
        </p:txBody>
      </p:sp>
      <p:pic>
        <p:nvPicPr>
          <p:cNvPr id="10" name="Picture 2" descr="http://www.examiner.com/images/blog/replicate/EXID35827/images/catholic-cartoon_priest_child_sex_abuse_leave_unborn_children_alone.jpg">
            <a:extLst>
              <a:ext uri="{FF2B5EF4-FFF2-40B4-BE49-F238E27FC236}">
                <a16:creationId xmlns:a16="http://schemas.microsoft.com/office/drawing/2014/main" id="{BE234CDA-77CF-DA43-B95D-BDBDBF45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558" y="1159936"/>
            <a:ext cx="4847025" cy="3959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BBE633-935D-AA4C-A014-BBAF834DA8C1}"/>
              </a:ext>
            </a:extLst>
          </p:cNvPr>
          <p:cNvSpPr txBox="1"/>
          <p:nvPr/>
        </p:nvSpPr>
        <p:spPr>
          <a:xfrm>
            <a:off x="7746959" y="5703898"/>
            <a:ext cx="398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  <a:latin typeface="Athelas" panose="02000503000000020003" pitchFamily="2" charset="77"/>
              </a:rPr>
              <a:t>Catholic Church Scandals:</a:t>
            </a:r>
            <a:r>
              <a:rPr lang="en-US" dirty="0">
                <a:solidFill>
                  <a:srgbClr val="FF0000"/>
                </a:solidFill>
                <a:latin typeface="Athelas" panose="02000503000000020003" pitchFamily="2" charset="77"/>
              </a:rPr>
              <a:t> Dominate media from 1990s onwards; often portrayed as the ‘coup de grace’ .</a:t>
            </a:r>
          </a:p>
        </p:txBody>
      </p:sp>
    </p:spTree>
    <p:extLst>
      <p:ext uri="{BB962C8B-B14F-4D97-AF65-F5344CB8AC3E}">
        <p14:creationId xmlns:p14="http://schemas.microsoft.com/office/powerpoint/2010/main" val="149290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2B88-CDD1-0F44-9FDD-AED6EBB1B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776" y="84805"/>
            <a:ext cx="1316736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thelas" panose="02000503000000020003" pitchFamily="2" charset="77"/>
              </a:rPr>
              <a:t>1.3. Current Sociological Consensus: Cultural Catholicism consolidated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AAB565-1D1B-E04B-817C-3EB6F282A318}"/>
              </a:ext>
            </a:extLst>
          </p:cNvPr>
          <p:cNvSpPr txBox="1"/>
          <p:nvPr/>
        </p:nvSpPr>
        <p:spPr>
          <a:xfrm>
            <a:off x="637032" y="1410368"/>
            <a:ext cx="1088136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i="1" dirty="0">
                <a:latin typeface="Athelas" panose="02000503000000020003" pitchFamily="2" charset="77"/>
              </a:rPr>
              <a:t>‘…high levels of belief and identification as a religious person, coupled with the decreases in attendance and confidence in the Catholic Church, indicate that, for Catholics in Ireland, religion [is] becoming private and personal’ </a:t>
            </a:r>
            <a:r>
              <a:rPr lang="en-GB" sz="3200" dirty="0">
                <a:latin typeface="Athelas" panose="02000503000000020003" pitchFamily="2" charset="77"/>
              </a:rPr>
              <a:t>(</a:t>
            </a:r>
            <a:r>
              <a:rPr lang="en-GB" sz="3200" dirty="0" err="1">
                <a:latin typeface="Athelas" panose="02000503000000020003" pitchFamily="2" charset="77"/>
              </a:rPr>
              <a:t>Ó</a:t>
            </a:r>
            <a:r>
              <a:rPr lang="en-GB" sz="3200" dirty="0">
                <a:latin typeface="Athelas" panose="02000503000000020003" pitchFamily="2" charset="77"/>
              </a:rPr>
              <a:t> </a:t>
            </a:r>
            <a:r>
              <a:rPr lang="en-GB" sz="3200" dirty="0" err="1">
                <a:latin typeface="Athelas" panose="02000503000000020003" pitchFamily="2" charset="77"/>
              </a:rPr>
              <a:t>Féich</a:t>
            </a:r>
            <a:r>
              <a:rPr lang="en-GB" sz="3200" dirty="0">
                <a:latin typeface="Athelas" panose="02000503000000020003" pitchFamily="2" charset="77"/>
              </a:rPr>
              <a:t> &amp; O’Connell, 2015: 243)</a:t>
            </a:r>
            <a:endParaRPr lang="en-US" sz="3200" dirty="0">
              <a:latin typeface="Athelas" panose="0200050300000002000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D72A6-B523-8E40-ACC9-33DC8B5DF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33" y="4112980"/>
            <a:ext cx="3957448" cy="228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C21DB-2F8B-7541-9D2D-508B06C0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159" y="4112979"/>
            <a:ext cx="3957449" cy="2287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8FA78A-E883-7A47-A79D-795032B987C2}"/>
              </a:ext>
            </a:extLst>
          </p:cNvPr>
          <p:cNvSpPr txBox="1"/>
          <p:nvPr/>
        </p:nvSpPr>
        <p:spPr>
          <a:xfrm>
            <a:off x="637033" y="6400800"/>
            <a:ext cx="502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‘Believing without belonging’ (Davie, 1994)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95470-8DA0-A143-8AB5-10CC3F2D12E3}"/>
              </a:ext>
            </a:extLst>
          </p:cNvPr>
          <p:cNvSpPr txBox="1"/>
          <p:nvPr/>
        </p:nvSpPr>
        <p:spPr>
          <a:xfrm>
            <a:off x="7252120" y="6400800"/>
            <a:ext cx="502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‘Fuzzy Fidelity’ (e.g. </a:t>
            </a:r>
            <a:r>
              <a:rPr lang="en-US" dirty="0" err="1"/>
              <a:t>Voas</a:t>
            </a:r>
            <a:r>
              <a:rPr lang="en-US" dirty="0"/>
              <a:t>, 2009)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1917F-FA3E-074F-94CE-5CE982A6BD73}"/>
              </a:ext>
            </a:extLst>
          </p:cNvPr>
          <p:cNvSpPr txBox="1"/>
          <p:nvPr/>
        </p:nvSpPr>
        <p:spPr>
          <a:xfrm>
            <a:off x="1062201" y="3570356"/>
            <a:ext cx="379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‘Pious Variant’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25197-E63F-8540-AACF-323183C2B54B}"/>
              </a:ext>
            </a:extLst>
          </p:cNvPr>
          <p:cNvSpPr txBox="1"/>
          <p:nvPr/>
        </p:nvSpPr>
        <p:spPr>
          <a:xfrm>
            <a:off x="7903133" y="3578820"/>
            <a:ext cx="199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‘Fuzzy Variant’</a:t>
            </a:r>
          </a:p>
        </p:txBody>
      </p:sp>
    </p:spTree>
    <p:extLst>
      <p:ext uri="{BB962C8B-B14F-4D97-AF65-F5344CB8AC3E}">
        <p14:creationId xmlns:p14="http://schemas.microsoft.com/office/powerpoint/2010/main" val="20942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442F2-81E0-6C4F-9C28-98F03F78A6F7}"/>
              </a:ext>
            </a:extLst>
          </p:cNvPr>
          <p:cNvSpPr txBox="1"/>
          <p:nvPr/>
        </p:nvSpPr>
        <p:spPr>
          <a:xfrm>
            <a:off x="428263" y="486137"/>
            <a:ext cx="501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Problems for Pious ‘</a:t>
            </a:r>
            <a:r>
              <a:rPr lang="en-US" sz="2400" u="sng" dirty="0" err="1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Privatised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’ Variant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87C0E-EF90-EB47-B365-E1094DBD92DC}"/>
              </a:ext>
            </a:extLst>
          </p:cNvPr>
          <p:cNvSpPr txBox="1"/>
          <p:nvPr/>
        </p:nvSpPr>
        <p:spPr>
          <a:xfrm>
            <a:off x="6103722" y="486137"/>
            <a:ext cx="517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thelas" panose="02000503000000020003" pitchFamily="2" charset="77"/>
              </a:rPr>
              <a:t>Problems for Fuzzy ‘Cultural’ Variant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1D1497-A225-B942-A968-98D4D84A66C8}"/>
              </a:ext>
            </a:extLst>
          </p:cNvPr>
          <p:cNvCxnSpPr>
            <a:cxnSpLocks/>
          </p:cNvCxnSpPr>
          <p:nvPr/>
        </p:nvCxnSpPr>
        <p:spPr>
          <a:xfrm>
            <a:off x="5771909" y="460094"/>
            <a:ext cx="0" cy="604487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B348BA-E491-B543-AF71-569B4A50C3B6}"/>
              </a:ext>
            </a:extLst>
          </p:cNvPr>
          <p:cNvSpPr txBox="1"/>
          <p:nvPr/>
        </p:nvSpPr>
        <p:spPr>
          <a:xfrm>
            <a:off x="327946" y="4379462"/>
            <a:ext cx="538222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Cognitive anthropological work suggests transmission of religious beliefs and social identities greatly enhanced by ‘embodied’ proof (i.e. ‘</a:t>
            </a:r>
            <a:r>
              <a:rPr lang="en-US" b="1" dirty="0">
                <a:latin typeface="Athelas" panose="02000503000000020003" pitchFamily="2" charset="77"/>
              </a:rPr>
              <a:t>Credibility Enhancing Displays’</a:t>
            </a:r>
            <a:r>
              <a:rPr lang="en-US" dirty="0">
                <a:latin typeface="Athelas" panose="02000503000000020003" pitchFamily="2" charset="77"/>
              </a:rPr>
              <a:t> - Henrich, 2009)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Athelas" panose="02000503000000020003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Creates problems for notion of intergenerationally stable ‘</a:t>
            </a:r>
            <a:r>
              <a:rPr lang="en-US" dirty="0" err="1">
                <a:latin typeface="Athelas" panose="02000503000000020003" pitchFamily="2" charset="77"/>
              </a:rPr>
              <a:t>privatised</a:t>
            </a:r>
            <a:r>
              <a:rPr lang="en-US" dirty="0">
                <a:latin typeface="Athelas" panose="02000503000000020003" pitchFamily="2" charset="77"/>
              </a:rPr>
              <a:t>’ religiosity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F5810-8139-DA4C-B958-D9A415C27F6E}"/>
              </a:ext>
            </a:extLst>
          </p:cNvPr>
          <p:cNvSpPr txBox="1"/>
          <p:nvPr/>
        </p:nvSpPr>
        <p:spPr>
          <a:xfrm>
            <a:off x="5937815" y="3963963"/>
            <a:ext cx="5926239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How static is Irish fuzzy fidelity (is it like Danish Lutheranism)?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Athelas" panose="02000503000000020003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2008 ESS data: ROI had highest popular approval of religion in Western Europe, but Irish non-religious had strongest anti-religious sentiment (</a:t>
            </a:r>
            <a:r>
              <a:rPr lang="en-US" dirty="0" err="1">
                <a:latin typeface="Athelas" panose="02000503000000020003" pitchFamily="2" charset="77"/>
              </a:rPr>
              <a:t>Ribberink</a:t>
            </a:r>
            <a:r>
              <a:rPr lang="en-US" dirty="0">
                <a:latin typeface="Athelas" panose="02000503000000020003" pitchFamily="2" charset="77"/>
              </a:rPr>
              <a:t> et al, 2013).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Athelas" panose="02000503000000020003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‘Nones’ fastest growing group (Census, 2016; ESS, 2016), and ‘Convinced atheism’ growing faster in the ROI than anywhere barring Vietnam (</a:t>
            </a:r>
            <a:r>
              <a:rPr lang="en-US" dirty="0" err="1">
                <a:latin typeface="Athelas" panose="02000503000000020003" pitchFamily="2" charset="77"/>
              </a:rPr>
              <a:t>WinGallup</a:t>
            </a:r>
            <a:r>
              <a:rPr lang="en-US" dirty="0">
                <a:latin typeface="Athelas" panose="02000503000000020003" pitchFamily="2" charset="77"/>
              </a:rPr>
              <a:t>, 2013).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61CEE-7C33-8A4C-AA07-B88A444CC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64" y="1149942"/>
            <a:ext cx="3719905" cy="255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F284A9A-3C52-F047-8E4E-84B4052D5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7" y="1149941"/>
            <a:ext cx="3924419" cy="255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2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8E3015-BC7D-0545-A581-1430513586EE}"/>
              </a:ext>
            </a:extLst>
          </p:cNvPr>
          <p:cNvSpPr txBox="1"/>
          <p:nvPr/>
        </p:nvSpPr>
        <p:spPr>
          <a:xfrm>
            <a:off x="577397" y="1800069"/>
            <a:ext cx="10739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thelas" panose="02000503000000020003" pitchFamily="2" charset="77"/>
              </a:rPr>
              <a:t>Static, harmonious, conflict-free image.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>
              <a:latin typeface="Athelas" panose="02000503000000020003" pitchFamily="2" charset="77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thelas" panose="02000503000000020003" pitchFamily="2" charset="77"/>
              </a:rPr>
              <a:t>How stable and transmissible is ‘</a:t>
            </a:r>
            <a:r>
              <a:rPr lang="en-US" sz="2800" dirty="0" err="1">
                <a:latin typeface="Athelas" panose="02000503000000020003" pitchFamily="2" charset="77"/>
              </a:rPr>
              <a:t>privatised</a:t>
            </a:r>
            <a:r>
              <a:rPr lang="en-US" sz="2800" dirty="0">
                <a:latin typeface="Athelas" panose="02000503000000020003" pitchFamily="2" charset="77"/>
              </a:rPr>
              <a:t>’ or ‘cultural’ religion?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>
              <a:latin typeface="Athelas" panose="02000503000000020003" pitchFamily="2" charset="77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thelas" panose="02000503000000020003" pitchFamily="2" charset="77"/>
              </a:rPr>
              <a:t>What about growing non-religion and ex-Catholicism?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>
              <a:latin typeface="Athelas" panose="02000503000000020003" pitchFamily="2" charset="77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thelas" panose="02000503000000020003" pitchFamily="2" charset="77"/>
              </a:rPr>
              <a:t>And how might the clerical abuse factor relate to this, if at all?</a:t>
            </a:r>
          </a:p>
          <a:p>
            <a:pPr algn="ctr"/>
            <a:endParaRPr lang="en-US" sz="2400" dirty="0"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7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1A30-FCE1-CA45-9E92-ED72CDCE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88" y="43827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 Survey Data: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Moralised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 Ex-Catholicism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700851-899D-0149-BC10-5E8B3E7B1628}"/>
              </a:ext>
            </a:extLst>
          </p:cNvPr>
          <p:cNvSpPr txBox="1"/>
          <p:nvPr/>
        </p:nvSpPr>
        <p:spPr>
          <a:xfrm>
            <a:off x="958088" y="5512880"/>
            <a:ext cx="103124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>
                <a:latin typeface="Athelas" panose="02000503000000020003" pitchFamily="2" charset="77"/>
              </a:rPr>
              <a:t>Sample: N=248 </a:t>
            </a:r>
            <a:r>
              <a:rPr lang="en-US" sz="1600" i="1" dirty="0" err="1">
                <a:latin typeface="Athelas" panose="02000503000000020003" pitchFamily="2" charset="77"/>
              </a:rPr>
              <a:t>baptised</a:t>
            </a:r>
            <a:r>
              <a:rPr lang="en-US" sz="1600" i="1" dirty="0">
                <a:latin typeface="Athelas" panose="02000503000000020003" pitchFamily="2" charset="77"/>
              </a:rPr>
              <a:t> Irish Catholics.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>
                <a:latin typeface="Athelas" panose="02000503000000020003" pitchFamily="2" charset="77"/>
              </a:rPr>
              <a:t>Nationally representative for age, gender, urban/rural habitation, SES.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>
                <a:latin typeface="Athelas" panose="02000503000000020003" pitchFamily="2" charset="77"/>
              </a:rPr>
              <a:t>Conducted online via Qualtrics.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i="1" dirty="0">
                <a:latin typeface="Athelas" panose="02000503000000020003" pitchFamily="2" charset="77"/>
              </a:rPr>
              <a:t>Sample recruited by Qualtrics Panels.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0A4B1-FE54-014C-87C0-E359C41D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573" y="1571388"/>
            <a:ext cx="6806853" cy="3715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20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C291-BC12-6148-90FB-144F678D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2.1. Catholics,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Privatised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thelas" panose="02000503000000020003" pitchFamily="2" charset="77"/>
              </a:rPr>
              <a:t> Catholics, and Ex-Catholics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3FFE6B-AB47-9B47-8A86-29A7943799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2400" y="1690688"/>
            <a:ext cx="4288536" cy="47736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1" u="sng" dirty="0">
                <a:latin typeface="Athelas" panose="02000503000000020003" pitchFamily="2" charset="77"/>
              </a:rPr>
              <a:t>Catholics:</a:t>
            </a:r>
            <a:r>
              <a:rPr lang="en-US" sz="2400" b="1" i="1" dirty="0">
                <a:latin typeface="Athelas" panose="02000503000000020003" pitchFamily="2" charset="77"/>
              </a:rPr>
              <a:t> </a:t>
            </a:r>
            <a:r>
              <a:rPr lang="en-US" sz="2400" dirty="0">
                <a:latin typeface="Athelas" panose="02000503000000020003" pitchFamily="2" charset="77"/>
              </a:rPr>
              <a:t>Reject neither Church teachings nor Catholic identity (N=96)</a:t>
            </a:r>
          </a:p>
          <a:p>
            <a:pPr algn="ctr"/>
            <a:endParaRPr lang="en-US" sz="2400" i="1" u="sng" dirty="0">
              <a:latin typeface="Athelas" panose="02000503000000020003" pitchFamily="2" charset="77"/>
            </a:endParaRPr>
          </a:p>
          <a:p>
            <a:pPr algn="ctr"/>
            <a:r>
              <a:rPr lang="en-US" sz="2400" b="1" i="1" u="sng" dirty="0" err="1">
                <a:latin typeface="Athelas" panose="02000503000000020003" pitchFamily="2" charset="77"/>
              </a:rPr>
              <a:t>Privatised</a:t>
            </a:r>
            <a:r>
              <a:rPr lang="en-US" sz="2400" b="1" i="1" u="sng" dirty="0">
                <a:latin typeface="Athelas" panose="02000503000000020003" pitchFamily="2" charset="77"/>
              </a:rPr>
              <a:t> Catholics</a:t>
            </a:r>
            <a:r>
              <a:rPr lang="en-US" sz="2400" b="1" i="1" dirty="0">
                <a:latin typeface="Athelas" panose="02000503000000020003" pitchFamily="2" charset="77"/>
              </a:rPr>
              <a:t>: </a:t>
            </a:r>
            <a:r>
              <a:rPr lang="en-US" sz="2400" dirty="0">
                <a:latin typeface="Athelas" panose="02000503000000020003" pitchFamily="2" charset="77"/>
              </a:rPr>
              <a:t>Reject Church teachings but not Catholic identity (N= 59)</a:t>
            </a:r>
          </a:p>
          <a:p>
            <a:pPr algn="ctr"/>
            <a:endParaRPr lang="en-US" sz="2400" dirty="0">
              <a:latin typeface="Athelas" panose="02000503000000020003" pitchFamily="2" charset="77"/>
            </a:endParaRPr>
          </a:p>
          <a:p>
            <a:pPr algn="ctr"/>
            <a:r>
              <a:rPr lang="en-US" sz="2400" b="1" i="1" u="sng" dirty="0">
                <a:latin typeface="Athelas" panose="02000503000000020003" pitchFamily="2" charset="77"/>
              </a:rPr>
              <a:t>Ex-Catholics</a:t>
            </a:r>
            <a:r>
              <a:rPr lang="en-US" sz="2400" b="1" i="1" dirty="0">
                <a:latin typeface="Athelas" panose="02000503000000020003" pitchFamily="2" charset="77"/>
              </a:rPr>
              <a:t>: </a:t>
            </a:r>
            <a:r>
              <a:rPr lang="en-US" sz="2400" dirty="0">
                <a:latin typeface="Athelas" panose="02000503000000020003" pitchFamily="2" charset="77"/>
              </a:rPr>
              <a:t>Reject both Church teachings and Catholic Identity (N=81)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448EF-F0DB-8147-BD9E-BA563C7E8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96" y="1690688"/>
            <a:ext cx="6912864" cy="426561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75CE14-AB3B-734D-9250-00F6E262307A}"/>
              </a:ext>
            </a:extLst>
          </p:cNvPr>
          <p:cNvSpPr txBox="1"/>
          <p:nvPr/>
        </p:nvSpPr>
        <p:spPr>
          <a:xfrm>
            <a:off x="4882896" y="6094967"/>
            <a:ext cx="691286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thelas" panose="02000503000000020003" pitchFamily="2" charset="77"/>
              </a:rPr>
              <a:t> Age is a strong predictor. Ex-Catholics also more progressive, lower level of domestic religious exposure, much more atheistic.</a:t>
            </a:r>
          </a:p>
        </p:txBody>
      </p:sp>
    </p:spTree>
    <p:extLst>
      <p:ext uri="{BB962C8B-B14F-4D97-AF65-F5344CB8AC3E}">
        <p14:creationId xmlns:p14="http://schemas.microsoft.com/office/powerpoint/2010/main" val="71084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2422</Words>
  <Application>Microsoft Macintosh PowerPoint</Application>
  <PresentationFormat>Widescreen</PresentationFormat>
  <Paragraphs>211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Athelas</vt:lpstr>
      <vt:lpstr>Calibri</vt:lpstr>
      <vt:lpstr>Calibri Light</vt:lpstr>
      <vt:lpstr>Mangal</vt:lpstr>
      <vt:lpstr>Times New Roman</vt:lpstr>
      <vt:lpstr>Office Theme</vt:lpstr>
      <vt:lpstr>Unholy Catholic Ireland</vt:lpstr>
      <vt:lpstr>Contents</vt:lpstr>
      <vt:lpstr>1.1. Irish Secularisation</vt:lpstr>
      <vt:lpstr>1.2. The Weakening of the Church</vt:lpstr>
      <vt:lpstr>1.3. Current Sociological Consensus: Cultural Catholicism consolidated</vt:lpstr>
      <vt:lpstr>PowerPoint Presentation</vt:lpstr>
      <vt:lpstr>PowerPoint Presentation</vt:lpstr>
      <vt:lpstr>2. Survey Data: Moralised Ex-Catholicism</vt:lpstr>
      <vt:lpstr>2.1. Catholics, Privatised Catholics, and Ex-Catholics </vt:lpstr>
      <vt:lpstr>2.2. How atheistic are ex-Catholics?</vt:lpstr>
      <vt:lpstr>2.3. One Underlying Factor: CREDs</vt:lpstr>
      <vt:lpstr>2.4. ‘CRED Depletion’: The Threadbare Canopy?</vt:lpstr>
      <vt:lpstr>2.4. The Moral Dimension of Ex-Catholicism</vt:lpstr>
      <vt:lpstr>2.5. Free-List Associations: ‘Irish Catholic Church’</vt:lpstr>
      <vt:lpstr>3. Fieldwork: The Social Dynamics of the Moral Taint</vt:lpstr>
      <vt:lpstr>3.1. Cultural Catholicism: the Ethic of Harmony  </vt:lpstr>
      <vt:lpstr>3.2. Ex-Catholicism: the Ethic of Authenticity </vt:lpstr>
      <vt:lpstr>3.3. Exacerbating Factor: The Cultural Catholic Arrangement Lingering influence in return for identity and in-group solidarity </vt:lpstr>
      <vt:lpstr>3.4. Scandal: Cultural Catholicism as Complicity  </vt:lpstr>
      <vt:lpstr>3.5. The Moral-Psychological Affordances of Scandal</vt:lpstr>
      <vt:lpstr>3.6. If the schema fits… </vt:lpstr>
      <vt:lpstr>3.7. The Other Side: Taint Strategies and Devout Fragmentation</vt:lpstr>
      <vt:lpstr>3.8. The Great Awakening? The Cultural Catholic Default in Play </vt:lpstr>
      <vt:lpstr>4. Conclusion: A New Way to Be a Good (and Secular) Irish Person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Hugh Turpin</cp:lastModifiedBy>
  <cp:revision>47</cp:revision>
  <dcterms:created xsi:type="dcterms:W3CDTF">2018-06-25T12:20:32Z</dcterms:created>
  <dcterms:modified xsi:type="dcterms:W3CDTF">2018-11-12T11:27:56Z</dcterms:modified>
</cp:coreProperties>
</file>