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handoutMasterIdLst>
    <p:handoutMasterId r:id="rId39"/>
  </p:handoutMasterIdLst>
  <p:sldIdLst>
    <p:sldId id="256" r:id="rId2"/>
    <p:sldId id="279" r:id="rId3"/>
    <p:sldId id="257" r:id="rId4"/>
    <p:sldId id="258" r:id="rId5"/>
    <p:sldId id="259" r:id="rId6"/>
    <p:sldId id="286" r:id="rId7"/>
    <p:sldId id="261" r:id="rId8"/>
    <p:sldId id="287"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268" r:id="rId25"/>
    <p:sldId id="269" r:id="rId26"/>
    <p:sldId id="270" r:id="rId27"/>
    <p:sldId id="271" r:id="rId28"/>
    <p:sldId id="274" r:id="rId29"/>
    <p:sldId id="305" r:id="rId30"/>
    <p:sldId id="263" r:id="rId31"/>
    <p:sldId id="266" r:id="rId32"/>
    <p:sldId id="306" r:id="rId33"/>
    <p:sldId id="308" r:id="rId34"/>
    <p:sldId id="307" r:id="rId35"/>
    <p:sldId id="309" r:id="rId36"/>
    <p:sldId id="310" r:id="rId37"/>
  </p:sldIdLst>
  <p:sldSz cx="12192000" cy="6858000"/>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3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4D345F41-FAE5-4CA8-B894-24E6E6F27E6A}" type="datetimeFigureOut">
              <a:rPr lang="en-GB" smtClean="0"/>
              <a:t>24/06/2019</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AAE2CD11-2698-4CBB-B580-214CF9F94883}" type="slidenum">
              <a:rPr lang="en-GB" smtClean="0"/>
              <a:t>‹#›</a:t>
            </a:fld>
            <a:endParaRPr lang="en-GB"/>
          </a:p>
        </p:txBody>
      </p:sp>
    </p:spTree>
    <p:extLst>
      <p:ext uri="{BB962C8B-B14F-4D97-AF65-F5344CB8AC3E}">
        <p14:creationId xmlns:p14="http://schemas.microsoft.com/office/powerpoint/2010/main" val="1288622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7810CA88-BDD3-43D6-82E6-06578F193D67}" type="datetimeFigureOut">
              <a:rPr lang="en-GB" smtClean="0"/>
              <a:t>24/06/2019</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7D09C955-D770-4BB0-B355-603FCA945B12}" type="slidenum">
              <a:rPr lang="en-GB" smtClean="0"/>
              <a:t>‹#›</a:t>
            </a:fld>
            <a:endParaRPr lang="en-GB"/>
          </a:p>
        </p:txBody>
      </p:sp>
    </p:spTree>
    <p:extLst>
      <p:ext uri="{BB962C8B-B14F-4D97-AF65-F5344CB8AC3E}">
        <p14:creationId xmlns:p14="http://schemas.microsoft.com/office/powerpoint/2010/main" val="160451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xmlns="" id="{62AF15F6-E2D8-409D-85D5-60FB395CEB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xmlns="" id="{6E1099D4-D784-4A6B-9779-026150EF4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Early modern developments complicated these relationships </a:t>
            </a:r>
          </a:p>
          <a:p>
            <a:r>
              <a:rPr lang="en-US" altLang="en-US"/>
              <a:t>1) Gradual reconquest of Ireland in 70 years after 1534 as Tudor state grew in power; and Atlantic grew in political importance – part of western colonial expansion.</a:t>
            </a:r>
            <a:endParaRPr lang="en-GB" altLang="en-US"/>
          </a:p>
          <a:p>
            <a:r>
              <a:rPr lang="en-US" altLang="en-US"/>
              <a:t>2) Key difference from 12thC: </a:t>
            </a:r>
            <a:r>
              <a:rPr lang="en-US" altLang="en-US" u="sng"/>
              <a:t>Reformation</a:t>
            </a:r>
            <a:r>
              <a:rPr lang="en-US" altLang="en-US"/>
              <a:t> - a failure in Ireland. Protestantism inevitably identified with expansion of British political power at time of growth of Tudor power in Ireland. The later C16th and early C17th series of wars and confiscations - the destruction of Gaelic power (especially in its stronghold in Ulster by 1603), &amp; creation of a strong colonial administration. Accompanied by rhetoric of ‘civility’ - dehumanizing ‘natives’ and legitimizing conquest - a mode of thinking which proved suitable for export as the empire grew.</a:t>
            </a:r>
            <a:endParaRPr lang="en-GB" altLang="en-US"/>
          </a:p>
          <a:p>
            <a:r>
              <a:rPr lang="en-GB" altLang="en-US"/>
              <a:t>Not entirely uniform – ‘Old English’ settlers remained Catholic but mostly loyal to state – but begins process of h political and social subordination of Irish Catholics, especially as Protestant ‘New English’ settlers seek to differentiate themselves from natives.</a:t>
            </a:r>
          </a:p>
        </p:txBody>
      </p:sp>
      <p:sp>
        <p:nvSpPr>
          <p:cNvPr id="15364" name="Slide Number Placeholder 3">
            <a:extLst>
              <a:ext uri="{FF2B5EF4-FFF2-40B4-BE49-F238E27FC236}">
                <a16:creationId xmlns:a16="http://schemas.microsoft.com/office/drawing/2014/main" xmlns="" id="{2734459A-E25B-4DA5-BC9E-329CE78C86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89026D-0C81-4EC1-8BA3-66234FF80C49}" type="slidenum">
              <a:rPr lang="en-US" altLang="en-US" smtClean="0"/>
              <a:pPr/>
              <a:t>6</a:t>
            </a:fld>
            <a:endParaRPr lang="en-US" altLang="en-US"/>
          </a:p>
        </p:txBody>
      </p:sp>
    </p:spTree>
    <p:extLst>
      <p:ext uri="{BB962C8B-B14F-4D97-AF65-F5344CB8AC3E}">
        <p14:creationId xmlns:p14="http://schemas.microsoft.com/office/powerpoint/2010/main" val="71291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Last gt Cath-native rebellion - in support of James II and with Fr aid 1688 - suppression after Battle of Boyne 1690 (commemorations central to mythhistory of Ulster Protestants) - flight of remnants of milit elite to Europe; further wave of confiscations</a:t>
            </a:r>
          </a:p>
          <a:p>
            <a:r>
              <a:rPr lang="en-US" altLang="en-US"/>
              <a:t>Reinforced by Penal laws which excluded RCs from pol. power, and imposed consid. relig and econ. disabilities. Yet the penal system failed (if it was ever thus intended) to induce mass conversions - Catholicism remained the religion of more than 3/4 of the population, and the Cath. Ch. re-emerged from the persecution of the eC18 as an object of particular veneration. Towards the end of the century all but the political disabilities were abandoned by the state - but the Protestant confessional character of the state continued to remind Caths of their inferior status and the alien nature of their landlords.</a:t>
            </a:r>
            <a:endParaRPr lang="en-GB" altLang="en-US"/>
          </a:p>
          <a:p>
            <a:endParaRPr lang="en-GB"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314E59-6274-4910-8611-201C20138964}" type="slidenum">
              <a:rPr lang="en-US" altLang="en-US" smtClean="0"/>
              <a:pPr/>
              <a:t>8</a:t>
            </a:fld>
            <a:endParaRPr lang="en-US" altLang="en-US"/>
          </a:p>
        </p:txBody>
      </p:sp>
    </p:spTree>
    <p:extLst>
      <p:ext uri="{BB962C8B-B14F-4D97-AF65-F5344CB8AC3E}">
        <p14:creationId xmlns:p14="http://schemas.microsoft.com/office/powerpoint/2010/main" val="82415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3B92EF-6B98-4EA5-8899-1F9BEAA3D7EC}" type="slidenum">
              <a:rPr lang="en-US" altLang="en-US" smtClean="0"/>
              <a:pPr>
                <a:spcBef>
                  <a:spcPct val="0"/>
                </a:spcBef>
              </a:pPr>
              <a:t>20</a:t>
            </a:fld>
            <a:endParaRPr lang="en-US" altLang="en-US"/>
          </a:p>
        </p:txBody>
      </p:sp>
    </p:spTree>
    <p:extLst>
      <p:ext uri="{BB962C8B-B14F-4D97-AF65-F5344CB8AC3E}">
        <p14:creationId xmlns:p14="http://schemas.microsoft.com/office/powerpoint/2010/main" val="3403442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244ABA-37B0-44FC-A656-D5251B929036}" type="slidenum">
              <a:rPr lang="en-US" altLang="en-US" smtClean="0"/>
              <a:pPr>
                <a:spcBef>
                  <a:spcPct val="0"/>
                </a:spcBef>
              </a:pPr>
              <a:t>21</a:t>
            </a:fld>
            <a:endParaRPr lang="en-US" altLang="en-US"/>
          </a:p>
        </p:txBody>
      </p:sp>
    </p:spTree>
    <p:extLst>
      <p:ext uri="{BB962C8B-B14F-4D97-AF65-F5344CB8AC3E}">
        <p14:creationId xmlns:p14="http://schemas.microsoft.com/office/powerpoint/2010/main" val="400871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F9803E-351B-4EFB-9DC5-EE4ACA8E9849}" type="slidenum">
              <a:rPr lang="en-US" altLang="en-US" smtClean="0"/>
              <a:pPr>
                <a:spcBef>
                  <a:spcPct val="0"/>
                </a:spcBef>
              </a:pPr>
              <a:t>22</a:t>
            </a:fld>
            <a:endParaRPr lang="en-US" altLang="en-US"/>
          </a:p>
        </p:txBody>
      </p:sp>
    </p:spTree>
    <p:extLst>
      <p:ext uri="{BB962C8B-B14F-4D97-AF65-F5344CB8AC3E}">
        <p14:creationId xmlns:p14="http://schemas.microsoft.com/office/powerpoint/2010/main" val="218741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D7ACB2-A305-4B9F-8D7B-85028F43AE91}" type="slidenum">
              <a:rPr lang="en-US" altLang="en-US" smtClean="0"/>
              <a:pPr>
                <a:spcBef>
                  <a:spcPct val="0"/>
                </a:spcBef>
              </a:pPr>
              <a:t>23</a:t>
            </a:fld>
            <a:endParaRPr lang="en-US" altLang="en-US"/>
          </a:p>
        </p:txBody>
      </p:sp>
    </p:spTree>
    <p:extLst>
      <p:ext uri="{BB962C8B-B14F-4D97-AF65-F5344CB8AC3E}">
        <p14:creationId xmlns:p14="http://schemas.microsoft.com/office/powerpoint/2010/main" val="402570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xmlns="" id="{295D1D71-01A2-40A0-9CAC-ECD66A8F73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xmlns="" id="{32A0895A-AEC1-44B3-8B38-484DCE4D51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xmlns="" id="{67065EBA-502F-42BF-89BF-F5F1E9A95C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879038-C8DB-4B26-A4A4-BAA3A3BE2167}" type="slidenum">
              <a:rPr lang="en-US" altLang="en-US" smtClean="0"/>
              <a:pPr>
                <a:spcBef>
                  <a:spcPct val="0"/>
                </a:spcBef>
              </a:pPr>
              <a:t>24</a:t>
            </a:fld>
            <a:endParaRPr lang="en-US" altLang="en-US"/>
          </a:p>
        </p:txBody>
      </p:sp>
    </p:spTree>
    <p:extLst>
      <p:ext uri="{BB962C8B-B14F-4D97-AF65-F5344CB8AC3E}">
        <p14:creationId xmlns:p14="http://schemas.microsoft.com/office/powerpoint/2010/main" val="202598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6A300FF1-0B8C-4F72-B805-1A5E2E2801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xmlns="" id="{3ABFA19E-0EA6-4A9C-B409-A01FC88A3B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xmlns="" id="{247DF97F-5BC5-4BFB-A056-E2277DEC1F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11E873-F5A3-445C-959E-EA8A35964C37}" type="slidenum">
              <a:rPr lang="en-US" altLang="en-US" smtClean="0"/>
              <a:pPr>
                <a:spcBef>
                  <a:spcPct val="0"/>
                </a:spcBef>
              </a:pPr>
              <a:t>25</a:t>
            </a:fld>
            <a:endParaRPr lang="en-US" altLang="en-US"/>
          </a:p>
        </p:txBody>
      </p:sp>
    </p:spTree>
    <p:extLst>
      <p:ext uri="{BB962C8B-B14F-4D97-AF65-F5344CB8AC3E}">
        <p14:creationId xmlns:p14="http://schemas.microsoft.com/office/powerpoint/2010/main" val="322151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6/24/2019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6/24/2019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6/24/2019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6/24/2019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6/24/2019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DEBCE1-DE3C-4C95-9475-6C17C0459093}"/>
              </a:ext>
            </a:extLst>
          </p:cNvPr>
          <p:cNvSpPr>
            <a:spLocks noGrp="1"/>
          </p:cNvSpPr>
          <p:nvPr>
            <p:ph type="ctrTitle"/>
          </p:nvPr>
        </p:nvSpPr>
        <p:spPr/>
        <p:txBody>
          <a:bodyPr/>
          <a:lstStyle/>
          <a:p>
            <a:r>
              <a:rPr lang="en-GB" sz="5400" dirty="0">
                <a:solidFill>
                  <a:srgbClr val="FF0000"/>
                </a:solidFill>
              </a:rPr>
              <a:t>Northern Ireland: A History of </a:t>
            </a:r>
            <a:r>
              <a:rPr lang="en-GB" sz="5400" dirty="0" err="1">
                <a:solidFill>
                  <a:srgbClr val="FF0000"/>
                </a:solidFill>
              </a:rPr>
              <a:t>confliCT</a:t>
            </a:r>
            <a:endParaRPr lang="en-GB" sz="5400" dirty="0">
              <a:solidFill>
                <a:srgbClr val="FF0000"/>
              </a:solidFill>
            </a:endParaRPr>
          </a:p>
        </p:txBody>
      </p:sp>
      <p:sp>
        <p:nvSpPr>
          <p:cNvPr id="3" name="Subtitle 2">
            <a:extLst>
              <a:ext uri="{FF2B5EF4-FFF2-40B4-BE49-F238E27FC236}">
                <a16:creationId xmlns:a16="http://schemas.microsoft.com/office/drawing/2014/main" xmlns="" id="{AE29F892-7B88-48DB-BFD8-0AD5A6A8AC99}"/>
              </a:ext>
            </a:extLst>
          </p:cNvPr>
          <p:cNvSpPr>
            <a:spLocks noGrp="1"/>
          </p:cNvSpPr>
          <p:nvPr>
            <p:ph type="subTitle" idx="1"/>
          </p:nvPr>
        </p:nvSpPr>
        <p:spPr>
          <a:xfrm>
            <a:off x="2679905" y="4102053"/>
            <a:ext cx="6831673" cy="1086237"/>
          </a:xfrm>
        </p:spPr>
        <p:txBody>
          <a:bodyPr/>
          <a:lstStyle/>
          <a:p>
            <a:r>
              <a:rPr lang="en-GB" dirty="0"/>
              <a:t>Prof Peter Gray, Institute of Irish </a:t>
            </a:r>
            <a:r>
              <a:rPr lang="en-GB" dirty="0" smtClean="0"/>
              <a:t>Studies, QUB</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7714" y="4421698"/>
            <a:ext cx="1077286" cy="1077286"/>
          </a:xfrm>
          <a:prstGeom prst="rect">
            <a:avLst/>
          </a:prstGeom>
        </p:spPr>
      </p:pic>
    </p:spTree>
    <p:extLst>
      <p:ext uri="{BB962C8B-B14F-4D97-AF65-F5344CB8AC3E}">
        <p14:creationId xmlns:p14="http://schemas.microsoft.com/office/powerpoint/2010/main" val="319318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943" y="200278"/>
            <a:ext cx="9601200" cy="1485900"/>
          </a:xfrm>
        </p:spPr>
        <p:txBody>
          <a:bodyPr/>
          <a:lstStyle/>
          <a:p>
            <a:r>
              <a:rPr lang="en-GB" dirty="0"/>
              <a:t>Uneven Economic Development</a:t>
            </a:r>
          </a:p>
        </p:txBody>
      </p:sp>
      <p:pic>
        <p:nvPicPr>
          <p:cNvPr id="5" name="Content Placeholder 4" descr="Knocking off at Harland &amp; Wolf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58379" y="1055171"/>
            <a:ext cx="4382112" cy="285789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7525" y="4013650"/>
            <a:ext cx="4761501"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North-east Ulster has industrial revolution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Belfast centre of world-leading </a:t>
            </a:r>
            <a:r>
              <a:rPr lang="en-GB" b="1" dirty="0">
                <a:latin typeface="Arial" panose="020B0604020202020204" pitchFamily="34" charset="0"/>
                <a:cs typeface="Arial" panose="020B0604020202020204" pitchFamily="34" charset="0"/>
              </a:rPr>
              <a:t>linen</a:t>
            </a:r>
            <a:r>
              <a:rPr lang="en-GB" dirty="0">
                <a:latin typeface="Arial" panose="020B0604020202020204" pitchFamily="34" charset="0"/>
                <a:cs typeface="Arial" panose="020B0604020202020204" pitchFamily="34" charset="0"/>
              </a:rPr>
              <a:t> textiles and engineering industries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Harland and Wolff </a:t>
            </a:r>
            <a:r>
              <a:rPr lang="en-GB" b="1" dirty="0">
                <a:latin typeface="Arial" panose="020B0604020202020204" pitchFamily="34" charset="0"/>
                <a:cs typeface="Arial" panose="020B0604020202020204" pitchFamily="34" charset="0"/>
              </a:rPr>
              <a:t>Shipyard</a:t>
            </a:r>
            <a:r>
              <a:rPr lang="en-GB" dirty="0">
                <a:latin typeface="Arial" panose="020B0604020202020204" pitchFamily="34" charset="0"/>
                <a:cs typeface="Arial" panose="020B0604020202020204" pitchFamily="34" charset="0"/>
              </a:rPr>
              <a:t> (est. 1861) – construction of ‘Titanic’ 1910-12</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Protestant middle and working classes associate economic prosperity with Union </a:t>
            </a:r>
          </a:p>
        </p:txBody>
      </p:sp>
      <p:pic>
        <p:nvPicPr>
          <p:cNvPr id="7" name="Content Placeholder 4" descr="famine mural new lodge.jpg"/>
          <p:cNvPicPr>
            <a:picLocks noGrp="1" noChangeAspect="1"/>
          </p:cNvPicPr>
          <p:nvPr>
            <p:ph sz="half" idx="2"/>
          </p:nvPr>
        </p:nvPicPr>
        <p:blipFill>
          <a:blip r:embed="rId3">
            <a:extLst>
              <a:ext uri="{28A0092B-C50C-407E-A947-70E740481C1C}">
                <a14:useLocalDpi xmlns:a14="http://schemas.microsoft.com/office/drawing/2010/main" val="0"/>
              </a:ext>
            </a:extLst>
          </a:blip>
          <a:srcRect r="14035" b="11111"/>
          <a:stretch>
            <a:fillRect/>
          </a:stretch>
        </p:blipFill>
        <p:spPr>
          <a:xfrm>
            <a:off x="7179696" y="1055171"/>
            <a:ext cx="3647447" cy="2828634"/>
          </a:xfrm>
          <a:ln>
            <a:solidFill>
              <a:schemeClr val="accent1"/>
            </a:solidFill>
            <a:miter lim="800000"/>
            <a:headEnd/>
            <a:tailEnd/>
          </a:ln>
        </p:spPr>
      </p:pic>
      <p:sp>
        <p:nvSpPr>
          <p:cNvPr id="8" name="TextBox 7"/>
          <p:cNvSpPr txBox="1"/>
          <p:nvPr/>
        </p:nvSpPr>
        <p:spPr>
          <a:xfrm>
            <a:off x="6870138" y="4013650"/>
            <a:ext cx="4822853" cy="2585323"/>
          </a:xfrm>
          <a:prstGeom prst="rect">
            <a:avLst/>
          </a:prstGeom>
          <a:noFill/>
        </p:spPr>
        <p:txBody>
          <a:bodyPr wrap="square" rtlCol="0">
            <a:spAutoFit/>
          </a:bodyPr>
          <a:lstStyle/>
          <a:p>
            <a:pPr marL="285750" indent="-285750">
              <a:buFont typeface="Arial" panose="020B0604020202020204" pitchFamily="34" charset="0"/>
              <a:buChar char="•"/>
            </a:pPr>
            <a:r>
              <a:rPr lang="en-GB" dirty="0"/>
              <a:t>South and west of Ireland marked by slower economic growth or stagnation</a:t>
            </a:r>
          </a:p>
          <a:p>
            <a:pPr marL="285750" indent="-285750">
              <a:buFont typeface="Arial" panose="020B0604020202020204" pitchFamily="34" charset="0"/>
              <a:buChar char="•"/>
            </a:pPr>
            <a:r>
              <a:rPr lang="en-GB" b="1" dirty="0"/>
              <a:t>Great Famine </a:t>
            </a:r>
            <a:r>
              <a:rPr lang="en-GB" dirty="0"/>
              <a:t>1845-50 sees 1/8 of population die</a:t>
            </a:r>
          </a:p>
          <a:p>
            <a:pPr marL="285750" indent="-285750">
              <a:buFont typeface="Arial" panose="020B0604020202020204" pitchFamily="34" charset="0"/>
              <a:buChar char="•"/>
            </a:pPr>
            <a:r>
              <a:rPr lang="en-GB" dirty="0"/>
              <a:t>Mass emigration (c.8m over 19</a:t>
            </a:r>
            <a:r>
              <a:rPr lang="en-GB" baseline="30000" dirty="0"/>
              <a:t>th</a:t>
            </a:r>
            <a:r>
              <a:rPr lang="en-GB" dirty="0"/>
              <a:t> century)</a:t>
            </a:r>
          </a:p>
          <a:p>
            <a:pPr marL="285750" indent="-285750">
              <a:buFont typeface="Arial" panose="020B0604020202020204" pitchFamily="34" charset="0"/>
              <a:buChar char="•"/>
            </a:pPr>
            <a:r>
              <a:rPr lang="en-GB" dirty="0"/>
              <a:t>Post-famine economy remains dependent on agriculture and food processing</a:t>
            </a:r>
          </a:p>
          <a:p>
            <a:pPr marL="285750" indent="-285750">
              <a:buFont typeface="Arial" panose="020B0604020202020204" pitchFamily="34" charset="0"/>
              <a:buChar char="•"/>
            </a:pPr>
            <a:r>
              <a:rPr lang="en-GB" dirty="0"/>
              <a:t>Nationalists tend to blame Union for damaging Irish economy</a:t>
            </a:r>
          </a:p>
        </p:txBody>
      </p:sp>
    </p:spTree>
    <p:extLst>
      <p:ext uri="{BB962C8B-B14F-4D97-AF65-F5344CB8AC3E}">
        <p14:creationId xmlns:p14="http://schemas.microsoft.com/office/powerpoint/2010/main" val="16582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919289" y="0"/>
            <a:ext cx="8353425" cy="863600"/>
          </a:xfrm>
        </p:spPr>
        <p:txBody>
          <a:bodyPr/>
          <a:lstStyle/>
          <a:p>
            <a:pPr eaLnBrk="1" hangingPunct="1"/>
            <a:r>
              <a:rPr lang="en-GB" altLang="en-US" sz="3800"/>
              <a:t>War and Revolution in Ireland 1912-21</a:t>
            </a:r>
          </a:p>
        </p:txBody>
      </p:sp>
      <p:pic>
        <p:nvPicPr>
          <p:cNvPr id="30723"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1538" b="6174"/>
          <a:stretch>
            <a:fillRect/>
          </a:stretch>
        </p:blipFill>
        <p:spPr>
          <a:xfrm>
            <a:off x="1159669" y="746126"/>
            <a:ext cx="2411413" cy="3527425"/>
          </a:xfrm>
          <a:noFill/>
          <a:ln>
            <a:solidFill>
              <a:schemeClr val="accent1"/>
            </a:solidFill>
            <a:miter lim="800000"/>
            <a:headEnd/>
            <a:tailEnd/>
          </a:ln>
        </p:spPr>
      </p:pic>
      <p:sp>
        <p:nvSpPr>
          <p:cNvPr id="25603" name="Content Placeholder 3"/>
          <p:cNvSpPr>
            <a:spLocks noGrp="1"/>
          </p:cNvSpPr>
          <p:nvPr>
            <p:ph sz="quarter" idx="2"/>
          </p:nvPr>
        </p:nvSpPr>
        <p:spPr>
          <a:xfrm>
            <a:off x="5992812" y="1028701"/>
            <a:ext cx="5920891" cy="5584134"/>
          </a:xfrm>
        </p:spPr>
        <p:txBody>
          <a:bodyPr>
            <a:normAutofit/>
          </a:bodyPr>
          <a:lstStyle/>
          <a:p>
            <a:pPr marL="274320" indent="-274320">
              <a:spcBef>
                <a:spcPts val="580"/>
              </a:spcBef>
              <a:spcAft>
                <a:spcPts val="0"/>
              </a:spcAft>
              <a:buFont typeface="Wingdings 2"/>
              <a:buChar char=""/>
              <a:defRPr/>
            </a:pPr>
            <a:r>
              <a:rPr lang="en-GB" dirty="0">
                <a:latin typeface="Arial" panose="020B0604020202020204" pitchFamily="34" charset="0"/>
                <a:cs typeface="Arial" panose="020B0604020202020204" pitchFamily="34" charset="0"/>
              </a:rPr>
              <a:t>1912 British Liberal </a:t>
            </a:r>
            <a:r>
              <a:rPr lang="en-GB" dirty="0" err="1">
                <a:latin typeface="Arial" panose="020B0604020202020204" pitchFamily="34" charset="0"/>
                <a:cs typeface="Arial" panose="020B0604020202020204" pitchFamily="34" charset="0"/>
              </a:rPr>
              <a:t>Govt</a:t>
            </a:r>
            <a:r>
              <a:rPr lang="en-GB" dirty="0">
                <a:latin typeface="Arial" panose="020B0604020202020204" pitchFamily="34" charset="0"/>
                <a:cs typeface="Arial" panose="020B0604020202020204" pitchFamily="34" charset="0"/>
              </a:rPr>
              <a:t> allied to Irish Nationalists proposes Home Rule Bill for Ireland</a:t>
            </a:r>
          </a:p>
          <a:p>
            <a:pPr marL="274320" indent="-274320">
              <a:spcBef>
                <a:spcPts val="580"/>
              </a:spcBef>
              <a:spcAft>
                <a:spcPts val="0"/>
              </a:spcAft>
              <a:buFont typeface="Wingdings 2"/>
              <a:buChar char=""/>
              <a:defRPr/>
            </a:pPr>
            <a:r>
              <a:rPr lang="en-GB" b="1" dirty="0">
                <a:latin typeface="Arial" panose="020B0604020202020204" pitchFamily="34" charset="0"/>
                <a:cs typeface="Arial" panose="020B0604020202020204" pitchFamily="34" charset="0"/>
              </a:rPr>
              <a:t>‘Ulster Crisis’ </a:t>
            </a:r>
            <a:r>
              <a:rPr lang="en-GB" dirty="0">
                <a:latin typeface="Arial" panose="020B0604020202020204" pitchFamily="34" charset="0"/>
                <a:cs typeface="Arial" panose="020B0604020202020204" pitchFamily="34" charset="0"/>
              </a:rPr>
              <a:t>1912-14 sees Unionism mobilise in defence of UK link; paramilitary Ulster Volunteer Force (UVF)  </a:t>
            </a:r>
          </a:p>
          <a:p>
            <a:pPr marL="274320" indent="-274320">
              <a:spcBef>
                <a:spcPts val="580"/>
              </a:spcBef>
              <a:spcAft>
                <a:spcPts val="0"/>
              </a:spcAft>
              <a:buFont typeface="Wingdings 2"/>
              <a:buChar char=""/>
              <a:defRPr/>
            </a:pPr>
            <a:r>
              <a:rPr lang="en-GB" b="1" dirty="0">
                <a:latin typeface="Arial" panose="020B0604020202020204" pitchFamily="34" charset="0"/>
                <a:cs typeface="Arial" panose="020B0604020202020204" pitchFamily="34" charset="0"/>
              </a:rPr>
              <a:t>First World War </a:t>
            </a:r>
            <a:r>
              <a:rPr lang="en-GB" dirty="0">
                <a:latin typeface="Arial" panose="020B0604020202020204" pitchFamily="34" charset="0"/>
                <a:cs typeface="Arial" panose="020B0604020202020204" pitchFamily="34" charset="0"/>
              </a:rPr>
              <a:t>(1914-18) sees radicalisation of Irish Nationalism: </a:t>
            </a:r>
            <a:r>
              <a:rPr lang="en-GB" b="1" dirty="0">
                <a:latin typeface="Arial" panose="020B0604020202020204" pitchFamily="34" charset="0"/>
                <a:cs typeface="Arial" panose="020B0604020202020204" pitchFamily="34" charset="0"/>
              </a:rPr>
              <a:t>1916 Rising </a:t>
            </a:r>
            <a:r>
              <a:rPr lang="en-GB" dirty="0">
                <a:latin typeface="Arial" panose="020B0604020202020204" pitchFamily="34" charset="0"/>
                <a:cs typeface="Arial" panose="020B0604020202020204" pitchFamily="34" charset="0"/>
              </a:rPr>
              <a:t>in Dublin led by revolutionary IRB</a:t>
            </a:r>
          </a:p>
          <a:p>
            <a:pPr marL="274320" indent="-274320">
              <a:spcBef>
                <a:spcPts val="580"/>
              </a:spcBef>
              <a:spcAft>
                <a:spcPts val="0"/>
              </a:spcAft>
              <a:buFont typeface="Wingdings 2"/>
              <a:buChar char=""/>
              <a:defRPr/>
            </a:pPr>
            <a:r>
              <a:rPr lang="en-GB" dirty="0">
                <a:latin typeface="Arial" panose="020B0604020202020204" pitchFamily="34" charset="0"/>
                <a:cs typeface="Arial" panose="020B0604020202020204" pitchFamily="34" charset="0"/>
              </a:rPr>
              <a:t>Unionist ‘Blood sacrifice’ myth – Battle of the Somme 1916</a:t>
            </a:r>
          </a:p>
          <a:p>
            <a:pPr marL="274320" indent="-274320">
              <a:spcBef>
                <a:spcPts val="580"/>
              </a:spcBef>
              <a:spcAft>
                <a:spcPts val="0"/>
              </a:spcAft>
              <a:buFont typeface="Wingdings 2"/>
              <a:buChar char=""/>
              <a:defRPr/>
            </a:pPr>
            <a:r>
              <a:rPr lang="en-GB" b="1" dirty="0">
                <a:latin typeface="Arial" panose="020B0604020202020204" pitchFamily="34" charset="0"/>
                <a:cs typeface="Arial" panose="020B0604020202020204" pitchFamily="34" charset="0"/>
              </a:rPr>
              <a:t>1918 Election </a:t>
            </a:r>
            <a:r>
              <a:rPr lang="en-GB" dirty="0">
                <a:latin typeface="Arial" panose="020B0604020202020204" pitchFamily="34" charset="0"/>
                <a:cs typeface="Arial" panose="020B0604020202020204" pitchFamily="34" charset="0"/>
              </a:rPr>
              <a:t>sees Ireland split between Sinn Fein party (seeking total independence) and Ulster Unionists</a:t>
            </a:r>
          </a:p>
          <a:p>
            <a:pPr marL="274320" indent="-274320">
              <a:spcBef>
                <a:spcPts val="580"/>
              </a:spcBef>
              <a:spcAft>
                <a:spcPts val="0"/>
              </a:spcAft>
              <a:buFont typeface="Wingdings 2"/>
              <a:buChar char=""/>
              <a:defRPr/>
            </a:pPr>
            <a:r>
              <a:rPr lang="en-GB" b="1" dirty="0">
                <a:latin typeface="Arial" panose="020B0604020202020204" pitchFamily="34" charset="0"/>
                <a:cs typeface="Arial" panose="020B0604020202020204" pitchFamily="34" charset="0"/>
              </a:rPr>
              <a:t>Irish War of Independence </a:t>
            </a:r>
            <a:r>
              <a:rPr lang="en-GB" dirty="0">
                <a:latin typeface="Arial" panose="020B0604020202020204" pitchFamily="34" charset="0"/>
                <a:cs typeface="Arial" panose="020B0604020202020204" pitchFamily="34" charset="0"/>
              </a:rPr>
              <a:t>led by Sinn Fein party and IRA, 1919-21 forces British Govt to negotiate – Anglo-Irish Treaty 1921</a:t>
            </a:r>
          </a:p>
        </p:txBody>
      </p:sp>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l="7475"/>
          <a:stretch>
            <a:fillRect/>
          </a:stretch>
        </p:blipFill>
        <p:spPr bwMode="auto">
          <a:xfrm>
            <a:off x="2774191" y="4013200"/>
            <a:ext cx="32099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6"/>
          <p:cNvSpPr txBox="1">
            <a:spLocks noChangeArrowheads="1"/>
          </p:cNvSpPr>
          <p:nvPr/>
        </p:nvSpPr>
        <p:spPr bwMode="auto">
          <a:xfrm>
            <a:off x="3775075" y="2261015"/>
            <a:ext cx="1728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GB" altLang="en-US" sz="1400" dirty="0">
                <a:latin typeface="Arial" panose="020B0604020202020204" pitchFamily="34" charset="0"/>
              </a:rPr>
              <a:t>Loyalist Historical Mural of 1912-14 mobilisation under Edward Carson and First World War</a:t>
            </a:r>
          </a:p>
        </p:txBody>
      </p:sp>
      <p:sp>
        <p:nvSpPr>
          <p:cNvPr id="30727" name="TextBox 7"/>
          <p:cNvSpPr txBox="1">
            <a:spLocks noChangeArrowheads="1"/>
          </p:cNvSpPr>
          <p:nvPr/>
        </p:nvSpPr>
        <p:spPr bwMode="auto">
          <a:xfrm>
            <a:off x="1043873" y="4797425"/>
            <a:ext cx="17390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GB" altLang="en-US" sz="1400" dirty="0">
                <a:latin typeface="Arial" panose="020B0604020202020204" pitchFamily="34" charset="0"/>
              </a:rPr>
              <a:t>Belfast Republican Mural of ‘Easter Rising’ in Dublin, 1916</a:t>
            </a:r>
          </a:p>
        </p:txBody>
      </p:sp>
    </p:spTree>
    <p:extLst>
      <p:ext uri="{BB962C8B-B14F-4D97-AF65-F5344CB8AC3E}">
        <p14:creationId xmlns:p14="http://schemas.microsoft.com/office/powerpoint/2010/main" val="3867779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774826" y="86160"/>
            <a:ext cx="8642350" cy="908050"/>
          </a:xfrm>
        </p:spPr>
        <p:txBody>
          <a:bodyPr/>
          <a:lstStyle/>
          <a:p>
            <a:pPr eaLnBrk="1" hangingPunct="1"/>
            <a:r>
              <a:rPr lang="en-GB" altLang="en-US" sz="3800" dirty="0"/>
              <a:t>Partition and Northern Ireland, 1920-22</a:t>
            </a:r>
          </a:p>
        </p:txBody>
      </p:sp>
      <p:pic>
        <p:nvPicPr>
          <p:cNvPr id="31747"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74826" y="4221164"/>
            <a:ext cx="3744913" cy="2301875"/>
          </a:xfrm>
          <a:noFill/>
          <a:ln>
            <a:solidFill>
              <a:schemeClr val="accent1"/>
            </a:solidFill>
            <a:miter lim="800000"/>
            <a:headEnd/>
            <a:tailEnd/>
          </a:ln>
        </p:spPr>
      </p:pic>
      <p:sp>
        <p:nvSpPr>
          <p:cNvPr id="31748" name="Content Placeholder 3"/>
          <p:cNvSpPr>
            <a:spLocks noGrp="1"/>
          </p:cNvSpPr>
          <p:nvPr>
            <p:ph sz="quarter" idx="2"/>
          </p:nvPr>
        </p:nvSpPr>
        <p:spPr>
          <a:xfrm>
            <a:off x="5591176" y="981075"/>
            <a:ext cx="6045171" cy="5543550"/>
          </a:xfrm>
        </p:spPr>
        <p:txBody>
          <a:bodyPr>
            <a:normAutofit/>
          </a:bodyPr>
          <a:lstStyle/>
          <a:p>
            <a:pPr eaLnBrk="1" hangingPunct="1"/>
            <a:r>
              <a:rPr lang="en-GB" altLang="en-US" dirty="0">
                <a:latin typeface="Arial" panose="020B0604020202020204" pitchFamily="34" charset="0"/>
                <a:cs typeface="Arial" panose="020B0604020202020204" pitchFamily="34" charset="0"/>
              </a:rPr>
              <a:t>Ireland partitioned by 1920 Government of Ireland Act</a:t>
            </a:r>
          </a:p>
          <a:p>
            <a:pPr eaLnBrk="1" hangingPunct="1"/>
            <a:r>
              <a:rPr lang="en-GB" altLang="en-US" dirty="0">
                <a:latin typeface="Arial" panose="020B0604020202020204" pitchFamily="34" charset="0"/>
                <a:cs typeface="Arial" panose="020B0604020202020204" pitchFamily="34" charset="0"/>
              </a:rPr>
              <a:t>6 North-eastern counties become </a:t>
            </a:r>
            <a:r>
              <a:rPr lang="en-GB" altLang="en-US" b="1" dirty="0">
                <a:latin typeface="Arial" panose="020B0604020202020204" pitchFamily="34" charset="0"/>
                <a:cs typeface="Arial" panose="020B0604020202020204" pitchFamily="34" charset="0"/>
              </a:rPr>
              <a:t>‘Northern Ireland’ </a:t>
            </a:r>
            <a:r>
              <a:rPr lang="en-GB" altLang="en-US" dirty="0">
                <a:latin typeface="Arial" panose="020B0604020202020204" pitchFamily="34" charset="0"/>
                <a:cs typeface="Arial" panose="020B0604020202020204" pitchFamily="34" charset="0"/>
              </a:rPr>
              <a:t>with Protestant </a:t>
            </a:r>
            <a:r>
              <a:rPr lang="en-GB" altLang="en-US" dirty="0" smtClean="0">
                <a:latin typeface="Arial" panose="020B0604020202020204" pitchFamily="34" charset="0"/>
                <a:cs typeface="Arial" panose="020B0604020202020204" pitchFamily="34" charset="0"/>
              </a:rPr>
              <a:t>majority</a:t>
            </a:r>
          </a:p>
          <a:p>
            <a:r>
              <a:rPr lang="en-GB" altLang="en-US" dirty="0" smtClean="0">
                <a:latin typeface="Arial" panose="020B0604020202020204" pitchFamily="34" charset="0"/>
                <a:cs typeface="Arial" panose="020B0604020202020204" pitchFamily="34" charset="0"/>
              </a:rPr>
              <a:t>26 southern counties known as ‘Southern Ireland’ (1920-1), </a:t>
            </a:r>
            <a:r>
              <a:rPr lang="en-GB" altLang="en-US" b="1" dirty="0" smtClean="0">
                <a:latin typeface="Arial" panose="020B0604020202020204" pitchFamily="34" charset="0"/>
                <a:cs typeface="Arial" panose="020B0604020202020204" pitchFamily="34" charset="0"/>
              </a:rPr>
              <a:t>Irish Free State </a:t>
            </a:r>
            <a:r>
              <a:rPr lang="en-GB" altLang="en-US" dirty="0" smtClean="0">
                <a:latin typeface="Arial" panose="020B0604020202020204" pitchFamily="34" charset="0"/>
                <a:cs typeface="Arial" panose="020B0604020202020204" pitchFamily="34" charset="0"/>
              </a:rPr>
              <a:t>(1921-37), </a:t>
            </a:r>
            <a:r>
              <a:rPr lang="en-GB" altLang="en-US" b="1" dirty="0" smtClean="0">
                <a:latin typeface="Arial" panose="020B0604020202020204" pitchFamily="34" charset="0"/>
                <a:cs typeface="Arial" panose="020B0604020202020204" pitchFamily="34" charset="0"/>
              </a:rPr>
              <a:t>Éire</a:t>
            </a:r>
            <a:r>
              <a:rPr lang="en-GB" altLang="en-US" dirty="0" smtClean="0">
                <a:latin typeface="Arial" panose="020B0604020202020204" pitchFamily="34" charset="0"/>
                <a:cs typeface="Arial" panose="020B0604020202020204" pitchFamily="34" charset="0"/>
              </a:rPr>
              <a:t> (1937-49), </a:t>
            </a:r>
            <a:r>
              <a:rPr lang="en-GB" altLang="en-US" b="1" dirty="0" smtClean="0">
                <a:latin typeface="Arial" panose="020B0604020202020204" pitchFamily="34" charset="0"/>
                <a:cs typeface="Arial" panose="020B0604020202020204" pitchFamily="34" charset="0"/>
              </a:rPr>
              <a:t>Republic of Ireland </a:t>
            </a:r>
            <a:r>
              <a:rPr lang="en-GB" altLang="en-US" dirty="0" smtClean="0">
                <a:latin typeface="Arial" panose="020B0604020202020204" pitchFamily="34" charset="0"/>
                <a:cs typeface="Arial" panose="020B0604020202020204" pitchFamily="34" charset="0"/>
              </a:rPr>
              <a:t>(1949-)</a:t>
            </a:r>
            <a:endParaRPr lang="en-GB" altLang="en-US" dirty="0">
              <a:latin typeface="Arial" panose="020B0604020202020204" pitchFamily="34" charset="0"/>
              <a:cs typeface="Arial" panose="020B0604020202020204" pitchFamily="34" charset="0"/>
            </a:endParaRPr>
          </a:p>
          <a:p>
            <a:pPr eaLnBrk="1" hangingPunct="1"/>
            <a:r>
              <a:rPr lang="en-GB" altLang="en-US" b="1" dirty="0" smtClean="0">
                <a:latin typeface="Arial" panose="020B0604020202020204" pitchFamily="34" charset="0"/>
                <a:cs typeface="Arial" panose="020B0604020202020204" pitchFamily="34" charset="0"/>
              </a:rPr>
              <a:t>Northern Ireland </a:t>
            </a:r>
            <a:r>
              <a:rPr lang="en-GB" altLang="en-US" dirty="0">
                <a:latin typeface="Arial" panose="020B0604020202020204" pitchFamily="34" charset="0"/>
                <a:cs typeface="Arial" panose="020B0604020202020204" pitchFamily="34" charset="0"/>
              </a:rPr>
              <a:t>a self-governing ‘province’ within UK, with a devolved parliament and a regional government in Belfast</a:t>
            </a:r>
          </a:p>
          <a:p>
            <a:r>
              <a:rPr lang="en-GB" altLang="en-US" dirty="0" smtClean="0">
                <a:latin typeface="Arial" panose="020B0604020202020204" pitchFamily="34" charset="0"/>
                <a:cs typeface="Arial" panose="020B0604020202020204" pitchFamily="34" charset="0"/>
              </a:rPr>
              <a:t>Partition </a:t>
            </a:r>
            <a:r>
              <a:rPr lang="en-GB" altLang="en-US" dirty="0">
                <a:latin typeface="Arial" panose="020B0604020202020204" pitchFamily="34" charset="0"/>
                <a:cs typeface="Arial" panose="020B0604020202020204" pitchFamily="34" charset="0"/>
              </a:rPr>
              <a:t>of Ireland an attempt by Britain to ‘solve the Irish problem’ by territorial division between ethno-national communities – could it succeed</a:t>
            </a:r>
            <a:r>
              <a:rPr lang="en-GB" altLang="en-US" dirty="0" smtClean="0">
                <a:latin typeface="Arial" panose="020B0604020202020204" pitchFamily="34" charset="0"/>
                <a:cs typeface="Arial" panose="020B0604020202020204" pitchFamily="34" charset="0"/>
              </a:rPr>
              <a:t>?</a:t>
            </a:r>
          </a:p>
          <a:p>
            <a:r>
              <a:rPr lang="en-GB" altLang="en-US" dirty="0" smtClean="0">
                <a:latin typeface="Arial" panose="020B0604020202020204" pitchFamily="34" charset="0"/>
                <a:cs typeface="Arial" panose="020B0604020202020204" pitchFamily="34" charset="0"/>
              </a:rPr>
              <a:t>Compare with other ‘end of empire’ partitions: India (1947); Palestine (1947-8); Cyprus (1974)</a:t>
            </a:r>
            <a:endParaRPr lang="en-GB" altLang="en-US" dirty="0">
              <a:latin typeface="Arial" panose="020B0604020202020204" pitchFamily="34" charset="0"/>
              <a:cs typeface="Arial" panose="020B0604020202020204" pitchFamily="34" charset="0"/>
            </a:endParaRPr>
          </a:p>
          <a:p>
            <a:pPr eaLnBrk="1" hangingPunct="1"/>
            <a:endParaRPr lang="en-GB" altLang="en-US" dirty="0">
              <a:latin typeface="Arial" panose="020B0604020202020204" pitchFamily="34" charset="0"/>
              <a:cs typeface="Arial" panose="020B0604020202020204" pitchFamily="34" charset="0"/>
            </a:endParaRPr>
          </a:p>
        </p:txBody>
      </p:sp>
      <p:pic>
        <p:nvPicPr>
          <p:cNvPr id="31749" name="Picture 4" descr="http://upload.wikimedia.org/wikipedia/commons/6/6d/Northern_and_Southern_Irel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794762"/>
            <a:ext cx="2430463" cy="31718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ga-IE" altLang="en-US"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88354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873" y="0"/>
            <a:ext cx="9408227" cy="925176"/>
          </a:xfrm>
        </p:spPr>
        <p:txBody>
          <a:bodyPr>
            <a:normAutofit/>
          </a:bodyPr>
          <a:lstStyle/>
          <a:p>
            <a:pPr>
              <a:defRPr/>
            </a:pPr>
            <a:r>
              <a:rPr lang="en-GB" dirty="0">
                <a:solidFill>
                  <a:schemeClr val="tx2">
                    <a:satMod val="130000"/>
                  </a:schemeClr>
                </a:solidFill>
              </a:rPr>
              <a:t>Partitioning Ireland: Border drawing</a:t>
            </a:r>
          </a:p>
        </p:txBody>
      </p:sp>
      <p:sp>
        <p:nvSpPr>
          <p:cNvPr id="12291" name="Content Placeholder 2"/>
          <p:cNvSpPr>
            <a:spLocks noGrp="1"/>
          </p:cNvSpPr>
          <p:nvPr>
            <p:ph sz="half" idx="1"/>
          </p:nvPr>
        </p:nvSpPr>
        <p:spPr>
          <a:xfrm>
            <a:off x="817296" y="853785"/>
            <a:ext cx="5785805" cy="5708856"/>
          </a:xfrm>
        </p:spPr>
        <p:txBody>
          <a:bodyPr>
            <a:normAutofit lnSpcReduction="10000"/>
          </a:bodyPr>
          <a:lstStyle/>
          <a:p>
            <a:pPr eaLnBrk="1" hangingPunct="1"/>
            <a:r>
              <a:rPr lang="en-GB" dirty="0"/>
              <a:t>Complex religious demography of Ulster</a:t>
            </a:r>
          </a:p>
          <a:p>
            <a:pPr eaLnBrk="1" hangingPunct="1"/>
            <a:r>
              <a:rPr lang="en-GB" dirty="0"/>
              <a:t>4, 6 or 9 county area – debated from 1913/14?</a:t>
            </a:r>
          </a:p>
          <a:p>
            <a:pPr eaLnBrk="1" hangingPunct="1"/>
            <a:r>
              <a:rPr lang="en-GB" dirty="0"/>
              <a:t>GOIA 1920 rejects local plebiscites / county option (c.f. Silesia, Schleswig-Holstein, Saarland)</a:t>
            </a:r>
          </a:p>
          <a:p>
            <a:pPr eaLnBrk="1" hangingPunct="1"/>
            <a:r>
              <a:rPr lang="en-GB" dirty="0"/>
              <a:t>UK Government preferred 9 counties (c.54% Protestant); Unionist leader James Craig insisted on 6 (c.70% Protestant)</a:t>
            </a:r>
          </a:p>
          <a:p>
            <a:pPr eaLnBrk="1" hangingPunct="1"/>
            <a:r>
              <a:rPr lang="en-GB" dirty="0"/>
              <a:t>2 of 6 counties (Tyrone, Fermanagh) had Catholic/Nationalist majorities; border city of Londonderry also Catholic majority</a:t>
            </a:r>
          </a:p>
          <a:p>
            <a:pPr eaLnBrk="1" hangingPunct="1"/>
            <a:r>
              <a:rPr lang="en-GB" dirty="0"/>
              <a:t>Large and hostile minority (</a:t>
            </a:r>
            <a:r>
              <a:rPr lang="en-GB" b="1" dirty="0"/>
              <a:t>c.30% Catholic</a:t>
            </a:r>
            <a:r>
              <a:rPr lang="en-GB" dirty="0"/>
              <a:t>) left inside Northern Ireland; smaller Protestant minority (c.10%) left in ‘Southern Ireland’/IFS</a:t>
            </a:r>
          </a:p>
          <a:p>
            <a:pPr eaLnBrk="1" hangingPunct="1"/>
            <a:r>
              <a:rPr lang="en-GB" dirty="0"/>
              <a:t>Boundary Commission of 1925 recommends only very minor changes – abandoned</a:t>
            </a:r>
          </a:p>
          <a:p>
            <a:pPr eaLnBrk="1" hangingPunct="1"/>
            <a:r>
              <a:rPr lang="en-GB" dirty="0"/>
              <a:t>No repartition since 1920</a:t>
            </a:r>
          </a:p>
        </p:txBody>
      </p:sp>
      <p:pic>
        <p:nvPicPr>
          <p:cNvPr id="7" name="Content Placeholder 4" descr="Ulster 1911 map.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17" t="14959" r="13586" b="5689"/>
          <a:stretch/>
        </p:blipFill>
        <p:spPr>
          <a:xfrm>
            <a:off x="6667229" y="643519"/>
            <a:ext cx="4316927" cy="3523334"/>
          </a:xfrm>
        </p:spPr>
      </p:pic>
      <p:sp>
        <p:nvSpPr>
          <p:cNvPr id="8" name="TextBox 4"/>
          <p:cNvSpPr txBox="1">
            <a:spLocks noChangeArrowheads="1"/>
          </p:cNvSpPr>
          <p:nvPr/>
        </p:nvSpPr>
        <p:spPr bwMode="auto">
          <a:xfrm>
            <a:off x="7855469" y="4581129"/>
            <a:ext cx="3024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t>	</a:t>
            </a:r>
            <a:r>
              <a:rPr lang="en-GB" altLang="en-US" sz="1200" dirty="0" err="1"/>
              <a:t>Prot</a:t>
            </a:r>
            <a:r>
              <a:rPr lang="en-GB" altLang="en-US" sz="1200" dirty="0"/>
              <a:t> 75-100%</a:t>
            </a:r>
          </a:p>
          <a:p>
            <a:pPr eaLnBrk="1" hangingPunct="1"/>
            <a:r>
              <a:rPr lang="en-GB" altLang="en-US" sz="1200" dirty="0"/>
              <a:t>	</a:t>
            </a:r>
            <a:r>
              <a:rPr lang="en-GB" altLang="en-US" sz="1200" dirty="0" err="1"/>
              <a:t>Prot</a:t>
            </a:r>
            <a:r>
              <a:rPr lang="en-GB" altLang="en-US" sz="1200" dirty="0"/>
              <a:t> 50-75%</a:t>
            </a:r>
          </a:p>
          <a:p>
            <a:pPr eaLnBrk="1" hangingPunct="1"/>
            <a:r>
              <a:rPr lang="en-GB" altLang="en-US" sz="1200" dirty="0"/>
              <a:t>	</a:t>
            </a:r>
            <a:r>
              <a:rPr lang="en-GB" altLang="en-US" sz="1200" dirty="0" err="1"/>
              <a:t>Prot</a:t>
            </a:r>
            <a:r>
              <a:rPr lang="en-GB" altLang="en-US" sz="1200" dirty="0"/>
              <a:t> 25-50%</a:t>
            </a:r>
          </a:p>
          <a:p>
            <a:pPr eaLnBrk="1" hangingPunct="1"/>
            <a:r>
              <a:rPr lang="en-GB" altLang="en-US" sz="1200" dirty="0"/>
              <a:t>	</a:t>
            </a:r>
            <a:r>
              <a:rPr lang="en-GB" altLang="en-US" sz="1200" dirty="0" err="1"/>
              <a:t>Prot</a:t>
            </a:r>
            <a:r>
              <a:rPr lang="en-GB" altLang="en-US" sz="1200" dirty="0"/>
              <a:t> 0-25%</a:t>
            </a:r>
          </a:p>
          <a:p>
            <a:pPr eaLnBrk="1" hangingPunct="1"/>
            <a:endParaRPr lang="en-GB" altLang="en-US" sz="1200" dirty="0"/>
          </a:p>
          <a:p>
            <a:pPr eaLnBrk="1" hangingPunct="1"/>
            <a:endParaRPr lang="en-GB" altLang="en-US" sz="1200" dirty="0"/>
          </a:p>
        </p:txBody>
      </p:sp>
      <p:sp>
        <p:nvSpPr>
          <p:cNvPr id="9" name="Rectangle 8"/>
          <p:cNvSpPr/>
          <p:nvPr/>
        </p:nvSpPr>
        <p:spPr>
          <a:xfrm>
            <a:off x="8040216" y="4653137"/>
            <a:ext cx="215900" cy="1381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 name="Rectangle 9"/>
          <p:cNvSpPr/>
          <p:nvPr/>
        </p:nvSpPr>
        <p:spPr>
          <a:xfrm>
            <a:off x="8040216" y="4840768"/>
            <a:ext cx="215900" cy="14446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8040216" y="5036741"/>
            <a:ext cx="215900" cy="1444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Rectangle 11"/>
          <p:cNvSpPr/>
          <p:nvPr/>
        </p:nvSpPr>
        <p:spPr>
          <a:xfrm>
            <a:off x="8040216" y="5222540"/>
            <a:ext cx="215900" cy="14446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 name="Rectangle 3"/>
          <p:cNvSpPr/>
          <p:nvPr/>
        </p:nvSpPr>
        <p:spPr>
          <a:xfrm>
            <a:off x="10333529" y="1075770"/>
            <a:ext cx="650628" cy="1076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405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186" y="70788"/>
            <a:ext cx="6552923" cy="1071563"/>
          </a:xfrm>
        </p:spPr>
        <p:txBody>
          <a:bodyPr>
            <a:normAutofit fontScale="90000"/>
          </a:bodyPr>
          <a:lstStyle/>
          <a:p>
            <a:pPr>
              <a:defRPr/>
            </a:pPr>
            <a:r>
              <a:rPr lang="en-GB" dirty="0">
                <a:solidFill>
                  <a:schemeClr val="tx2">
                    <a:satMod val="130000"/>
                  </a:schemeClr>
                </a:solidFill>
              </a:rPr>
              <a:t>The Government of Northern Ireland (1921-72)</a:t>
            </a:r>
          </a:p>
        </p:txBody>
      </p:sp>
      <p:sp>
        <p:nvSpPr>
          <p:cNvPr id="5" name="Content Placeholder 4"/>
          <p:cNvSpPr>
            <a:spLocks noGrp="1"/>
          </p:cNvSpPr>
          <p:nvPr>
            <p:ph idx="1"/>
          </p:nvPr>
        </p:nvSpPr>
        <p:spPr>
          <a:xfrm>
            <a:off x="914103" y="1668964"/>
            <a:ext cx="10632935" cy="5276008"/>
          </a:xfrm>
        </p:spPr>
        <p:txBody>
          <a:bodyPr>
            <a:noAutofit/>
          </a:bodyPr>
          <a:lstStyle/>
          <a:p>
            <a:pPr marL="365760" indent="-283464">
              <a:spcAft>
                <a:spcPts val="0"/>
              </a:spcAft>
              <a:buFont typeface="Wingdings 2"/>
              <a:buChar char=""/>
              <a:defRPr/>
            </a:pPr>
            <a:r>
              <a:rPr lang="en-GB" sz="2200" dirty="0"/>
              <a:t>GOIA 1920 grants NI legislative and executive </a:t>
            </a:r>
            <a:r>
              <a:rPr lang="en-GB" sz="2200" b="1" dirty="0"/>
              <a:t>devolution</a:t>
            </a:r>
            <a:r>
              <a:rPr lang="en-GB" sz="2200" dirty="0"/>
              <a:t> as a ‘Province’ within UK</a:t>
            </a:r>
          </a:p>
          <a:p>
            <a:pPr marL="365760" indent="-283464">
              <a:spcAft>
                <a:spcPts val="0"/>
              </a:spcAft>
              <a:buFont typeface="Wingdings 2"/>
              <a:buChar char=""/>
              <a:defRPr/>
            </a:pPr>
            <a:r>
              <a:rPr lang="en-GB" sz="2200" dirty="0"/>
              <a:t>Supported by Ulster Unionists as guarantee of partition – but meant acceptance of ‘Home Rule’ for NI – contradiction?</a:t>
            </a:r>
          </a:p>
          <a:p>
            <a:pPr marL="365760" indent="-283464">
              <a:spcAft>
                <a:spcPts val="0"/>
              </a:spcAft>
              <a:buFont typeface="Wingdings 2"/>
              <a:buChar char=""/>
              <a:defRPr/>
            </a:pPr>
            <a:r>
              <a:rPr lang="en-GB" sz="2200" b="1" dirty="0"/>
              <a:t>NI Parliament</a:t>
            </a:r>
            <a:r>
              <a:rPr lang="en-GB" sz="2200" dirty="0"/>
              <a:t>: 52 MPs in Commons elected by Proportional Representation (STV); 24 Senators elected by Commons</a:t>
            </a:r>
          </a:p>
          <a:p>
            <a:pPr marL="365760" indent="-283464">
              <a:spcAft>
                <a:spcPts val="0"/>
              </a:spcAft>
              <a:buFont typeface="Wingdings 2"/>
              <a:buChar char=""/>
              <a:defRPr/>
            </a:pPr>
            <a:r>
              <a:rPr lang="en-GB" sz="2200" dirty="0"/>
              <a:t>NI Parliament to have devolved control over internal affairs, including policing, education, economic development</a:t>
            </a:r>
          </a:p>
          <a:p>
            <a:pPr marL="365760" indent="-283464">
              <a:spcAft>
                <a:spcPts val="0"/>
              </a:spcAft>
              <a:buFont typeface="Wingdings 2"/>
              <a:buChar char=""/>
              <a:defRPr/>
            </a:pPr>
            <a:r>
              <a:rPr lang="en-GB" sz="2200" dirty="0"/>
              <a:t>‘Imperial’ or ‘reserved’ affairs reserved to Westminster (NI remains in UK) – including war/peace, currency and trade</a:t>
            </a:r>
          </a:p>
          <a:p>
            <a:pPr marL="365760" indent="-283464">
              <a:spcAft>
                <a:spcPts val="0"/>
              </a:spcAft>
              <a:buFont typeface="Wingdings 2"/>
              <a:buChar char=""/>
              <a:defRPr/>
            </a:pPr>
            <a:r>
              <a:rPr lang="en-GB" sz="2200" dirty="0"/>
              <a:t>NI to have symbolic Governor General, but no federal relationship with Westminster</a:t>
            </a:r>
          </a:p>
          <a:p>
            <a:pPr marL="365760" indent="-283464">
              <a:spcAft>
                <a:spcPts val="0"/>
              </a:spcAft>
              <a:buFont typeface="Wingdings 2"/>
              <a:buChar char=""/>
              <a:defRPr/>
            </a:pPr>
            <a:r>
              <a:rPr lang="en-GB" sz="2200" dirty="0"/>
              <a:t>Hope that NI and S Irish Parliaments would co-operate in </a:t>
            </a:r>
            <a:r>
              <a:rPr lang="en-GB" sz="2200" b="1" dirty="0"/>
              <a:t>‘Council of Ireland</a:t>
            </a:r>
            <a:r>
              <a:rPr lang="en-GB" sz="2200" dirty="0"/>
              <a:t>’ and possibly reunite voluntarily</a:t>
            </a:r>
          </a:p>
        </p:txBody>
      </p:sp>
      <p:pic>
        <p:nvPicPr>
          <p:cNvPr id="4" name="Picture 3"/>
          <p:cNvPicPr>
            <a:picLocks noChangeAspect="1"/>
          </p:cNvPicPr>
          <p:nvPr/>
        </p:nvPicPr>
        <p:blipFill>
          <a:blip r:embed="rId2"/>
          <a:stretch>
            <a:fillRect/>
          </a:stretch>
        </p:blipFill>
        <p:spPr>
          <a:xfrm>
            <a:off x="8771766" y="70788"/>
            <a:ext cx="2255532" cy="1128541"/>
          </a:xfrm>
          <a:prstGeom prst="rect">
            <a:avLst/>
          </a:prstGeom>
          <a:ln>
            <a:solidFill>
              <a:schemeClr val="accent1">
                <a:shade val="50000"/>
              </a:schemeClr>
            </a:solidFill>
          </a:ln>
        </p:spPr>
      </p:pic>
      <p:sp>
        <p:nvSpPr>
          <p:cNvPr id="3" name="TextBox 2"/>
          <p:cNvSpPr txBox="1"/>
          <p:nvPr/>
        </p:nvSpPr>
        <p:spPr>
          <a:xfrm>
            <a:off x="8771765" y="1199329"/>
            <a:ext cx="2427537" cy="461665"/>
          </a:xfrm>
          <a:prstGeom prst="rect">
            <a:avLst/>
          </a:prstGeom>
          <a:noFill/>
        </p:spPr>
        <p:txBody>
          <a:bodyPr wrap="square" rtlCol="0">
            <a:spAutoFit/>
          </a:bodyPr>
          <a:lstStyle/>
          <a:p>
            <a:r>
              <a:rPr lang="en-GB" sz="1200" dirty="0" smtClean="0"/>
              <a:t>Flag of Northern </a:t>
            </a:r>
            <a:r>
              <a:rPr lang="en-GB" sz="1200" dirty="0" smtClean="0"/>
              <a:t>Ireland (‘Ulster Banner’) 1924-72</a:t>
            </a:r>
            <a:endParaRPr lang="en-GB" sz="1200" dirty="0"/>
          </a:p>
        </p:txBody>
      </p:sp>
    </p:spTree>
    <p:extLst>
      <p:ext uri="{BB962C8B-B14F-4D97-AF65-F5344CB8AC3E}">
        <p14:creationId xmlns:p14="http://schemas.microsoft.com/office/powerpoint/2010/main" val="307729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529" y="142876"/>
            <a:ext cx="6049472" cy="892969"/>
          </a:xfrm>
        </p:spPr>
        <p:txBody>
          <a:bodyPr>
            <a:normAutofit fontScale="90000"/>
          </a:bodyPr>
          <a:lstStyle/>
          <a:p>
            <a:pPr>
              <a:defRPr/>
            </a:pPr>
            <a:r>
              <a:rPr lang="en-GB" dirty="0">
                <a:solidFill>
                  <a:schemeClr val="tx2">
                    <a:satMod val="130000"/>
                  </a:schemeClr>
                </a:solidFill>
              </a:rPr>
              <a:t>State Building: Craig in Government</a:t>
            </a:r>
          </a:p>
        </p:txBody>
      </p:sp>
      <p:sp>
        <p:nvSpPr>
          <p:cNvPr id="16387" name="Content Placeholder 3"/>
          <p:cNvSpPr>
            <a:spLocks noGrp="1"/>
          </p:cNvSpPr>
          <p:nvPr>
            <p:ph sz="half" idx="1"/>
          </p:nvPr>
        </p:nvSpPr>
        <p:spPr>
          <a:xfrm>
            <a:off x="995320" y="1412776"/>
            <a:ext cx="6089744" cy="5357812"/>
          </a:xfrm>
        </p:spPr>
        <p:txBody>
          <a:bodyPr/>
          <a:lstStyle/>
          <a:p>
            <a:pPr eaLnBrk="1" hangingPunct="1"/>
            <a:r>
              <a:rPr lang="en-GB" sz="2400" b="1" dirty="0"/>
              <a:t>James Craig </a:t>
            </a:r>
            <a:r>
              <a:rPr lang="en-GB" sz="2400" dirty="0"/>
              <a:t>PM of NI 1921-1940; created Viscount Craigavon 1927</a:t>
            </a:r>
          </a:p>
          <a:p>
            <a:pPr eaLnBrk="1" hangingPunct="1"/>
            <a:r>
              <a:rPr lang="en-GB" sz="2400" dirty="0"/>
              <a:t>NI Parliament elections May 1921: 40 Ulster Unionist, 6 Nationalist Party, 6 Sinn Fein – </a:t>
            </a:r>
            <a:r>
              <a:rPr lang="en-GB" sz="2400" b="1" dirty="0"/>
              <a:t>permanent Unionist control </a:t>
            </a:r>
            <a:r>
              <a:rPr lang="en-GB" sz="2400" dirty="0"/>
              <a:t>to 1972</a:t>
            </a:r>
          </a:p>
          <a:p>
            <a:pPr eaLnBrk="1" hangingPunct="1"/>
            <a:r>
              <a:rPr lang="en-GB" sz="2400" dirty="0"/>
              <a:t>NI Parliament opened at Belfast City Hall by King George V, June 1921 </a:t>
            </a:r>
            <a:r>
              <a:rPr lang="en-GB" altLang="en-US" sz="2400" dirty="0"/>
              <a:t>(boycotted by nationalist parties)</a:t>
            </a:r>
            <a:endParaRPr lang="en-GB" sz="2400" dirty="0"/>
          </a:p>
          <a:p>
            <a:pPr eaLnBrk="1" hangingPunct="1"/>
            <a:r>
              <a:rPr lang="en-GB" sz="2400" dirty="0"/>
              <a:t>Devolved powers transferred to NI </a:t>
            </a:r>
            <a:r>
              <a:rPr lang="en-GB" sz="2400" dirty="0" err="1"/>
              <a:t>Govt</a:t>
            </a:r>
            <a:r>
              <a:rPr lang="en-GB" sz="2400" dirty="0"/>
              <a:t> in course of 1921</a:t>
            </a:r>
          </a:p>
          <a:p>
            <a:pPr eaLnBrk="1" hangingPunct="1"/>
            <a:endParaRPr lang="en-GB" sz="2400" dirty="0"/>
          </a:p>
        </p:txBody>
      </p:sp>
      <p:pic>
        <p:nvPicPr>
          <p:cNvPr id="16388" name="Content Placeholder 9" descr="LG-Craig 21.jpg"/>
          <p:cNvPicPr>
            <a:picLocks noGrp="1" noChangeAspect="1"/>
          </p:cNvPicPr>
          <p:nvPr>
            <p:ph sz="half" idx="2"/>
          </p:nvPr>
        </p:nvPicPr>
        <p:blipFill>
          <a:blip r:embed="rId2" cstate="print"/>
          <a:srcRect b="16516"/>
          <a:stretch>
            <a:fillRect/>
          </a:stretch>
        </p:blipFill>
        <p:spPr>
          <a:xfrm rot="150573">
            <a:off x="7852016" y="175667"/>
            <a:ext cx="2500313" cy="2928938"/>
          </a:xfrm>
          <a:ln>
            <a:noFill/>
          </a:ln>
        </p:spPr>
      </p:pic>
      <p:pic>
        <p:nvPicPr>
          <p:cNvPr id="16389" name="Picture 2" descr="C:\Documents and Settings\pgray\My Documents\My Pictures\QUB\Lectures\Connor_painting of opening of NI Parlt 1921.jpg"/>
          <p:cNvPicPr>
            <a:picLocks noChangeAspect="1" noChangeArrowheads="1"/>
          </p:cNvPicPr>
          <p:nvPr/>
        </p:nvPicPr>
        <p:blipFill>
          <a:blip r:embed="rId3" cstate="print"/>
          <a:srcRect/>
          <a:stretch>
            <a:fillRect/>
          </a:stretch>
        </p:blipFill>
        <p:spPr bwMode="auto">
          <a:xfrm>
            <a:off x="7239001" y="3681767"/>
            <a:ext cx="3257550" cy="2644775"/>
          </a:xfrm>
          <a:prstGeom prst="rect">
            <a:avLst/>
          </a:prstGeom>
          <a:noFill/>
          <a:ln w="9525">
            <a:solidFill>
              <a:schemeClr val="accent1"/>
            </a:solidFill>
            <a:miter lim="800000"/>
            <a:headEnd/>
            <a:tailEnd/>
          </a:ln>
        </p:spPr>
      </p:pic>
      <p:sp>
        <p:nvSpPr>
          <p:cNvPr id="16390" name="TextBox 5"/>
          <p:cNvSpPr txBox="1">
            <a:spLocks noChangeArrowheads="1"/>
          </p:cNvSpPr>
          <p:nvPr/>
        </p:nvSpPr>
        <p:spPr bwMode="auto">
          <a:xfrm>
            <a:off x="7968208" y="3158546"/>
            <a:ext cx="2414042" cy="523220"/>
          </a:xfrm>
          <a:prstGeom prst="rect">
            <a:avLst/>
          </a:prstGeom>
          <a:noFill/>
          <a:ln w="9525">
            <a:noFill/>
            <a:miter lim="800000"/>
            <a:headEnd/>
            <a:tailEnd/>
          </a:ln>
        </p:spPr>
        <p:txBody>
          <a:bodyPr wrap="square">
            <a:spAutoFit/>
          </a:bodyPr>
          <a:lstStyle/>
          <a:p>
            <a:pPr algn="ctr"/>
            <a:r>
              <a:rPr lang="en-GB" sz="1400" i="1" dirty="0"/>
              <a:t>Irish Weekly Independent</a:t>
            </a:r>
            <a:r>
              <a:rPr lang="en-GB" sz="1400" dirty="0"/>
              <a:t>, Nov. 1921</a:t>
            </a:r>
            <a:endParaRPr lang="en-US" sz="1400" dirty="0"/>
          </a:p>
        </p:txBody>
      </p:sp>
      <p:sp>
        <p:nvSpPr>
          <p:cNvPr id="16391" name="TextBox 6"/>
          <p:cNvSpPr txBox="1">
            <a:spLocks noChangeArrowheads="1"/>
          </p:cNvSpPr>
          <p:nvPr/>
        </p:nvSpPr>
        <p:spPr bwMode="auto">
          <a:xfrm>
            <a:off x="7199364" y="6326541"/>
            <a:ext cx="3286125" cy="523220"/>
          </a:xfrm>
          <a:prstGeom prst="rect">
            <a:avLst/>
          </a:prstGeom>
          <a:noFill/>
          <a:ln w="9525">
            <a:noFill/>
            <a:miter lim="800000"/>
            <a:headEnd/>
            <a:tailEnd/>
          </a:ln>
        </p:spPr>
        <p:txBody>
          <a:bodyPr>
            <a:spAutoFit/>
          </a:bodyPr>
          <a:lstStyle/>
          <a:p>
            <a:pPr algn="ctr"/>
            <a:r>
              <a:rPr lang="en-GB" sz="1400" dirty="0"/>
              <a:t>John Lavery: Opening of NI Parliament, 1921</a:t>
            </a:r>
            <a:endParaRPr lang="en-US" sz="1400" dirty="0"/>
          </a:p>
        </p:txBody>
      </p:sp>
    </p:spTree>
    <p:extLst>
      <p:ext uri="{BB962C8B-B14F-4D97-AF65-F5344CB8AC3E}">
        <p14:creationId xmlns:p14="http://schemas.microsoft.com/office/powerpoint/2010/main" val="245814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15" y="55671"/>
            <a:ext cx="7882580" cy="980728"/>
          </a:xfrm>
        </p:spPr>
        <p:txBody>
          <a:bodyPr>
            <a:normAutofit fontScale="90000"/>
          </a:bodyPr>
          <a:lstStyle/>
          <a:p>
            <a:pPr>
              <a:defRPr/>
            </a:pPr>
            <a:r>
              <a:rPr lang="en-GB" dirty="0">
                <a:solidFill>
                  <a:schemeClr val="tx2">
                    <a:satMod val="130000"/>
                  </a:schemeClr>
                </a:solidFill>
              </a:rPr>
              <a:t>The ‘First Troubles’ and Security Policy</a:t>
            </a:r>
          </a:p>
        </p:txBody>
      </p:sp>
      <p:sp>
        <p:nvSpPr>
          <p:cNvPr id="18435" name="Content Placeholder 2"/>
          <p:cNvSpPr>
            <a:spLocks noGrp="1"/>
          </p:cNvSpPr>
          <p:nvPr>
            <p:ph sz="half" idx="1"/>
          </p:nvPr>
        </p:nvSpPr>
        <p:spPr>
          <a:xfrm>
            <a:off x="1033215" y="1316547"/>
            <a:ext cx="7290924" cy="5541453"/>
          </a:xfrm>
        </p:spPr>
        <p:txBody>
          <a:bodyPr/>
          <a:lstStyle/>
          <a:p>
            <a:pPr eaLnBrk="1" hangingPunct="1"/>
            <a:r>
              <a:rPr lang="en-GB" dirty="0"/>
              <a:t>Northern Ireland born in </a:t>
            </a:r>
            <a:r>
              <a:rPr lang="en-GB" dirty="0" smtClean="0"/>
              <a:t>violence – ‘Troubles’ of 1920-22</a:t>
            </a:r>
            <a:endParaRPr lang="en-GB" dirty="0"/>
          </a:p>
          <a:p>
            <a:pPr eaLnBrk="1" hangingPunct="1"/>
            <a:r>
              <a:rPr lang="en-GB" b="1" dirty="0"/>
              <a:t>Irish War of Independence </a:t>
            </a:r>
            <a:r>
              <a:rPr lang="en-GB" dirty="0"/>
              <a:t>(1919-21) and </a:t>
            </a:r>
            <a:r>
              <a:rPr lang="en-GB" b="1" dirty="0" smtClean="0"/>
              <a:t>Irish</a:t>
            </a:r>
            <a:r>
              <a:rPr lang="en-GB" dirty="0" smtClean="0"/>
              <a:t> </a:t>
            </a:r>
            <a:r>
              <a:rPr lang="en-GB" b="1" dirty="0" smtClean="0"/>
              <a:t>Civil </a:t>
            </a:r>
            <a:r>
              <a:rPr lang="en-GB" b="1" dirty="0"/>
              <a:t>War </a:t>
            </a:r>
            <a:r>
              <a:rPr lang="en-GB" dirty="0"/>
              <a:t>(1922-3) affects north; also sectarian violence in Belfast and Derry and </a:t>
            </a:r>
            <a:r>
              <a:rPr lang="en-GB" b="1" dirty="0"/>
              <a:t>‘Border War’</a:t>
            </a:r>
            <a:r>
              <a:rPr lang="en-GB" dirty="0"/>
              <a:t> (1920-22) – 455 killed in Belfast alone</a:t>
            </a:r>
          </a:p>
          <a:p>
            <a:pPr eaLnBrk="1" hangingPunct="1"/>
            <a:r>
              <a:rPr lang="en-GB" b="1" dirty="0"/>
              <a:t>Ulster Special Constabulary </a:t>
            </a:r>
            <a:r>
              <a:rPr lang="en-GB" dirty="0"/>
              <a:t>(</a:t>
            </a:r>
            <a:r>
              <a:rPr lang="en-GB" b="1" dirty="0"/>
              <a:t>B-Specials</a:t>
            </a:r>
            <a:r>
              <a:rPr lang="en-GB" dirty="0"/>
              <a:t>) formed late 1920 </a:t>
            </a:r>
            <a:r>
              <a:rPr lang="en-GB" altLang="en-US" dirty="0"/>
              <a:t>as state security force for NI – exclusively Protestant armed part-time militia based on old UVF</a:t>
            </a:r>
            <a:endParaRPr lang="en-GB" dirty="0"/>
          </a:p>
          <a:p>
            <a:pPr eaLnBrk="1" hangingPunct="1"/>
            <a:r>
              <a:rPr lang="en-GB" b="1" dirty="0"/>
              <a:t>Special Powers Act </a:t>
            </a:r>
            <a:r>
              <a:rPr lang="en-GB" dirty="0"/>
              <a:t>(NI) introduced 1922 giving coercive powers to NI </a:t>
            </a:r>
            <a:r>
              <a:rPr lang="en-GB" dirty="0" err="1"/>
              <a:t>Govt</a:t>
            </a:r>
            <a:r>
              <a:rPr lang="en-GB" dirty="0"/>
              <a:t> (retained to 1970s)</a:t>
            </a:r>
          </a:p>
          <a:p>
            <a:r>
              <a:rPr lang="en-GB" altLang="en-US" b="1" dirty="0"/>
              <a:t>Royal Ulster Constabulary (</a:t>
            </a:r>
            <a:r>
              <a:rPr lang="en-GB" b="1" dirty="0"/>
              <a:t>RUC) </a:t>
            </a:r>
            <a:r>
              <a:rPr lang="en-GB" dirty="0"/>
              <a:t>introduced 1922</a:t>
            </a:r>
            <a:r>
              <a:rPr lang="en-GB" altLang="en-US" dirty="0"/>
              <a:t>– an armed regular police force (some Catholic members, but mostly ex-RIC members from south – little N. Catholic recruitment)</a:t>
            </a:r>
          </a:p>
          <a:p>
            <a:r>
              <a:rPr lang="en-GB" dirty="0"/>
              <a:t>New state stabilised by 1923; </a:t>
            </a:r>
            <a:r>
              <a:rPr lang="en-GB" b="1" dirty="0"/>
              <a:t>IRA</a:t>
            </a:r>
            <a:r>
              <a:rPr lang="en-GB" dirty="0"/>
              <a:t> marginalised; but </a:t>
            </a:r>
            <a:r>
              <a:rPr lang="en-GB" dirty="0" smtClean="0"/>
              <a:t>NI retains </a:t>
            </a:r>
            <a:r>
              <a:rPr lang="en-GB" dirty="0"/>
              <a:t>security apparatus and distrust of </a:t>
            </a:r>
            <a:r>
              <a:rPr lang="en-GB" dirty="0" smtClean="0"/>
              <a:t>Catholic minority</a:t>
            </a:r>
            <a:endParaRPr lang="en-GB" dirty="0"/>
          </a:p>
          <a:p>
            <a:pPr eaLnBrk="1" hangingPunct="1"/>
            <a:endParaRPr lang="en-GB" dirty="0"/>
          </a:p>
        </p:txBody>
      </p:sp>
      <p:pic>
        <p:nvPicPr>
          <p:cNvPr id="18436" name="Content Placeholder 4" descr="u_s_c__in_a_lancia_armoured_vehicle.jpg"/>
          <p:cNvPicPr>
            <a:picLocks noGrp="1" noChangeAspect="1"/>
          </p:cNvPicPr>
          <p:nvPr>
            <p:ph sz="half" idx="2"/>
          </p:nvPr>
        </p:nvPicPr>
        <p:blipFill>
          <a:blip r:embed="rId2" cstate="print"/>
          <a:srcRect/>
          <a:stretch>
            <a:fillRect/>
          </a:stretch>
        </p:blipFill>
        <p:spPr>
          <a:xfrm>
            <a:off x="8459139" y="718047"/>
            <a:ext cx="3098136" cy="2261747"/>
          </a:xfrm>
          <a:ln>
            <a:solidFill>
              <a:schemeClr val="accent1"/>
            </a:solidFill>
          </a:ln>
        </p:spPr>
      </p:pic>
      <p:sp>
        <p:nvSpPr>
          <p:cNvPr id="18438" name="TextBox 6"/>
          <p:cNvSpPr txBox="1">
            <a:spLocks noChangeArrowheads="1"/>
          </p:cNvSpPr>
          <p:nvPr/>
        </p:nvSpPr>
        <p:spPr bwMode="auto">
          <a:xfrm>
            <a:off x="8780795" y="6290404"/>
            <a:ext cx="3071812" cy="307975"/>
          </a:xfrm>
          <a:prstGeom prst="rect">
            <a:avLst/>
          </a:prstGeom>
          <a:noFill/>
          <a:ln w="9525">
            <a:noFill/>
            <a:miter lim="800000"/>
            <a:headEnd/>
            <a:tailEnd/>
          </a:ln>
        </p:spPr>
        <p:txBody>
          <a:bodyPr>
            <a:spAutoFit/>
          </a:bodyPr>
          <a:lstStyle/>
          <a:p>
            <a:pPr algn="ctr"/>
            <a:r>
              <a:rPr lang="en-GB" sz="1400" dirty="0"/>
              <a:t>RUC Officers, mid-1920s</a:t>
            </a:r>
            <a:endParaRPr lang="en-US" sz="1400" dirty="0"/>
          </a:p>
        </p:txBody>
      </p:sp>
      <p:sp>
        <p:nvSpPr>
          <p:cNvPr id="18439" name="TextBox 7"/>
          <p:cNvSpPr txBox="1">
            <a:spLocks noChangeArrowheads="1"/>
          </p:cNvSpPr>
          <p:nvPr/>
        </p:nvSpPr>
        <p:spPr bwMode="auto">
          <a:xfrm>
            <a:off x="8797374" y="3019185"/>
            <a:ext cx="2199159" cy="307975"/>
          </a:xfrm>
          <a:prstGeom prst="rect">
            <a:avLst/>
          </a:prstGeom>
          <a:noFill/>
          <a:ln w="9525">
            <a:noFill/>
            <a:miter lim="800000"/>
            <a:headEnd/>
            <a:tailEnd/>
          </a:ln>
        </p:spPr>
        <p:txBody>
          <a:bodyPr wrap="square">
            <a:spAutoFit/>
          </a:bodyPr>
          <a:lstStyle/>
          <a:p>
            <a:pPr algn="ctr"/>
            <a:r>
              <a:rPr lang="en-GB" sz="1400" dirty="0"/>
              <a:t>B-Specials c.1922</a:t>
            </a:r>
            <a:endParaRPr lang="en-US" sz="1400" dirty="0"/>
          </a:p>
        </p:txBody>
      </p:sp>
      <p:pic>
        <p:nvPicPr>
          <p:cNvPr id="8" name="Picture 2" descr="three_ruc"/>
          <p:cNvPicPr>
            <a:picLocks noChangeAspect="1" noChangeArrowheads="1"/>
          </p:cNvPicPr>
          <p:nvPr/>
        </p:nvPicPr>
        <p:blipFill>
          <a:blip r:embed="rId3" cstate="print"/>
          <a:srcRect/>
          <a:stretch>
            <a:fillRect/>
          </a:stretch>
        </p:blipFill>
        <p:spPr bwMode="auto">
          <a:xfrm>
            <a:off x="8915795" y="3366693"/>
            <a:ext cx="2286000" cy="2757488"/>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48320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25" y="164364"/>
            <a:ext cx="7534527" cy="1143000"/>
          </a:xfrm>
        </p:spPr>
        <p:txBody>
          <a:bodyPr>
            <a:normAutofit fontScale="90000"/>
          </a:bodyPr>
          <a:lstStyle/>
          <a:p>
            <a:pPr>
              <a:defRPr/>
            </a:pPr>
            <a:r>
              <a:rPr lang="en-GB" dirty="0">
                <a:solidFill>
                  <a:schemeClr val="tx2">
                    <a:satMod val="130000"/>
                  </a:schemeClr>
                </a:solidFill>
              </a:rPr>
              <a:t>Local Government and Education</a:t>
            </a:r>
          </a:p>
        </p:txBody>
      </p:sp>
      <p:sp>
        <p:nvSpPr>
          <p:cNvPr id="3" name="Content Placeholder 2"/>
          <p:cNvSpPr>
            <a:spLocks noGrp="1"/>
          </p:cNvSpPr>
          <p:nvPr>
            <p:ph idx="1"/>
          </p:nvPr>
        </p:nvSpPr>
        <p:spPr>
          <a:xfrm>
            <a:off x="1051965" y="1035267"/>
            <a:ext cx="7371843" cy="5286375"/>
          </a:xfrm>
        </p:spPr>
        <p:txBody>
          <a:bodyPr>
            <a:normAutofit lnSpcReduction="10000"/>
          </a:bodyPr>
          <a:lstStyle/>
          <a:p>
            <a:pPr marL="365760" indent="-283464">
              <a:spcAft>
                <a:spcPts val="0"/>
              </a:spcAft>
              <a:buFont typeface="Wingdings 2"/>
              <a:buChar char=""/>
              <a:defRPr/>
            </a:pPr>
            <a:r>
              <a:rPr lang="en-GB" dirty="0"/>
              <a:t>Problem of ‘disloyal’ (i.e. Irish Nationalist) control of western local authorities – suspended by NI </a:t>
            </a:r>
            <a:r>
              <a:rPr lang="en-GB" dirty="0" err="1"/>
              <a:t>Govt</a:t>
            </a:r>
            <a:r>
              <a:rPr lang="en-GB" dirty="0"/>
              <a:t> 1922</a:t>
            </a:r>
          </a:p>
          <a:p>
            <a:pPr marL="365760" indent="-283464">
              <a:spcAft>
                <a:spcPts val="0"/>
              </a:spcAft>
              <a:buFont typeface="Wingdings 2"/>
              <a:buChar char=""/>
              <a:defRPr/>
            </a:pPr>
            <a:r>
              <a:rPr lang="en-GB" b="1" dirty="0"/>
              <a:t>NI Local Govt Act </a:t>
            </a:r>
            <a:r>
              <a:rPr lang="en-GB" dirty="0"/>
              <a:t>1922 abolishes Proportional Representation (PR) in local govt and redraws electoral boundaries (‘gerrymandering’)</a:t>
            </a:r>
          </a:p>
          <a:p>
            <a:pPr marL="365760" indent="-283464">
              <a:spcAft>
                <a:spcPts val="0"/>
              </a:spcAft>
              <a:buFont typeface="Wingdings 2"/>
              <a:buChar char=""/>
              <a:defRPr/>
            </a:pPr>
            <a:r>
              <a:rPr lang="en-GB" dirty="0"/>
              <a:t>Restores western County Fermanagh, Tyrone and Derry city councils to Ulster Unionist control </a:t>
            </a:r>
          </a:p>
          <a:p>
            <a:pPr marL="365760" indent="-283464">
              <a:spcAft>
                <a:spcPts val="0"/>
              </a:spcAft>
              <a:buFont typeface="Wingdings 2"/>
              <a:buChar char=""/>
              <a:defRPr/>
            </a:pPr>
            <a:r>
              <a:rPr lang="en-GB" dirty="0"/>
              <a:t>British Govt fails to intervene to uphold GOIA ‘safeguard’ of PR - only restored in local government elections 1973</a:t>
            </a:r>
          </a:p>
          <a:p>
            <a:pPr marL="365760" indent="-283464">
              <a:spcAft>
                <a:spcPts val="0"/>
              </a:spcAft>
              <a:buFont typeface="Wingdings 2"/>
              <a:buChar char=""/>
              <a:defRPr/>
            </a:pPr>
            <a:r>
              <a:rPr lang="en-GB" b="1" dirty="0"/>
              <a:t>1923 Education Act </a:t>
            </a:r>
            <a:r>
              <a:rPr lang="en-GB" dirty="0"/>
              <a:t>prepared by Liberal-Unionist Lord Londonderry: seeks equitable treatment of Catholic education in a non-denominational system</a:t>
            </a:r>
          </a:p>
          <a:p>
            <a:pPr marL="365760" indent="-283464">
              <a:spcAft>
                <a:spcPts val="0"/>
              </a:spcAft>
              <a:buFont typeface="Wingdings 2"/>
              <a:buChar char=""/>
              <a:defRPr/>
            </a:pPr>
            <a:r>
              <a:rPr lang="en-GB" dirty="0"/>
              <a:t>Opposed by churches (Protestant and Catholic) and by Orange Order; Lord Londonderry resigns 1926</a:t>
            </a:r>
          </a:p>
          <a:p>
            <a:pPr marL="365760" indent="-283464">
              <a:spcAft>
                <a:spcPts val="0"/>
              </a:spcAft>
              <a:buFont typeface="Wingdings 2"/>
              <a:buChar char=""/>
              <a:defRPr/>
            </a:pPr>
            <a:r>
              <a:rPr lang="en-GB" dirty="0"/>
              <a:t>Legislation amended to favour Protestant schools and guarantee interests of Protestant churches 1925, 1930</a:t>
            </a:r>
          </a:p>
          <a:p>
            <a:pPr marL="365760" indent="-283464">
              <a:spcAft>
                <a:spcPts val="0"/>
              </a:spcAft>
              <a:buFont typeface="Wingdings 2"/>
              <a:buChar char=""/>
              <a:defRPr/>
            </a:pPr>
            <a:endParaRPr lang="en-GB" dirty="0"/>
          </a:p>
        </p:txBody>
      </p:sp>
      <p:pic>
        <p:nvPicPr>
          <p:cNvPr id="21508" name="Picture 2" descr="C:\Documents and Settings\pgray\My Documents\My Pictures\QUB\Lectures\Craig PR 22.jpg"/>
          <p:cNvPicPr>
            <a:picLocks noChangeAspect="1" noChangeArrowheads="1"/>
          </p:cNvPicPr>
          <p:nvPr/>
        </p:nvPicPr>
        <p:blipFill rotWithShape="1">
          <a:blip r:embed="rId2" cstate="print"/>
          <a:srcRect l="6887" r="3272" b="10832"/>
          <a:stretch/>
        </p:blipFill>
        <p:spPr bwMode="auto">
          <a:xfrm>
            <a:off x="8844595" y="1035267"/>
            <a:ext cx="2857873" cy="3321504"/>
          </a:xfrm>
          <a:prstGeom prst="rect">
            <a:avLst/>
          </a:prstGeom>
          <a:noFill/>
          <a:ln w="9525">
            <a:noFill/>
            <a:miter lim="800000"/>
            <a:headEnd/>
            <a:tailEnd/>
          </a:ln>
        </p:spPr>
      </p:pic>
      <p:sp>
        <p:nvSpPr>
          <p:cNvPr id="21509" name="TextBox 4"/>
          <p:cNvSpPr txBox="1">
            <a:spLocks noChangeArrowheads="1"/>
          </p:cNvSpPr>
          <p:nvPr/>
        </p:nvSpPr>
        <p:spPr bwMode="auto">
          <a:xfrm>
            <a:off x="8715137" y="4524595"/>
            <a:ext cx="2714625" cy="1569660"/>
          </a:xfrm>
          <a:prstGeom prst="rect">
            <a:avLst/>
          </a:prstGeom>
          <a:noFill/>
          <a:ln w="9525">
            <a:noFill/>
            <a:miter lim="800000"/>
            <a:headEnd/>
            <a:tailEnd/>
          </a:ln>
        </p:spPr>
        <p:txBody>
          <a:bodyPr>
            <a:spAutoFit/>
          </a:bodyPr>
          <a:lstStyle/>
          <a:p>
            <a:r>
              <a:rPr lang="en-GB" sz="1200" dirty="0"/>
              <a:t>‘Proportional Representation, laddie, means confusion to ‘Ulster’. Cut out such new-fangled stuff. Every Orangeman knows how many beans make five!’</a:t>
            </a:r>
          </a:p>
          <a:p>
            <a:endParaRPr lang="en-GB" sz="1200" dirty="0"/>
          </a:p>
          <a:p>
            <a:r>
              <a:rPr lang="en-GB" altLang="en-US" sz="1200" dirty="0"/>
              <a:t>‘“Ulster” Arithmetic’ – </a:t>
            </a:r>
            <a:r>
              <a:rPr lang="en-GB" altLang="en-US" sz="1200" dirty="0" err="1"/>
              <a:t>Shemus</a:t>
            </a:r>
            <a:r>
              <a:rPr lang="en-GB" altLang="en-US" sz="1200" dirty="0"/>
              <a:t>, </a:t>
            </a:r>
            <a:r>
              <a:rPr lang="en-GB" altLang="en-US" sz="1200" i="1" dirty="0"/>
              <a:t>Weekly Freeman, </a:t>
            </a:r>
            <a:r>
              <a:rPr lang="en-GB" altLang="en-US" sz="1200" dirty="0"/>
              <a:t>22 Sept. 1922</a:t>
            </a:r>
          </a:p>
        </p:txBody>
      </p:sp>
    </p:spTree>
    <p:extLst>
      <p:ext uri="{BB962C8B-B14F-4D97-AF65-F5344CB8AC3E}">
        <p14:creationId xmlns:p14="http://schemas.microsoft.com/office/powerpoint/2010/main" val="281447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122" y="0"/>
            <a:ext cx="7497762" cy="1143000"/>
          </a:xfrm>
        </p:spPr>
        <p:txBody>
          <a:bodyPr/>
          <a:lstStyle/>
          <a:p>
            <a:pPr>
              <a:defRPr/>
            </a:pPr>
            <a:r>
              <a:rPr lang="en-GB" dirty="0">
                <a:solidFill>
                  <a:schemeClr val="tx2">
                    <a:satMod val="130000"/>
                  </a:schemeClr>
                </a:solidFill>
              </a:rPr>
              <a:t>A discriminatory state</a:t>
            </a:r>
          </a:p>
        </p:txBody>
      </p:sp>
      <p:sp>
        <p:nvSpPr>
          <p:cNvPr id="23555" name="Content Placeholder 4"/>
          <p:cNvSpPr>
            <a:spLocks noGrp="1"/>
          </p:cNvSpPr>
          <p:nvPr>
            <p:ph idx="1"/>
          </p:nvPr>
        </p:nvSpPr>
        <p:spPr>
          <a:xfrm>
            <a:off x="1060057" y="690251"/>
            <a:ext cx="7841182" cy="5856206"/>
          </a:xfrm>
        </p:spPr>
        <p:txBody>
          <a:bodyPr>
            <a:normAutofit/>
          </a:bodyPr>
          <a:lstStyle/>
          <a:p>
            <a:pPr eaLnBrk="1" hangingPunct="1"/>
            <a:r>
              <a:rPr lang="en-GB" sz="2500" dirty="0"/>
              <a:t>Richard Dawson Bates at Home Affairs: </a:t>
            </a:r>
            <a:r>
              <a:rPr lang="en-GB" sz="1800" dirty="0"/>
              <a:t>had</a:t>
            </a:r>
            <a:r>
              <a:rPr lang="en-GB" sz="2800" dirty="0"/>
              <a:t> </a:t>
            </a:r>
            <a:r>
              <a:rPr lang="en-GB" dirty="0"/>
              <a:t>‘Such a prejudice against Catholics that he made it clear to his permanent Secretary that he did not want his most juvenile clerk or typist, if a Papist, assigned for duty to his ministry.’</a:t>
            </a:r>
          </a:p>
          <a:p>
            <a:pPr eaLnBrk="1" hangingPunct="1"/>
            <a:r>
              <a:rPr lang="en-GB" sz="2300" dirty="0"/>
              <a:t>Bates lifts ban on RUC membership of Orange Order 1923</a:t>
            </a:r>
          </a:p>
          <a:p>
            <a:pPr eaLnBrk="1" hangingPunct="1"/>
            <a:r>
              <a:rPr lang="en-GB" sz="2300" dirty="0"/>
              <a:t>Close relationship of </a:t>
            </a:r>
            <a:r>
              <a:rPr lang="en-GB" sz="2300" b="1" dirty="0"/>
              <a:t>Orange Order </a:t>
            </a:r>
            <a:r>
              <a:rPr lang="en-GB" sz="2300" dirty="0"/>
              <a:t>and the </a:t>
            </a:r>
            <a:r>
              <a:rPr lang="en-GB" sz="2300" b="1" dirty="0"/>
              <a:t>Ulster Unionist Party </a:t>
            </a:r>
            <a:r>
              <a:rPr lang="en-GB" sz="2300" dirty="0"/>
              <a:t>– a cross-class vertical alignment (OO has seats on Ulster Unionist Council)</a:t>
            </a:r>
          </a:p>
          <a:p>
            <a:pPr eaLnBrk="1" hangingPunct="1"/>
            <a:r>
              <a:rPr lang="en-GB" sz="2300" dirty="0"/>
              <a:t>Unionist hegemony dependent on continuity of internal and external threats – religious and political</a:t>
            </a:r>
          </a:p>
          <a:p>
            <a:r>
              <a:rPr lang="en-GB" sz="2300" dirty="0"/>
              <a:t>PR abolished for Stormont elections 1928</a:t>
            </a:r>
          </a:p>
          <a:p>
            <a:pPr eaLnBrk="1" hangingPunct="1"/>
            <a:r>
              <a:rPr lang="en-GB" sz="2300" dirty="0"/>
              <a:t>Continuing Catholic (Nationalist Party and SF) boycott of state institutions until 1925 and again after 1932</a:t>
            </a:r>
          </a:p>
        </p:txBody>
      </p:sp>
      <p:pic>
        <p:nvPicPr>
          <p:cNvPr id="23556" name="Picture 4"/>
          <p:cNvPicPr>
            <a:picLocks noChangeAspect="1" noChangeArrowheads="1"/>
          </p:cNvPicPr>
          <p:nvPr/>
        </p:nvPicPr>
        <p:blipFill>
          <a:blip r:embed="rId2" cstate="print"/>
          <a:srcRect/>
          <a:stretch>
            <a:fillRect/>
          </a:stretch>
        </p:blipFill>
        <p:spPr bwMode="auto">
          <a:xfrm>
            <a:off x="9276123" y="245883"/>
            <a:ext cx="1904361" cy="2573461"/>
          </a:xfrm>
          <a:prstGeom prst="rect">
            <a:avLst/>
          </a:prstGeom>
          <a:noFill/>
          <a:ln w="9525">
            <a:solidFill>
              <a:schemeClr val="accent1"/>
            </a:solidFill>
            <a:miter lim="800000"/>
            <a:headEnd/>
            <a:tailEnd/>
          </a:ln>
        </p:spPr>
      </p:pic>
      <p:sp>
        <p:nvSpPr>
          <p:cNvPr id="23557" name="TextBox 4"/>
          <p:cNvSpPr txBox="1">
            <a:spLocks noChangeArrowheads="1"/>
          </p:cNvSpPr>
          <p:nvPr/>
        </p:nvSpPr>
        <p:spPr bwMode="auto">
          <a:xfrm>
            <a:off x="9147960" y="2924955"/>
            <a:ext cx="2143125" cy="523220"/>
          </a:xfrm>
          <a:prstGeom prst="rect">
            <a:avLst/>
          </a:prstGeom>
          <a:noFill/>
          <a:ln w="9525">
            <a:noFill/>
            <a:miter lim="800000"/>
            <a:headEnd/>
            <a:tailEnd/>
          </a:ln>
        </p:spPr>
        <p:txBody>
          <a:bodyPr>
            <a:spAutoFit/>
          </a:bodyPr>
          <a:lstStyle/>
          <a:p>
            <a:r>
              <a:rPr lang="en-GB" sz="1400" dirty="0"/>
              <a:t>Richard Dawson Bates, NI Interior Minister, 1921-43</a:t>
            </a: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48" y="3509595"/>
            <a:ext cx="3080109" cy="2381161"/>
          </a:xfrm>
          <a:prstGeom prst="rect">
            <a:avLst/>
          </a:prstGeom>
        </p:spPr>
      </p:pic>
      <p:sp>
        <p:nvSpPr>
          <p:cNvPr id="6" name="TextBox 5"/>
          <p:cNvSpPr txBox="1"/>
          <p:nvPr/>
        </p:nvSpPr>
        <p:spPr>
          <a:xfrm>
            <a:off x="8723214" y="5980014"/>
            <a:ext cx="3139710" cy="276999"/>
          </a:xfrm>
          <a:prstGeom prst="rect">
            <a:avLst/>
          </a:prstGeom>
          <a:noFill/>
        </p:spPr>
        <p:txBody>
          <a:bodyPr wrap="square" rtlCol="0">
            <a:spAutoFit/>
          </a:bodyPr>
          <a:lstStyle/>
          <a:p>
            <a:pPr algn="ctr"/>
            <a:r>
              <a:rPr lang="en-GB" sz="1200" dirty="0"/>
              <a:t>William Conor, ‘The Twelfth’ (1920)</a:t>
            </a:r>
          </a:p>
        </p:txBody>
      </p:sp>
    </p:spTree>
    <p:extLst>
      <p:ext uri="{BB962C8B-B14F-4D97-AF65-F5344CB8AC3E}">
        <p14:creationId xmlns:p14="http://schemas.microsoft.com/office/powerpoint/2010/main" val="824547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942" y="154998"/>
            <a:ext cx="3207058" cy="1143000"/>
          </a:xfrm>
        </p:spPr>
        <p:txBody>
          <a:bodyPr/>
          <a:lstStyle/>
          <a:p>
            <a:r>
              <a:rPr lang="en-GB" dirty="0"/>
              <a:t>Stormont</a:t>
            </a:r>
            <a:endParaRPr lang="en-US" dirty="0"/>
          </a:p>
        </p:txBody>
      </p:sp>
      <p:sp>
        <p:nvSpPr>
          <p:cNvPr id="3" name="Content Placeholder 2"/>
          <p:cNvSpPr>
            <a:spLocks noGrp="1"/>
          </p:cNvSpPr>
          <p:nvPr>
            <p:ph sz="half" idx="1"/>
          </p:nvPr>
        </p:nvSpPr>
        <p:spPr>
          <a:xfrm>
            <a:off x="1149069" y="1178075"/>
            <a:ext cx="6069027" cy="5392657"/>
          </a:xfrm>
        </p:spPr>
        <p:txBody>
          <a:bodyPr/>
          <a:lstStyle/>
          <a:p>
            <a:r>
              <a:rPr lang="en-GB" dirty="0"/>
              <a:t>Parliament Buildings, Stormont, opened as permanent home of NI Parliament, 1932</a:t>
            </a:r>
          </a:p>
          <a:p>
            <a:r>
              <a:rPr lang="en-GB" dirty="0"/>
              <a:t>Sir Arnold </a:t>
            </a:r>
            <a:r>
              <a:rPr lang="en-GB" dirty="0" err="1"/>
              <a:t>Thornley</a:t>
            </a:r>
            <a:r>
              <a:rPr lang="en-GB" dirty="0"/>
              <a:t>, architect</a:t>
            </a:r>
          </a:p>
          <a:p>
            <a:r>
              <a:rPr lang="en-GB" dirty="0"/>
              <a:t>Funded by UK Treasury</a:t>
            </a:r>
          </a:p>
          <a:p>
            <a:r>
              <a:rPr lang="en-GB" dirty="0"/>
              <a:t>Statue of Sir Edward Carson added, 1932</a:t>
            </a:r>
          </a:p>
          <a:p>
            <a:r>
              <a:rPr lang="en-GB" dirty="0"/>
              <a:t>Carson has state funeral in Belfast, 1935 (St Anne’s Cathedral)</a:t>
            </a:r>
          </a:p>
          <a:p>
            <a:r>
              <a:rPr lang="en-GB" dirty="0"/>
              <a:t>Context: Severe economic recession and high unemployment (1932 Outdoor Relief Riots)</a:t>
            </a:r>
          </a:p>
          <a:p>
            <a:r>
              <a:rPr lang="en-GB" dirty="0"/>
              <a:t>Major sectarian rioting 1935</a:t>
            </a:r>
            <a:endParaRPr lang="en-US" dirty="0"/>
          </a:p>
        </p:txBody>
      </p:sp>
      <p:pic>
        <p:nvPicPr>
          <p:cNvPr id="40962" name="Picture 2"/>
          <p:cNvPicPr>
            <a:picLocks noGrp="1" noChangeAspect="1" noChangeArrowheads="1"/>
          </p:cNvPicPr>
          <p:nvPr>
            <p:ph sz="half" idx="2"/>
          </p:nvPr>
        </p:nvPicPr>
        <p:blipFill>
          <a:blip r:embed="rId2" cstate="print"/>
          <a:srcRect/>
          <a:stretch>
            <a:fillRect/>
          </a:stretch>
        </p:blipFill>
        <p:spPr bwMode="auto">
          <a:xfrm>
            <a:off x="7776446" y="3591668"/>
            <a:ext cx="3661016" cy="2442584"/>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8001954" y="585475"/>
            <a:ext cx="3542424" cy="2421039"/>
          </a:xfrm>
          <a:prstGeom prst="rect">
            <a:avLst/>
          </a:prstGeom>
          <a:noFill/>
          <a:ln w="9525">
            <a:noFill/>
            <a:miter lim="800000"/>
            <a:headEnd/>
            <a:tailEnd/>
          </a:ln>
        </p:spPr>
      </p:pic>
      <p:sp>
        <p:nvSpPr>
          <p:cNvPr id="7" name="TextBox 6"/>
          <p:cNvSpPr txBox="1"/>
          <p:nvPr/>
        </p:nvSpPr>
        <p:spPr>
          <a:xfrm>
            <a:off x="8008438" y="3114425"/>
            <a:ext cx="3429024" cy="369332"/>
          </a:xfrm>
          <a:prstGeom prst="rect">
            <a:avLst/>
          </a:prstGeom>
          <a:noFill/>
        </p:spPr>
        <p:txBody>
          <a:bodyPr wrap="square" rtlCol="0">
            <a:spAutoFit/>
          </a:bodyPr>
          <a:lstStyle/>
          <a:p>
            <a:pPr algn="ctr"/>
            <a:r>
              <a:rPr lang="en-GB" dirty="0"/>
              <a:t>Opening of Stormont, 1932</a:t>
            </a:r>
            <a:endParaRPr lang="en-US" dirty="0"/>
          </a:p>
        </p:txBody>
      </p:sp>
      <p:sp>
        <p:nvSpPr>
          <p:cNvPr id="8" name="TextBox 7"/>
          <p:cNvSpPr txBox="1"/>
          <p:nvPr/>
        </p:nvSpPr>
        <p:spPr>
          <a:xfrm>
            <a:off x="8115595" y="6066762"/>
            <a:ext cx="3214710" cy="369332"/>
          </a:xfrm>
          <a:prstGeom prst="rect">
            <a:avLst/>
          </a:prstGeom>
          <a:noFill/>
        </p:spPr>
        <p:txBody>
          <a:bodyPr wrap="square" rtlCol="0">
            <a:spAutoFit/>
          </a:bodyPr>
          <a:lstStyle/>
          <a:p>
            <a:pPr algn="ctr"/>
            <a:r>
              <a:rPr lang="en-GB" dirty="0"/>
              <a:t>Carson statue, detail</a:t>
            </a:r>
            <a:endParaRPr lang="en-US" dirty="0"/>
          </a:p>
        </p:txBody>
      </p:sp>
    </p:spTree>
    <p:extLst>
      <p:ext uri="{BB962C8B-B14F-4D97-AF65-F5344CB8AC3E}">
        <p14:creationId xmlns:p14="http://schemas.microsoft.com/office/powerpoint/2010/main" val="160965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EBEDD-FA01-4C02-8CB1-1CD884EFE881}"/>
              </a:ext>
            </a:extLst>
          </p:cNvPr>
          <p:cNvSpPr>
            <a:spLocks noGrp="1"/>
          </p:cNvSpPr>
          <p:nvPr>
            <p:ph type="title"/>
          </p:nvPr>
        </p:nvSpPr>
        <p:spPr>
          <a:xfrm>
            <a:off x="946261" y="224406"/>
            <a:ext cx="9601200" cy="1485900"/>
          </a:xfrm>
        </p:spPr>
        <p:txBody>
          <a:bodyPr/>
          <a:lstStyle/>
          <a:p>
            <a:r>
              <a:rPr lang="en-GB" dirty="0"/>
              <a:t>Ireland Partitioned, 1920</a:t>
            </a:r>
          </a:p>
        </p:txBody>
      </p:sp>
      <p:pic>
        <p:nvPicPr>
          <p:cNvPr id="9" name="Content Placeholder 8">
            <a:extLst>
              <a:ext uri="{FF2B5EF4-FFF2-40B4-BE49-F238E27FC236}">
                <a16:creationId xmlns:a16="http://schemas.microsoft.com/office/drawing/2014/main" xmlns="" id="{2CAEB70C-743D-4C7E-B717-A59DFC8CA6CE}"/>
              </a:ext>
            </a:extLst>
          </p:cNvPr>
          <p:cNvPicPr>
            <a:picLocks noGrp="1" noChangeAspect="1"/>
          </p:cNvPicPr>
          <p:nvPr>
            <p:ph idx="1"/>
          </p:nvPr>
        </p:nvPicPr>
        <p:blipFill>
          <a:blip r:embed="rId2"/>
          <a:stretch>
            <a:fillRect/>
          </a:stretch>
        </p:blipFill>
        <p:spPr>
          <a:xfrm>
            <a:off x="1012884" y="1600760"/>
            <a:ext cx="4893368" cy="4455483"/>
          </a:xfrm>
        </p:spPr>
      </p:pic>
      <p:sp>
        <p:nvSpPr>
          <p:cNvPr id="10" name="TextBox 9">
            <a:extLst>
              <a:ext uri="{FF2B5EF4-FFF2-40B4-BE49-F238E27FC236}">
                <a16:creationId xmlns:a16="http://schemas.microsoft.com/office/drawing/2014/main" xmlns="" id="{D7AD6307-29E6-47CF-9994-047DF1DB017C}"/>
              </a:ext>
            </a:extLst>
          </p:cNvPr>
          <p:cNvSpPr txBox="1"/>
          <p:nvPr/>
        </p:nvSpPr>
        <p:spPr>
          <a:xfrm>
            <a:off x="6079222" y="936422"/>
            <a:ext cx="5615188"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1801-1920 all of Ireland was part of the </a:t>
            </a:r>
            <a:r>
              <a:rPr lang="en-GB" sz="2400" dirty="0" smtClean="0">
                <a:solidFill>
                  <a:srgbClr val="FF0000"/>
                </a:solidFill>
              </a:rPr>
              <a:t>United Kingdom of Great Britain and Ireland </a:t>
            </a:r>
            <a:r>
              <a:rPr lang="en-GB" sz="2400" dirty="0" smtClean="0"/>
              <a:t>(UK)</a:t>
            </a:r>
          </a:p>
          <a:p>
            <a:pPr marL="285750" indent="-285750">
              <a:buFont typeface="Arial" panose="020B0604020202020204" pitchFamily="34" charset="0"/>
              <a:buChar char="•"/>
            </a:pPr>
            <a:r>
              <a:rPr lang="en-GB" sz="2400" dirty="0" smtClean="0"/>
              <a:t>1920 </a:t>
            </a:r>
            <a:r>
              <a:rPr lang="en-GB" sz="2400" dirty="0">
                <a:solidFill>
                  <a:srgbClr val="FF0000"/>
                </a:solidFill>
              </a:rPr>
              <a:t>Government of Ireland Act </a:t>
            </a:r>
            <a:r>
              <a:rPr lang="en-GB" sz="2400" dirty="0"/>
              <a:t>partitions Ireland into two states</a:t>
            </a:r>
          </a:p>
          <a:p>
            <a:pPr marL="285750" indent="-285750">
              <a:buFont typeface="Arial" panose="020B0604020202020204" pitchFamily="34" charset="0"/>
              <a:buChar char="•"/>
            </a:pPr>
            <a:r>
              <a:rPr lang="en-GB" sz="2400" dirty="0"/>
              <a:t>Six north-eastern counties become </a:t>
            </a:r>
            <a:r>
              <a:rPr lang="en-GB" sz="2400" dirty="0">
                <a:solidFill>
                  <a:srgbClr val="FF0000"/>
                </a:solidFill>
              </a:rPr>
              <a:t>‘Northern Ireland’ </a:t>
            </a:r>
            <a:r>
              <a:rPr lang="en-GB" sz="2400" dirty="0"/>
              <a:t>– a self-governing ‘province’ within the United Kingdom (UK) with capital at Belfast</a:t>
            </a:r>
          </a:p>
          <a:p>
            <a:pPr marL="285750" indent="-285750">
              <a:buFont typeface="Arial" panose="020B0604020202020204" pitchFamily="34" charset="0"/>
              <a:buChar char="•"/>
            </a:pPr>
            <a:r>
              <a:rPr lang="en-GB" sz="2400" dirty="0"/>
              <a:t>Twenty-six southern counties become </a:t>
            </a:r>
            <a:r>
              <a:rPr lang="en-GB" sz="2400" dirty="0" smtClean="0"/>
              <a:t>in 1921 </a:t>
            </a:r>
            <a:r>
              <a:rPr lang="en-GB" sz="2400" dirty="0"/>
              <a:t>an independent state as the</a:t>
            </a:r>
            <a:r>
              <a:rPr lang="en-GB" sz="2400" dirty="0">
                <a:solidFill>
                  <a:srgbClr val="FF0000"/>
                </a:solidFill>
              </a:rPr>
              <a:t> ‘Irish Free State’</a:t>
            </a:r>
            <a:r>
              <a:rPr lang="en-GB" sz="2400" dirty="0"/>
              <a:t> - renamed </a:t>
            </a:r>
            <a:r>
              <a:rPr lang="en-GB" sz="2400" dirty="0">
                <a:solidFill>
                  <a:srgbClr val="FF0000"/>
                </a:solidFill>
              </a:rPr>
              <a:t>‘Republic of Ireland’ </a:t>
            </a:r>
            <a:r>
              <a:rPr lang="en-GB" sz="2400" dirty="0"/>
              <a:t>in </a:t>
            </a:r>
            <a:r>
              <a:rPr lang="en-GB" sz="2400" dirty="0" smtClean="0"/>
              <a:t>1949 </a:t>
            </a:r>
            <a:r>
              <a:rPr lang="en-GB" sz="2400" dirty="0"/>
              <a:t>- with capital at Dublin</a:t>
            </a:r>
          </a:p>
          <a:p>
            <a:pPr marL="285750" indent="-285750">
              <a:buFont typeface="Arial" panose="020B0604020202020204" pitchFamily="34" charset="0"/>
              <a:buChar char="•"/>
            </a:pPr>
            <a:r>
              <a:rPr lang="en-GB" sz="2400" dirty="0"/>
              <a:t>‘Irish Border’ created – 310 miles / </a:t>
            </a:r>
            <a:r>
              <a:rPr lang="en-GB" sz="2400" dirty="0" smtClean="0"/>
              <a:t>499km separating the two Irelands</a:t>
            </a:r>
            <a:endParaRPr lang="en-GB" sz="2400" dirty="0"/>
          </a:p>
        </p:txBody>
      </p:sp>
    </p:spTree>
    <p:extLst>
      <p:ext uri="{BB962C8B-B14F-4D97-AF65-F5344CB8AC3E}">
        <p14:creationId xmlns:p14="http://schemas.microsoft.com/office/powerpoint/2010/main" val="243377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159" y="116632"/>
            <a:ext cx="7499350" cy="1143000"/>
          </a:xfrm>
        </p:spPr>
        <p:txBody>
          <a:bodyPr/>
          <a:lstStyle/>
          <a:p>
            <a:pPr>
              <a:defRPr/>
            </a:pPr>
            <a:r>
              <a:rPr lang="en-GB" dirty="0">
                <a:solidFill>
                  <a:schemeClr val="tx2">
                    <a:satMod val="130000"/>
                  </a:schemeClr>
                </a:solidFill>
              </a:rPr>
              <a:t>Legacy of World War 2</a:t>
            </a:r>
            <a:endParaRPr lang="en-US" dirty="0">
              <a:solidFill>
                <a:schemeClr val="tx2">
                  <a:satMod val="130000"/>
                </a:schemeClr>
              </a:solidFill>
            </a:endParaRPr>
          </a:p>
        </p:txBody>
      </p:sp>
      <p:sp>
        <p:nvSpPr>
          <p:cNvPr id="11267" name="Content Placeholder 2"/>
          <p:cNvSpPr>
            <a:spLocks noGrp="1"/>
          </p:cNvSpPr>
          <p:nvPr>
            <p:ph idx="1"/>
          </p:nvPr>
        </p:nvSpPr>
        <p:spPr>
          <a:xfrm>
            <a:off x="911805" y="1273091"/>
            <a:ext cx="8920018" cy="5281458"/>
          </a:xfrm>
        </p:spPr>
        <p:txBody>
          <a:bodyPr>
            <a:normAutofit fontScale="92500"/>
          </a:bodyPr>
          <a:lstStyle/>
          <a:p>
            <a:pPr eaLnBrk="1" hangingPunct="1"/>
            <a:r>
              <a:rPr lang="en-GB" altLang="en-US" sz="2800" dirty="0"/>
              <a:t>Revival in heavy industry 1940s and </a:t>
            </a:r>
          </a:p>
          <a:p>
            <a:pPr marL="0" indent="0" eaLnBrk="1" hangingPunct="1">
              <a:buNone/>
            </a:pPr>
            <a:r>
              <a:rPr lang="en-GB" altLang="en-US" sz="2800" dirty="0"/>
              <a:t>     economic restructuring</a:t>
            </a:r>
          </a:p>
          <a:p>
            <a:pPr eaLnBrk="1" hangingPunct="1"/>
            <a:r>
              <a:rPr lang="en-GB" altLang="en-US" sz="2800" dirty="0"/>
              <a:t>Revived sense of common ‘Britishness’ with GB due to shared war experience (Belfast Blitz 1941) and NI war effort</a:t>
            </a:r>
          </a:p>
          <a:p>
            <a:pPr eaLnBrk="1" hangingPunct="1"/>
            <a:r>
              <a:rPr lang="en-GB" altLang="en-US" sz="2800" b="1" dirty="0"/>
              <a:t>1949 Ireland Act </a:t>
            </a:r>
            <a:r>
              <a:rPr lang="en-GB" altLang="en-US" sz="2800" dirty="0"/>
              <a:t>guarantees NI’s constitutional status</a:t>
            </a:r>
          </a:p>
          <a:p>
            <a:r>
              <a:rPr lang="en-GB" altLang="en-US" sz="2800" b="1" dirty="0"/>
              <a:t>Welfare State </a:t>
            </a:r>
            <a:r>
              <a:rPr lang="en-GB" altLang="en-US" sz="2800" dirty="0"/>
              <a:t>come to </a:t>
            </a:r>
            <a:r>
              <a:rPr lang="en-GB" altLang="en-US" sz="2800" dirty="0" smtClean="0"/>
              <a:t>NI after 1945 </a:t>
            </a:r>
            <a:r>
              <a:rPr lang="en-GB" altLang="en-US" sz="2800" dirty="0"/>
              <a:t>- Stormont follows UK Labour measures ‘Step by Step’ (paid for by UK Treasury)</a:t>
            </a:r>
          </a:p>
          <a:p>
            <a:r>
              <a:rPr lang="en-GB" altLang="en-US" sz="2800" dirty="0"/>
              <a:t>National Assistance, Family Allowances, Non-contributory Pensions; </a:t>
            </a:r>
            <a:r>
              <a:rPr lang="en-GB" altLang="en-US" sz="2800" b="1" dirty="0"/>
              <a:t>National Health Service </a:t>
            </a:r>
            <a:r>
              <a:rPr lang="en-GB" altLang="en-US" sz="2800" dirty="0"/>
              <a:t>introduced 1948</a:t>
            </a:r>
          </a:p>
          <a:p>
            <a:r>
              <a:rPr lang="en-GB" altLang="en-US" sz="2800" dirty="0"/>
              <a:t>NI Education Act 1947; NI Housing Trust established 1945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187" y="168249"/>
            <a:ext cx="3089163" cy="18534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032" y="3089760"/>
            <a:ext cx="1791307" cy="2813406"/>
          </a:xfrm>
          <a:prstGeom prst="rect">
            <a:avLst/>
          </a:prstGeom>
        </p:spPr>
      </p:pic>
      <p:sp>
        <p:nvSpPr>
          <p:cNvPr id="6" name="TextBox 5"/>
          <p:cNvSpPr txBox="1"/>
          <p:nvPr/>
        </p:nvSpPr>
        <p:spPr>
          <a:xfrm>
            <a:off x="8913187" y="2021747"/>
            <a:ext cx="3089163" cy="338554"/>
          </a:xfrm>
          <a:prstGeom prst="rect">
            <a:avLst/>
          </a:prstGeom>
          <a:noFill/>
        </p:spPr>
        <p:txBody>
          <a:bodyPr wrap="square" rtlCol="0">
            <a:spAutoFit/>
          </a:bodyPr>
          <a:lstStyle/>
          <a:p>
            <a:pPr algn="ctr"/>
            <a:r>
              <a:rPr lang="en-GB" sz="1600" dirty="0" smtClean="0"/>
              <a:t>Belfast after 1941 Blitz</a:t>
            </a:r>
            <a:endParaRPr lang="en-GB" sz="1600" dirty="0"/>
          </a:p>
        </p:txBody>
      </p:sp>
    </p:spTree>
    <p:extLst>
      <p:ext uri="{BB962C8B-B14F-4D97-AF65-F5344CB8AC3E}">
        <p14:creationId xmlns:p14="http://schemas.microsoft.com/office/powerpoint/2010/main" val="360474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31" y="178559"/>
            <a:ext cx="8930278" cy="1143000"/>
          </a:xfrm>
        </p:spPr>
        <p:txBody>
          <a:bodyPr>
            <a:normAutofit/>
          </a:bodyPr>
          <a:lstStyle/>
          <a:p>
            <a:pPr>
              <a:defRPr/>
            </a:pPr>
            <a:r>
              <a:rPr lang="en-GB" dirty="0">
                <a:solidFill>
                  <a:schemeClr val="tx2">
                    <a:satMod val="130000"/>
                  </a:schemeClr>
                </a:solidFill>
              </a:rPr>
              <a:t>Consequences of welfarism for NI</a:t>
            </a:r>
            <a:endParaRPr lang="en-US" dirty="0">
              <a:solidFill>
                <a:schemeClr val="tx2">
                  <a:satMod val="130000"/>
                </a:schemeClr>
              </a:solidFill>
            </a:endParaRPr>
          </a:p>
        </p:txBody>
      </p:sp>
      <p:sp>
        <p:nvSpPr>
          <p:cNvPr id="3" name="Content Placeholder 2"/>
          <p:cNvSpPr>
            <a:spLocks noGrp="1"/>
          </p:cNvSpPr>
          <p:nvPr>
            <p:ph idx="1"/>
          </p:nvPr>
        </p:nvSpPr>
        <p:spPr>
          <a:xfrm>
            <a:off x="922493" y="1091666"/>
            <a:ext cx="8055116" cy="5410200"/>
          </a:xfrm>
        </p:spPr>
        <p:txBody>
          <a:bodyPr>
            <a:normAutofit/>
          </a:bodyPr>
          <a:lstStyle/>
          <a:p>
            <a:pPr marL="365760" indent="-283464">
              <a:spcAft>
                <a:spcPts val="0"/>
              </a:spcAft>
              <a:buFont typeface="Wingdings 2"/>
              <a:buChar char=""/>
              <a:defRPr/>
            </a:pPr>
            <a:r>
              <a:rPr lang="en-GB" dirty="0"/>
              <a:t>Welfare reforms popular with Protestant and Catholic working classes</a:t>
            </a:r>
          </a:p>
          <a:p>
            <a:pPr marL="365760" indent="-283464">
              <a:spcAft>
                <a:spcPts val="0"/>
              </a:spcAft>
              <a:buFont typeface="Wingdings 2"/>
              <a:buChar char=""/>
              <a:defRPr/>
            </a:pPr>
            <a:r>
              <a:rPr lang="en-GB" dirty="0"/>
              <a:t>Raises social expectations</a:t>
            </a:r>
          </a:p>
          <a:p>
            <a:pPr marL="365760" indent="-283464">
              <a:spcAft>
                <a:spcPts val="0"/>
              </a:spcAft>
              <a:buFont typeface="Wingdings 2"/>
              <a:buChar char=""/>
              <a:defRPr/>
            </a:pPr>
            <a:r>
              <a:rPr lang="en-GB" dirty="0"/>
              <a:t>Promotes development of Catholic professional middle class (access to secondary and higher education)</a:t>
            </a:r>
          </a:p>
          <a:p>
            <a:pPr marL="365760" indent="-283464">
              <a:spcAft>
                <a:spcPts val="0"/>
              </a:spcAft>
              <a:buFont typeface="Wingdings 2"/>
              <a:buChar char=""/>
              <a:defRPr/>
            </a:pPr>
            <a:r>
              <a:rPr lang="en-GB" dirty="0"/>
              <a:t>Sharpens social differences between north and south of Ireland</a:t>
            </a:r>
          </a:p>
          <a:p>
            <a:pPr marL="365760" indent="-283464">
              <a:spcAft>
                <a:spcPts val="0"/>
              </a:spcAft>
              <a:buFont typeface="Wingdings 2"/>
              <a:buChar char=""/>
              <a:defRPr/>
            </a:pPr>
            <a:r>
              <a:rPr lang="en-GB" dirty="0"/>
              <a:t>Slows emigration from NI – encourages growth in Catholic share of population (had risen to </a:t>
            </a:r>
            <a:r>
              <a:rPr lang="en-GB" b="1" dirty="0"/>
              <a:t>37</a:t>
            </a:r>
            <a:r>
              <a:rPr lang="en-GB" dirty="0"/>
              <a:t>% by 1971)</a:t>
            </a:r>
          </a:p>
          <a:p>
            <a:pPr marL="365760" indent="-283464">
              <a:spcAft>
                <a:spcPts val="0"/>
              </a:spcAft>
              <a:buFont typeface="Wingdings 2"/>
              <a:buChar char=""/>
              <a:defRPr/>
            </a:pPr>
            <a:r>
              <a:rPr lang="en-GB" dirty="0"/>
              <a:t>Ties Stormont financially more firmly to Westminster</a:t>
            </a:r>
          </a:p>
          <a:p>
            <a:pPr marL="365760" indent="-283464">
              <a:spcAft>
                <a:spcPts val="0"/>
              </a:spcAft>
              <a:buFont typeface="Wingdings 2"/>
              <a:buChar char=""/>
              <a:defRPr/>
            </a:pPr>
            <a:r>
              <a:rPr lang="en-GB" dirty="0"/>
              <a:t>BUT: not accompanied by political reform</a:t>
            </a:r>
          </a:p>
          <a:p>
            <a:pPr marL="365760" indent="-283464">
              <a:spcAft>
                <a:spcPts val="0"/>
              </a:spcAft>
              <a:buFont typeface="Wingdings 2"/>
              <a:buChar char=""/>
              <a:defRPr/>
            </a:pPr>
            <a:r>
              <a:rPr lang="en-GB" dirty="0"/>
              <a:t>PM of NI </a:t>
            </a:r>
            <a:r>
              <a:rPr lang="en-GB" b="1" dirty="0"/>
              <a:t>Lord </a:t>
            </a:r>
            <a:r>
              <a:rPr lang="en-GB" b="1" dirty="0" err="1"/>
              <a:t>Brookeborough</a:t>
            </a:r>
            <a:r>
              <a:rPr lang="en-GB" b="1" dirty="0"/>
              <a:t> </a:t>
            </a:r>
            <a:r>
              <a:rPr lang="en-GB" dirty="0"/>
              <a:t>(1943-63) retains ban on Catholic members of UUP</a:t>
            </a:r>
          </a:p>
          <a:p>
            <a:pPr marL="365760" indent="-283464">
              <a:spcAft>
                <a:spcPts val="0"/>
              </a:spcAft>
              <a:buFont typeface="Wingdings 2"/>
              <a:buChar char=""/>
              <a:defRPr/>
            </a:pPr>
            <a:r>
              <a:rPr lang="en-GB" dirty="0"/>
              <a:t>IRA campaigns 1939-40, 1956-62 keep tensions high</a:t>
            </a:r>
          </a:p>
          <a:p>
            <a:pPr marL="365760" indent="-283464">
              <a:spcAft>
                <a:spcPts val="0"/>
              </a:spcAft>
              <a:buFont typeface="Wingdings 2"/>
              <a:buChar char=""/>
              <a:defRPr/>
            </a:pPr>
            <a:r>
              <a:rPr lang="en-GB" dirty="0"/>
              <a:t>Lost opportunity for </a:t>
            </a:r>
            <a:r>
              <a:rPr lang="en-GB" dirty="0" smtClean="0"/>
              <a:t>reconciliation after WW2?</a:t>
            </a:r>
            <a:endParaRPr lang="en-US" dirty="0"/>
          </a:p>
        </p:txBody>
      </p:sp>
      <p:pic>
        <p:nvPicPr>
          <p:cNvPr id="4" name="Picture 2" descr="F:\Lectures\Voice of Ulster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055" y="3796766"/>
            <a:ext cx="3003630" cy="245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Voice of Ulster 1.jpg"/>
          <p:cNvPicPr>
            <a:picLocks noChangeAspect="1"/>
          </p:cNvPicPr>
          <p:nvPr/>
        </p:nvPicPr>
        <p:blipFill rotWithShape="1">
          <a:blip r:embed="rId4">
            <a:extLst>
              <a:ext uri="{28A0092B-C50C-407E-A947-70E740481C1C}">
                <a14:useLocalDpi xmlns:a14="http://schemas.microsoft.com/office/drawing/2010/main" val="0"/>
              </a:ext>
            </a:extLst>
          </a:blip>
          <a:srcRect l="8787" r="2053"/>
          <a:stretch/>
        </p:blipFill>
        <p:spPr>
          <a:xfrm>
            <a:off x="9102055" y="874825"/>
            <a:ext cx="3003630" cy="2576341"/>
          </a:xfrm>
          <a:prstGeom prst="rect">
            <a:avLst/>
          </a:prstGeom>
        </p:spPr>
      </p:pic>
    </p:spTree>
    <p:extLst>
      <p:ext uri="{BB962C8B-B14F-4D97-AF65-F5344CB8AC3E}">
        <p14:creationId xmlns:p14="http://schemas.microsoft.com/office/powerpoint/2010/main" val="2408966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646" y="226577"/>
            <a:ext cx="9831823" cy="1143000"/>
          </a:xfrm>
        </p:spPr>
        <p:txBody>
          <a:bodyPr>
            <a:normAutofit/>
          </a:bodyPr>
          <a:lstStyle/>
          <a:p>
            <a:pPr>
              <a:defRPr/>
            </a:pPr>
            <a:r>
              <a:rPr lang="en-GB" dirty="0">
                <a:solidFill>
                  <a:schemeClr val="tx2">
                    <a:satMod val="130000"/>
                  </a:schemeClr>
                </a:solidFill>
              </a:rPr>
              <a:t>O’Neill’s ‘Liberal Unionism’ 1963-9</a:t>
            </a:r>
            <a:endParaRPr lang="en-US" dirty="0">
              <a:solidFill>
                <a:schemeClr val="tx2">
                  <a:satMod val="130000"/>
                </a:schemeClr>
              </a:solidFill>
            </a:endParaRPr>
          </a:p>
        </p:txBody>
      </p:sp>
      <p:sp>
        <p:nvSpPr>
          <p:cNvPr id="3" name="Content Placeholder 2"/>
          <p:cNvSpPr>
            <a:spLocks noGrp="1"/>
          </p:cNvSpPr>
          <p:nvPr>
            <p:ph sz="half" idx="1"/>
          </p:nvPr>
        </p:nvSpPr>
        <p:spPr>
          <a:xfrm>
            <a:off x="935979" y="1027942"/>
            <a:ext cx="6840467" cy="5087867"/>
          </a:xfrm>
        </p:spPr>
        <p:txBody>
          <a:bodyPr>
            <a:normAutofit/>
          </a:bodyPr>
          <a:lstStyle/>
          <a:p>
            <a:pPr marL="365760" indent="-283464">
              <a:spcAft>
                <a:spcPts val="0"/>
              </a:spcAft>
              <a:buFont typeface="Wingdings 2"/>
              <a:buChar char=""/>
              <a:defRPr/>
            </a:pPr>
            <a:r>
              <a:rPr lang="en-GB" dirty="0"/>
              <a:t>Response to economic decline late 50s-early 60s and growing Labour movement (NI Labour Party gets 26% of votes 1962)</a:t>
            </a:r>
          </a:p>
          <a:p>
            <a:pPr marL="365760" indent="-283464">
              <a:spcAft>
                <a:spcPts val="0"/>
              </a:spcAft>
              <a:buFont typeface="Wingdings 2"/>
              <a:buChar char=""/>
              <a:defRPr/>
            </a:pPr>
            <a:r>
              <a:rPr lang="en-GB" b="1" dirty="0"/>
              <a:t>Captain Terence O’Neill </a:t>
            </a:r>
            <a:r>
              <a:rPr lang="en-GB" dirty="0"/>
              <a:t>appointed PM of NI 1963</a:t>
            </a:r>
          </a:p>
          <a:p>
            <a:pPr marL="365760" indent="-283464">
              <a:spcAft>
                <a:spcPts val="0"/>
              </a:spcAft>
              <a:buFont typeface="Wingdings 2"/>
              <a:buChar char=""/>
              <a:defRPr/>
            </a:pPr>
            <a:r>
              <a:rPr lang="en-GB" dirty="0"/>
              <a:t>Technocratic approach to socio-economic development: 1964 Wilson Report on NI economy</a:t>
            </a:r>
          </a:p>
          <a:p>
            <a:pPr marL="365760" indent="-283464">
              <a:spcAft>
                <a:spcPts val="0"/>
              </a:spcAft>
              <a:buFont typeface="Wingdings 2"/>
              <a:buChar char=""/>
              <a:defRPr/>
            </a:pPr>
            <a:r>
              <a:rPr lang="en-GB" dirty="0"/>
              <a:t>Seeks multinational </a:t>
            </a:r>
            <a:r>
              <a:rPr lang="en-GB" dirty="0" smtClean="0"/>
              <a:t>investment (FDI) </a:t>
            </a:r>
            <a:r>
              <a:rPr lang="en-GB" dirty="0"/>
              <a:t>in new industries</a:t>
            </a:r>
          </a:p>
          <a:p>
            <a:pPr marL="365760" indent="-283464">
              <a:spcAft>
                <a:spcPts val="0"/>
              </a:spcAft>
              <a:buFont typeface="Wingdings 2"/>
              <a:buChar char=""/>
              <a:defRPr/>
            </a:pPr>
            <a:r>
              <a:rPr lang="en-GB" dirty="0"/>
              <a:t>Rapprochement with </a:t>
            </a:r>
            <a:r>
              <a:rPr lang="en-GB" b="1" dirty="0"/>
              <a:t>Sean </a:t>
            </a:r>
            <a:r>
              <a:rPr lang="en-GB" b="1" dirty="0" err="1"/>
              <a:t>Lemass</a:t>
            </a:r>
            <a:r>
              <a:rPr lang="en-GB" b="1" dirty="0"/>
              <a:t> </a:t>
            </a:r>
            <a:r>
              <a:rPr lang="en-GB" dirty="0"/>
              <a:t>(PM of Republic of Ireland) 1965 – trade talks</a:t>
            </a:r>
          </a:p>
          <a:p>
            <a:pPr marL="365760" indent="-283464">
              <a:spcAft>
                <a:spcPts val="0"/>
              </a:spcAft>
              <a:buFont typeface="Wingdings 2"/>
              <a:buChar char=""/>
              <a:defRPr/>
            </a:pPr>
            <a:r>
              <a:rPr lang="en-GB" b="1" dirty="0"/>
              <a:t>Liberal Unionist </a:t>
            </a:r>
            <a:r>
              <a:rPr lang="en-GB" dirty="0"/>
              <a:t>attitude towards Catholic institutions and symbols</a:t>
            </a:r>
          </a:p>
          <a:p>
            <a:pPr marL="365760" indent="-283464">
              <a:spcAft>
                <a:spcPts val="0"/>
              </a:spcAft>
              <a:buFont typeface="Wingdings 2"/>
              <a:buChar char=""/>
              <a:defRPr/>
            </a:pPr>
            <a:r>
              <a:rPr lang="en-GB" dirty="0"/>
              <a:t>Sought working relationship with Harold Wilson’s Labour govt in GB (1964-70)</a:t>
            </a:r>
          </a:p>
          <a:p>
            <a:pPr marL="365760" indent="-283464">
              <a:spcAft>
                <a:spcPts val="0"/>
              </a:spcAft>
              <a:buFont typeface="Wingdings 2"/>
              <a:buChar char=""/>
              <a:defRPr/>
            </a:pPr>
            <a:r>
              <a:rPr lang="en-GB" dirty="0"/>
              <a:t>Was it possible to reform NI?</a:t>
            </a:r>
            <a:endParaRPr lang="en-US" dirty="0"/>
          </a:p>
        </p:txBody>
      </p:sp>
      <p:pic>
        <p:nvPicPr>
          <p:cNvPr id="29700" name="Content Placeholder 6" descr="O'Neill-Lemass65.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453086" y="1027942"/>
            <a:ext cx="3194050" cy="2357438"/>
          </a:xfrm>
          <a:ln>
            <a:solidFill>
              <a:schemeClr val="accent1"/>
            </a:solidFill>
            <a:miter lim="800000"/>
            <a:headEnd/>
            <a:tailEnd/>
          </a:ln>
        </p:spPr>
      </p:pic>
      <p:sp>
        <p:nvSpPr>
          <p:cNvPr id="29701" name="TextBox 7"/>
          <p:cNvSpPr txBox="1">
            <a:spLocks noChangeArrowheads="1"/>
          </p:cNvSpPr>
          <p:nvPr/>
        </p:nvSpPr>
        <p:spPr bwMode="auto">
          <a:xfrm>
            <a:off x="8432449" y="3419636"/>
            <a:ext cx="3214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800" dirty="0"/>
              <a:t>Sean </a:t>
            </a:r>
            <a:r>
              <a:rPr lang="en-GB" altLang="en-US" sz="1800" dirty="0" err="1"/>
              <a:t>Lemass</a:t>
            </a:r>
            <a:r>
              <a:rPr lang="en-GB" altLang="en-US" sz="1800" dirty="0"/>
              <a:t> and Terence O’Neill meet at Stormont, 1965</a:t>
            </a:r>
            <a:endParaRPr lang="en-US" altLang="en-US" sz="1800" dirty="0"/>
          </a:p>
        </p:txBody>
      </p:sp>
    </p:spTree>
    <p:extLst>
      <p:ext uri="{BB962C8B-B14F-4D97-AF65-F5344CB8AC3E}">
        <p14:creationId xmlns:p14="http://schemas.microsoft.com/office/powerpoint/2010/main" val="3871963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631" y="99887"/>
            <a:ext cx="7461700" cy="757870"/>
          </a:xfrm>
        </p:spPr>
        <p:txBody>
          <a:bodyPr/>
          <a:lstStyle/>
          <a:p>
            <a:pPr>
              <a:defRPr/>
            </a:pPr>
            <a:r>
              <a:rPr lang="en-GB" dirty="0">
                <a:solidFill>
                  <a:schemeClr val="tx2">
                    <a:satMod val="130000"/>
                  </a:schemeClr>
                </a:solidFill>
              </a:rPr>
              <a:t>Limitations of </a:t>
            </a:r>
            <a:r>
              <a:rPr lang="en-GB" dirty="0" err="1">
                <a:solidFill>
                  <a:schemeClr val="tx2">
                    <a:satMod val="130000"/>
                  </a:schemeClr>
                </a:solidFill>
              </a:rPr>
              <a:t>O’Neillism</a:t>
            </a:r>
            <a:endParaRPr lang="en-US" dirty="0">
              <a:solidFill>
                <a:schemeClr val="tx2">
                  <a:satMod val="130000"/>
                </a:schemeClr>
              </a:solidFill>
            </a:endParaRPr>
          </a:p>
        </p:txBody>
      </p:sp>
      <p:sp>
        <p:nvSpPr>
          <p:cNvPr id="31747" name="Content Placeholder 2"/>
          <p:cNvSpPr>
            <a:spLocks noGrp="1"/>
          </p:cNvSpPr>
          <p:nvPr>
            <p:ph sz="half" idx="1"/>
          </p:nvPr>
        </p:nvSpPr>
        <p:spPr>
          <a:xfrm>
            <a:off x="906308" y="928689"/>
            <a:ext cx="6489811" cy="5572125"/>
          </a:xfrm>
        </p:spPr>
        <p:txBody>
          <a:bodyPr>
            <a:normAutofit lnSpcReduction="10000"/>
          </a:bodyPr>
          <a:lstStyle/>
          <a:p>
            <a:pPr eaLnBrk="1" hangingPunct="1"/>
            <a:r>
              <a:rPr lang="en-GB" altLang="en-US" sz="2300" dirty="0"/>
              <a:t>Initial political success – 1965 Stormont elections: UUP vote rises to 60%; NI Labour slips</a:t>
            </a:r>
          </a:p>
          <a:p>
            <a:r>
              <a:rPr lang="en-GB" altLang="en-US" sz="2300" dirty="0"/>
              <a:t>Limits of planned economy (Craigavon new city); Continued decline of textiles and shipbuilding</a:t>
            </a:r>
          </a:p>
          <a:p>
            <a:r>
              <a:rPr lang="en-GB" altLang="en-US" sz="2300" dirty="0"/>
              <a:t>Disproportionate development in East Ulster; New University controversy 1968</a:t>
            </a:r>
          </a:p>
          <a:p>
            <a:pPr eaLnBrk="1" hangingPunct="1"/>
            <a:r>
              <a:rPr lang="en-GB" altLang="en-US" sz="2300" dirty="0"/>
              <a:t>Catholic political and social expectations not met</a:t>
            </a:r>
          </a:p>
          <a:p>
            <a:r>
              <a:rPr lang="en-GB" altLang="en-US" sz="2300" dirty="0"/>
              <a:t>No political/security reforms before 1969</a:t>
            </a:r>
          </a:p>
          <a:p>
            <a:r>
              <a:rPr lang="en-GB" altLang="en-US" sz="2300" dirty="0"/>
              <a:t>Polarisation over 1916 commemorations in 1966 / UVF paramilitary revival and violence</a:t>
            </a:r>
          </a:p>
          <a:p>
            <a:r>
              <a:rPr lang="en-GB" altLang="en-US" sz="2300" dirty="0"/>
              <a:t>Unhappiness of UUP colleagues (William Craig) and Orange Order towards reforms – anti-O’Neill feeling grows</a:t>
            </a:r>
          </a:p>
          <a:p>
            <a:pPr eaLnBrk="1" hangingPunct="1"/>
            <a:endParaRPr lang="en-GB" altLang="en-US" sz="2300" dirty="0"/>
          </a:p>
          <a:p>
            <a:pPr eaLnBrk="1" hangingPunct="1"/>
            <a:endParaRPr lang="en-GB" altLang="en-US" sz="2300" dirty="0"/>
          </a:p>
          <a:p>
            <a:pPr eaLnBrk="1" hangingPunct="1"/>
            <a:endParaRPr lang="en-US" altLang="en-US" sz="2300" dirty="0"/>
          </a:p>
        </p:txBody>
      </p:sp>
      <p:pic>
        <p:nvPicPr>
          <p:cNvPr id="31748" name="Content Placeholder 4" descr="O'Neillmap.jpg"/>
          <p:cNvPicPr>
            <a:picLocks noGrp="1" noChangeAspect="1"/>
          </p:cNvPicPr>
          <p:nvPr>
            <p:ph sz="half" idx="2"/>
          </p:nvPr>
        </p:nvPicPr>
        <p:blipFill>
          <a:blip r:embed="rId3">
            <a:extLst>
              <a:ext uri="{28A0092B-C50C-407E-A947-70E740481C1C}">
                <a14:useLocalDpi xmlns:a14="http://schemas.microsoft.com/office/drawing/2010/main" val="0"/>
              </a:ext>
            </a:extLst>
          </a:blip>
          <a:srcRect l="7692" t="12463" r="5768"/>
          <a:stretch>
            <a:fillRect/>
          </a:stretch>
        </p:blipFill>
        <p:spPr>
          <a:xfrm>
            <a:off x="8164863" y="379458"/>
            <a:ext cx="3666959" cy="3434008"/>
          </a:xfr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267487" y="4012702"/>
            <a:ext cx="3030840" cy="2306280"/>
          </a:xfrm>
          <a:prstGeom prst="rect">
            <a:avLst/>
          </a:prstGeom>
        </p:spPr>
      </p:pic>
      <p:sp>
        <p:nvSpPr>
          <p:cNvPr id="3" name="TextBox 2"/>
          <p:cNvSpPr txBox="1"/>
          <p:nvPr/>
        </p:nvSpPr>
        <p:spPr>
          <a:xfrm>
            <a:off x="8267487" y="6318982"/>
            <a:ext cx="3030840" cy="276999"/>
          </a:xfrm>
          <a:prstGeom prst="rect">
            <a:avLst/>
          </a:prstGeom>
          <a:noFill/>
        </p:spPr>
        <p:txBody>
          <a:bodyPr wrap="square" rtlCol="0">
            <a:spAutoFit/>
          </a:bodyPr>
          <a:lstStyle/>
          <a:p>
            <a:r>
              <a:rPr lang="en-GB" sz="1200" dirty="0" smtClean="0"/>
              <a:t>Loyalist protest against O’Neill, 1966</a:t>
            </a:r>
            <a:endParaRPr lang="en-GB" sz="1200" dirty="0"/>
          </a:p>
        </p:txBody>
      </p:sp>
    </p:spTree>
    <p:extLst>
      <p:ext uri="{BB962C8B-B14F-4D97-AF65-F5344CB8AC3E}">
        <p14:creationId xmlns:p14="http://schemas.microsoft.com/office/powerpoint/2010/main" val="114696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C0F04E-C82C-49E6-B761-BB3E474210E8}"/>
              </a:ext>
            </a:extLst>
          </p:cNvPr>
          <p:cNvSpPr>
            <a:spLocks noGrp="1"/>
          </p:cNvSpPr>
          <p:nvPr>
            <p:ph type="title"/>
          </p:nvPr>
        </p:nvSpPr>
        <p:spPr>
          <a:xfrm>
            <a:off x="1415498" y="78119"/>
            <a:ext cx="7499350" cy="868363"/>
          </a:xfrm>
        </p:spPr>
        <p:txBody>
          <a:bodyPr/>
          <a:lstStyle/>
          <a:p>
            <a:pPr>
              <a:defRPr/>
            </a:pPr>
            <a:r>
              <a:rPr lang="en-GB" dirty="0">
                <a:solidFill>
                  <a:schemeClr val="tx2">
                    <a:satMod val="130000"/>
                  </a:schemeClr>
                </a:solidFill>
              </a:rPr>
              <a:t>The rise of </a:t>
            </a:r>
            <a:r>
              <a:rPr lang="en-GB" dirty="0" smtClean="0">
                <a:solidFill>
                  <a:schemeClr val="tx2">
                    <a:satMod val="130000"/>
                  </a:schemeClr>
                </a:solidFill>
              </a:rPr>
              <a:t>Rev. Ian </a:t>
            </a:r>
            <a:r>
              <a:rPr lang="en-GB" dirty="0">
                <a:solidFill>
                  <a:schemeClr val="tx2">
                    <a:satMod val="130000"/>
                  </a:schemeClr>
                </a:solidFill>
              </a:rPr>
              <a:t>Paisley</a:t>
            </a:r>
            <a:endParaRPr lang="en-US" dirty="0">
              <a:solidFill>
                <a:schemeClr val="tx2">
                  <a:satMod val="130000"/>
                </a:schemeClr>
              </a:solidFill>
            </a:endParaRPr>
          </a:p>
        </p:txBody>
      </p:sp>
      <p:sp>
        <p:nvSpPr>
          <p:cNvPr id="3" name="Content Placeholder 2">
            <a:extLst>
              <a:ext uri="{FF2B5EF4-FFF2-40B4-BE49-F238E27FC236}">
                <a16:creationId xmlns:a16="http://schemas.microsoft.com/office/drawing/2014/main" xmlns="" id="{D537E05D-09E6-4A4A-909A-6B57D67C1C0B}"/>
              </a:ext>
            </a:extLst>
          </p:cNvPr>
          <p:cNvSpPr>
            <a:spLocks noGrp="1"/>
          </p:cNvSpPr>
          <p:nvPr>
            <p:ph sz="half" idx="1"/>
          </p:nvPr>
        </p:nvSpPr>
        <p:spPr>
          <a:xfrm>
            <a:off x="1152939" y="928688"/>
            <a:ext cx="6414051" cy="5929312"/>
          </a:xfrm>
        </p:spPr>
        <p:txBody>
          <a:bodyPr>
            <a:normAutofit/>
          </a:bodyPr>
          <a:lstStyle/>
          <a:p>
            <a:pPr marL="365760" indent="-283464">
              <a:spcAft>
                <a:spcPts val="0"/>
              </a:spcAft>
              <a:buFont typeface="Wingdings 2"/>
              <a:buChar char=""/>
              <a:defRPr/>
            </a:pPr>
            <a:r>
              <a:rPr lang="en-GB" dirty="0" smtClean="0"/>
              <a:t>Evangelical clergyman (Baptist background)</a:t>
            </a:r>
          </a:p>
          <a:p>
            <a:pPr marL="365760" indent="-283464">
              <a:spcAft>
                <a:spcPts val="0"/>
              </a:spcAft>
              <a:buFont typeface="Wingdings 2"/>
              <a:buChar char=""/>
              <a:defRPr/>
            </a:pPr>
            <a:r>
              <a:rPr lang="en-GB" dirty="0" smtClean="0"/>
              <a:t>Founds </a:t>
            </a:r>
            <a:r>
              <a:rPr lang="en-GB" dirty="0"/>
              <a:t>Free Presbyterian Church 1950s</a:t>
            </a:r>
          </a:p>
          <a:p>
            <a:pPr marL="365760" indent="-283464">
              <a:spcAft>
                <a:spcPts val="0"/>
              </a:spcAft>
              <a:buFont typeface="Wingdings 2"/>
              <a:buChar char=""/>
              <a:defRPr/>
            </a:pPr>
            <a:r>
              <a:rPr lang="en-GB" dirty="0"/>
              <a:t>Opposed ‘ecumenism’ in religion and politics</a:t>
            </a:r>
          </a:p>
          <a:p>
            <a:pPr marL="365760" indent="-283464">
              <a:spcAft>
                <a:spcPts val="0"/>
              </a:spcAft>
              <a:buFont typeface="Wingdings 2"/>
              <a:buChar char=""/>
              <a:defRPr/>
            </a:pPr>
            <a:r>
              <a:rPr lang="en-GB" dirty="0"/>
              <a:t>Member of ‘Ulster Protestant Action’ from late 1950s: Published </a:t>
            </a:r>
            <a:r>
              <a:rPr lang="en-GB" i="1" dirty="0"/>
              <a:t>Protestant Telegraph</a:t>
            </a:r>
            <a:endParaRPr lang="en-GB" dirty="0"/>
          </a:p>
          <a:p>
            <a:pPr marL="365760" indent="-283464">
              <a:spcAft>
                <a:spcPts val="0"/>
              </a:spcAft>
              <a:buFont typeface="Wingdings 2"/>
              <a:buChar char=""/>
              <a:defRPr/>
            </a:pPr>
            <a:r>
              <a:rPr lang="en-GB" dirty="0"/>
              <a:t>Provokes riots over display of tricolour on </a:t>
            </a:r>
            <a:r>
              <a:rPr lang="en-GB" dirty="0" err="1"/>
              <a:t>Divis</a:t>
            </a:r>
            <a:r>
              <a:rPr lang="en-GB" dirty="0"/>
              <a:t> St, 1964;  and demonstrates vs Presbyterian General Assembly, 1966</a:t>
            </a:r>
          </a:p>
          <a:p>
            <a:pPr marL="365760" indent="-283464">
              <a:spcAft>
                <a:spcPts val="0"/>
              </a:spcAft>
              <a:buFont typeface="Wingdings 2"/>
              <a:buChar char=""/>
              <a:defRPr/>
            </a:pPr>
            <a:r>
              <a:rPr lang="en-GB" dirty="0"/>
              <a:t>Protests against </a:t>
            </a:r>
            <a:r>
              <a:rPr lang="en-GB" dirty="0" err="1"/>
              <a:t>Lemass</a:t>
            </a:r>
            <a:r>
              <a:rPr lang="en-GB" dirty="0"/>
              <a:t> visit 1965</a:t>
            </a:r>
          </a:p>
          <a:p>
            <a:pPr marL="365760" indent="-283464">
              <a:spcAft>
                <a:spcPts val="0"/>
              </a:spcAft>
              <a:buFont typeface="Wingdings 2"/>
              <a:buChar char=""/>
              <a:defRPr/>
            </a:pPr>
            <a:r>
              <a:rPr lang="en-GB" dirty="0">
                <a:solidFill>
                  <a:prstClr val="black"/>
                </a:solidFill>
              </a:rPr>
              <a:t>Imprisoned for public order offences 1966, 1969</a:t>
            </a:r>
          </a:p>
          <a:p>
            <a:pPr marL="365760" indent="-283464">
              <a:spcAft>
                <a:spcPts val="0"/>
              </a:spcAft>
              <a:buFont typeface="Wingdings 2"/>
              <a:buChar char=""/>
              <a:defRPr/>
            </a:pPr>
            <a:r>
              <a:rPr lang="en-US" dirty="0">
                <a:solidFill>
                  <a:prstClr val="black"/>
                </a:solidFill>
              </a:rPr>
              <a:t>Leads ‘O’Neill must go’ campaign 1968-9</a:t>
            </a:r>
          </a:p>
          <a:p>
            <a:pPr marL="365760" indent="-283464">
              <a:spcAft>
                <a:spcPts val="0"/>
              </a:spcAft>
              <a:buFont typeface="Wingdings 2"/>
              <a:buChar char=""/>
              <a:defRPr/>
            </a:pPr>
            <a:r>
              <a:rPr lang="en-US" dirty="0">
                <a:solidFill>
                  <a:prstClr val="black"/>
                </a:solidFill>
              </a:rPr>
              <a:t>Nearly defeats O’Neill in </a:t>
            </a:r>
            <a:r>
              <a:rPr lang="en-US" dirty="0" err="1">
                <a:solidFill>
                  <a:prstClr val="black"/>
                </a:solidFill>
              </a:rPr>
              <a:t>Bannside</a:t>
            </a:r>
            <a:r>
              <a:rPr lang="en-US" dirty="0">
                <a:solidFill>
                  <a:prstClr val="black"/>
                </a:solidFill>
              </a:rPr>
              <a:t> election 1969</a:t>
            </a:r>
          </a:p>
          <a:p>
            <a:pPr marL="365760" indent="-283464">
              <a:spcAft>
                <a:spcPts val="0"/>
              </a:spcAft>
              <a:buFont typeface="Wingdings 2"/>
              <a:buChar char=""/>
              <a:defRPr/>
            </a:pPr>
            <a:r>
              <a:rPr lang="en-US" dirty="0">
                <a:solidFill>
                  <a:prstClr val="black"/>
                </a:solidFill>
              </a:rPr>
              <a:t>Founds </a:t>
            </a:r>
            <a:r>
              <a:rPr lang="en-US" b="1" dirty="0">
                <a:solidFill>
                  <a:prstClr val="black"/>
                </a:solidFill>
              </a:rPr>
              <a:t>Democratic Unionist Party </a:t>
            </a:r>
            <a:r>
              <a:rPr lang="en-US" dirty="0">
                <a:solidFill>
                  <a:prstClr val="black"/>
                </a:solidFill>
              </a:rPr>
              <a:t>(DUP) 1971</a:t>
            </a:r>
          </a:p>
          <a:p>
            <a:pPr marL="365760" indent="-283464">
              <a:spcAft>
                <a:spcPts val="0"/>
              </a:spcAft>
              <a:buFont typeface="Wingdings 2"/>
              <a:buChar char=""/>
              <a:defRPr/>
            </a:pPr>
            <a:endParaRPr lang="en-US" dirty="0">
              <a:solidFill>
                <a:prstClr val="black"/>
              </a:solidFill>
            </a:endParaRPr>
          </a:p>
          <a:p>
            <a:pPr marL="365760" indent="-283464">
              <a:spcAft>
                <a:spcPts val="0"/>
              </a:spcAft>
              <a:buFont typeface="Wingdings 2"/>
              <a:buChar char=""/>
              <a:defRPr/>
            </a:pPr>
            <a:endParaRPr lang="en-GB" dirty="0"/>
          </a:p>
        </p:txBody>
      </p:sp>
      <p:pic>
        <p:nvPicPr>
          <p:cNvPr id="34820" name="Content Placeholder 4" descr="ianpaisleyflags1970.jpg">
            <a:extLst>
              <a:ext uri="{FF2B5EF4-FFF2-40B4-BE49-F238E27FC236}">
                <a16:creationId xmlns:a16="http://schemas.microsoft.com/office/drawing/2014/main" xmlns="" id="{536CA4BD-17A3-4C00-A84B-7A7B5E7A283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7790831" y="740878"/>
            <a:ext cx="4113004" cy="3076208"/>
          </a:xfrm>
        </p:spPr>
      </p:pic>
      <p:sp>
        <p:nvSpPr>
          <p:cNvPr id="34821" name="TextBox 4">
            <a:extLst>
              <a:ext uri="{FF2B5EF4-FFF2-40B4-BE49-F238E27FC236}">
                <a16:creationId xmlns:a16="http://schemas.microsoft.com/office/drawing/2014/main" xmlns="" id="{85F0E5A5-69A4-45F7-AD18-C0DE1A388369}"/>
              </a:ext>
            </a:extLst>
          </p:cNvPr>
          <p:cNvSpPr txBox="1">
            <a:spLocks noChangeArrowheads="1"/>
          </p:cNvSpPr>
          <p:nvPr/>
        </p:nvSpPr>
        <p:spPr bwMode="auto">
          <a:xfrm>
            <a:off x="8206409" y="4274241"/>
            <a:ext cx="342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400" dirty="0">
                <a:latin typeface="Arial" panose="020B0604020202020204" pitchFamily="34" charset="0"/>
              </a:rPr>
              <a:t>Paisley electioneering for the Protestant Unionist Party, 1970</a:t>
            </a:r>
          </a:p>
        </p:txBody>
      </p:sp>
    </p:spTree>
    <p:extLst>
      <p:ext uri="{BB962C8B-B14F-4D97-AF65-F5344CB8AC3E}">
        <p14:creationId xmlns:p14="http://schemas.microsoft.com/office/powerpoint/2010/main" val="2635504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1C68B-86CD-4C97-873F-208B715D26D2}"/>
              </a:ext>
            </a:extLst>
          </p:cNvPr>
          <p:cNvSpPr>
            <a:spLocks noGrp="1"/>
          </p:cNvSpPr>
          <p:nvPr>
            <p:ph type="title"/>
          </p:nvPr>
        </p:nvSpPr>
        <p:spPr>
          <a:xfrm>
            <a:off x="1616766" y="115887"/>
            <a:ext cx="8477526" cy="836613"/>
          </a:xfrm>
        </p:spPr>
        <p:txBody>
          <a:bodyPr/>
          <a:lstStyle/>
          <a:p>
            <a:pPr>
              <a:defRPr/>
            </a:pPr>
            <a:r>
              <a:rPr lang="en-GB" sz="3600" dirty="0">
                <a:solidFill>
                  <a:schemeClr val="tx2">
                    <a:satMod val="130000"/>
                  </a:schemeClr>
                </a:solidFill>
              </a:rPr>
              <a:t>The rise of the Civil Rights Movement</a:t>
            </a:r>
            <a:endParaRPr lang="en-US" sz="3600" dirty="0">
              <a:solidFill>
                <a:schemeClr val="tx2">
                  <a:satMod val="130000"/>
                </a:schemeClr>
              </a:solidFill>
            </a:endParaRPr>
          </a:p>
        </p:txBody>
      </p:sp>
      <p:sp>
        <p:nvSpPr>
          <p:cNvPr id="21507" name="Content Placeholder 2">
            <a:extLst>
              <a:ext uri="{FF2B5EF4-FFF2-40B4-BE49-F238E27FC236}">
                <a16:creationId xmlns:a16="http://schemas.microsoft.com/office/drawing/2014/main" xmlns="" id="{A96D922B-80B0-4878-8285-689A176260A9}"/>
              </a:ext>
            </a:extLst>
          </p:cNvPr>
          <p:cNvSpPr>
            <a:spLocks noGrp="1"/>
          </p:cNvSpPr>
          <p:nvPr>
            <p:ph sz="half" idx="1"/>
          </p:nvPr>
        </p:nvSpPr>
        <p:spPr>
          <a:xfrm>
            <a:off x="993913" y="836613"/>
            <a:ext cx="6202017" cy="5905500"/>
          </a:xfrm>
        </p:spPr>
        <p:txBody>
          <a:bodyPr>
            <a:normAutofit/>
          </a:bodyPr>
          <a:lstStyle/>
          <a:p>
            <a:pPr eaLnBrk="1" hangingPunct="1">
              <a:defRPr/>
            </a:pPr>
            <a:r>
              <a:rPr lang="en-GB" sz="2400" dirty="0"/>
              <a:t>Initial focus west of River Bann, 1963-4, On housing and local govt employment and franchise – discrimination against Catholics</a:t>
            </a:r>
          </a:p>
          <a:p>
            <a:pPr eaLnBrk="1" hangingPunct="1">
              <a:defRPr/>
            </a:pPr>
            <a:r>
              <a:rPr lang="en-GB" sz="2400" dirty="0"/>
              <a:t>Initial focus on lobbying for change. Support from Campaign for Democracy in Ulster (British Labour Party group)</a:t>
            </a:r>
          </a:p>
          <a:p>
            <a:pPr eaLnBrk="1" hangingPunct="1">
              <a:defRPr/>
            </a:pPr>
            <a:r>
              <a:rPr lang="en-GB" sz="2400" dirty="0"/>
              <a:t>Support from Gerry </a:t>
            </a:r>
            <a:r>
              <a:rPr lang="en-GB" sz="2400" dirty="0" err="1"/>
              <a:t>Fitt</a:t>
            </a:r>
            <a:r>
              <a:rPr lang="en-GB" sz="2400" dirty="0"/>
              <a:t>, Republican Labour/SDLP MP for W. Belfast 1966-83</a:t>
            </a:r>
          </a:p>
          <a:p>
            <a:pPr eaLnBrk="1" hangingPunct="1">
              <a:defRPr/>
            </a:pPr>
            <a:r>
              <a:rPr lang="en-GB" sz="2400" dirty="0"/>
              <a:t>Fails to get NI issues debated at </a:t>
            </a:r>
            <a:r>
              <a:rPr lang="en-GB" sz="2400" dirty="0" smtClean="0"/>
              <a:t>Westminster</a:t>
            </a:r>
            <a:endParaRPr lang="en-GB" sz="2400" dirty="0"/>
          </a:p>
        </p:txBody>
      </p:sp>
      <p:pic>
        <p:nvPicPr>
          <p:cNvPr id="36868" name="Content Placeholder 5" descr="NICRA protestor.gif">
            <a:extLst>
              <a:ext uri="{FF2B5EF4-FFF2-40B4-BE49-F238E27FC236}">
                <a16:creationId xmlns:a16="http://schemas.microsoft.com/office/drawing/2014/main" xmlns="" id="{13C5FF27-2971-4C7C-A794-A4ADEB9497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08863" y="1000125"/>
            <a:ext cx="3040062" cy="2357438"/>
          </a:xfrm>
        </p:spPr>
      </p:pic>
      <p:pic>
        <p:nvPicPr>
          <p:cNvPr id="36869" name="Picture 6" descr="FittNICRA.jpg">
            <a:extLst>
              <a:ext uri="{FF2B5EF4-FFF2-40B4-BE49-F238E27FC236}">
                <a16:creationId xmlns:a16="http://schemas.microsoft.com/office/drawing/2014/main" xmlns="" id="{C487DC6C-F41A-4E73-8227-8EA90E1086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53314" y="3714751"/>
            <a:ext cx="30003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0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03CFB-F249-45B4-AED0-2568864972B4}"/>
              </a:ext>
            </a:extLst>
          </p:cNvPr>
          <p:cNvSpPr>
            <a:spLocks noGrp="1"/>
          </p:cNvSpPr>
          <p:nvPr>
            <p:ph type="title"/>
          </p:nvPr>
        </p:nvSpPr>
        <p:spPr>
          <a:xfrm>
            <a:off x="1363102" y="126609"/>
            <a:ext cx="7497763" cy="928688"/>
          </a:xfrm>
        </p:spPr>
        <p:txBody>
          <a:bodyPr/>
          <a:lstStyle/>
          <a:p>
            <a:pPr eaLnBrk="1" hangingPunct="1">
              <a:defRPr/>
            </a:pPr>
            <a:r>
              <a:rPr lang="en-GB" dirty="0"/>
              <a:t>NICRA</a:t>
            </a:r>
          </a:p>
        </p:txBody>
      </p:sp>
      <p:sp>
        <p:nvSpPr>
          <p:cNvPr id="38915" name="Content Placeholder 2">
            <a:extLst>
              <a:ext uri="{FF2B5EF4-FFF2-40B4-BE49-F238E27FC236}">
                <a16:creationId xmlns:a16="http://schemas.microsoft.com/office/drawing/2014/main" xmlns="" id="{38666542-5161-4B54-B2DA-8F17B6C11A51}"/>
              </a:ext>
            </a:extLst>
          </p:cNvPr>
          <p:cNvSpPr>
            <a:spLocks noGrp="1"/>
          </p:cNvSpPr>
          <p:nvPr>
            <p:ph sz="half" idx="1"/>
          </p:nvPr>
        </p:nvSpPr>
        <p:spPr>
          <a:xfrm>
            <a:off x="1205948" y="928688"/>
            <a:ext cx="7150261" cy="5929312"/>
          </a:xfrm>
        </p:spPr>
        <p:txBody>
          <a:bodyPr>
            <a:normAutofit/>
          </a:bodyPr>
          <a:lstStyle/>
          <a:p>
            <a:pPr eaLnBrk="1" hangingPunct="1">
              <a:spcBef>
                <a:spcPct val="0"/>
              </a:spcBef>
            </a:pPr>
            <a:r>
              <a:rPr lang="en-GB" altLang="en-US" dirty="0"/>
              <a:t>NI Civil Rights Association formed Feb. 1967</a:t>
            </a:r>
          </a:p>
          <a:p>
            <a:pPr eaLnBrk="1" hangingPunct="1">
              <a:spcBef>
                <a:spcPct val="0"/>
              </a:spcBef>
            </a:pPr>
            <a:r>
              <a:rPr lang="en-GB" altLang="en-US" dirty="0"/>
              <a:t>Loose coalition of Lobby Groups, Liberals, Republicans, NILP,  TUs, NI Communist Party, Nationalists</a:t>
            </a:r>
          </a:p>
          <a:p>
            <a:pPr eaLnBrk="1" hangingPunct="1">
              <a:spcBef>
                <a:spcPct val="0"/>
              </a:spcBef>
            </a:pPr>
            <a:r>
              <a:rPr lang="en-GB" altLang="en-US" dirty="0"/>
              <a:t>Support from IRA under leftist leadership of </a:t>
            </a:r>
            <a:r>
              <a:rPr lang="en-GB" altLang="en-US" dirty="0" err="1"/>
              <a:t>Cathal</a:t>
            </a:r>
            <a:r>
              <a:rPr lang="en-GB" altLang="en-US" dirty="0"/>
              <a:t> Goulding</a:t>
            </a:r>
          </a:p>
          <a:p>
            <a:pPr eaLnBrk="1" hangingPunct="1">
              <a:spcBef>
                <a:spcPct val="0"/>
              </a:spcBef>
              <a:buFont typeface="Wingdings 2" panose="05020102010507070707" pitchFamily="18" charset="2"/>
              <a:buNone/>
            </a:pPr>
            <a:endParaRPr lang="en-GB" altLang="en-US" dirty="0" smtClean="0"/>
          </a:p>
          <a:p>
            <a:pPr eaLnBrk="1" hangingPunct="1">
              <a:spcBef>
                <a:spcPct val="0"/>
              </a:spcBef>
              <a:buFont typeface="Wingdings 2" panose="05020102010507070707" pitchFamily="18" charset="2"/>
              <a:buNone/>
            </a:pPr>
            <a:r>
              <a:rPr lang="en-GB" altLang="en-US" dirty="0" smtClean="0"/>
              <a:t>Aims</a:t>
            </a:r>
            <a:r>
              <a:rPr lang="en-GB" altLang="en-US" dirty="0"/>
              <a:t>: </a:t>
            </a:r>
          </a:p>
          <a:p>
            <a:pPr eaLnBrk="1" hangingPunct="1">
              <a:spcBef>
                <a:spcPct val="0"/>
              </a:spcBef>
            </a:pPr>
            <a:r>
              <a:rPr lang="en-GB" altLang="en-US" dirty="0"/>
              <a:t>universal adult suffrage in local government elections (‘one man one vote’)</a:t>
            </a:r>
          </a:p>
          <a:p>
            <a:pPr eaLnBrk="1" hangingPunct="1">
              <a:spcBef>
                <a:spcPct val="0"/>
              </a:spcBef>
            </a:pPr>
            <a:r>
              <a:rPr lang="en-GB" altLang="en-US" dirty="0"/>
              <a:t>the end to 'gerrymandered' electoral boundaries</a:t>
            </a:r>
          </a:p>
          <a:p>
            <a:pPr eaLnBrk="1" hangingPunct="1">
              <a:spcBef>
                <a:spcPct val="0"/>
              </a:spcBef>
            </a:pPr>
            <a:r>
              <a:rPr lang="en-GB" altLang="en-US" dirty="0"/>
              <a:t>the allocation of public housing on the basis of need (points system)</a:t>
            </a:r>
          </a:p>
          <a:p>
            <a:pPr eaLnBrk="1" hangingPunct="1">
              <a:spcBef>
                <a:spcPct val="0"/>
              </a:spcBef>
            </a:pPr>
            <a:r>
              <a:rPr lang="en-GB" altLang="en-US" dirty="0"/>
              <a:t>repeal of the Special Powers Act; the disbanding of the B-Specials (USC)</a:t>
            </a:r>
          </a:p>
          <a:p>
            <a:pPr eaLnBrk="1" hangingPunct="1">
              <a:spcBef>
                <a:spcPct val="0"/>
              </a:spcBef>
            </a:pPr>
            <a:r>
              <a:rPr lang="en-GB" altLang="en-US" dirty="0"/>
              <a:t> the end to religious discrimination in employment</a:t>
            </a:r>
          </a:p>
          <a:p>
            <a:pPr eaLnBrk="1" hangingPunct="1">
              <a:spcBef>
                <a:spcPct val="0"/>
              </a:spcBef>
            </a:pPr>
            <a:r>
              <a:rPr lang="en-GB" altLang="en-US" dirty="0"/>
              <a:t>a system to deal with complaints of discrimination. </a:t>
            </a:r>
          </a:p>
        </p:txBody>
      </p:sp>
      <p:pic>
        <p:nvPicPr>
          <p:cNvPr id="6" name="Content Placeholder 5">
            <a:extLst>
              <a:ext uri="{FF2B5EF4-FFF2-40B4-BE49-F238E27FC236}">
                <a16:creationId xmlns:a16="http://schemas.microsoft.com/office/drawing/2014/main" xmlns="" id="{EB2A22D7-A757-4FA9-B549-20B4CBE3A1D7}"/>
              </a:ext>
            </a:extLst>
          </p:cNvPr>
          <p:cNvPicPr>
            <a:picLocks noGrp="1" noChangeAspect="1"/>
          </p:cNvPicPr>
          <p:nvPr>
            <p:ph sz="half" idx="2"/>
          </p:nvPr>
        </p:nvPicPr>
        <p:blipFill>
          <a:blip r:embed="rId2"/>
          <a:stretch>
            <a:fillRect/>
          </a:stretch>
        </p:blipFill>
        <p:spPr>
          <a:xfrm>
            <a:off x="8544455" y="928687"/>
            <a:ext cx="3451249" cy="4585847"/>
          </a:xfrm>
        </p:spPr>
      </p:pic>
    </p:spTree>
    <p:extLst>
      <p:ext uri="{BB962C8B-B14F-4D97-AF65-F5344CB8AC3E}">
        <p14:creationId xmlns:p14="http://schemas.microsoft.com/office/powerpoint/2010/main" val="2395708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572216-4295-4054-8A07-053CBF6E95C0}"/>
              </a:ext>
            </a:extLst>
          </p:cNvPr>
          <p:cNvSpPr>
            <a:spLocks noGrp="1"/>
          </p:cNvSpPr>
          <p:nvPr>
            <p:ph type="title"/>
          </p:nvPr>
        </p:nvSpPr>
        <p:spPr>
          <a:xfrm>
            <a:off x="1239838" y="211136"/>
            <a:ext cx="7497763" cy="1143000"/>
          </a:xfrm>
        </p:spPr>
        <p:txBody>
          <a:bodyPr/>
          <a:lstStyle/>
          <a:p>
            <a:pPr eaLnBrk="1" hangingPunct="1">
              <a:defRPr/>
            </a:pPr>
            <a:r>
              <a:rPr lang="en-GB" dirty="0"/>
              <a:t>NICRA activities</a:t>
            </a:r>
          </a:p>
        </p:txBody>
      </p:sp>
      <p:sp>
        <p:nvSpPr>
          <p:cNvPr id="39939" name="Content Placeholder 2">
            <a:extLst>
              <a:ext uri="{FF2B5EF4-FFF2-40B4-BE49-F238E27FC236}">
                <a16:creationId xmlns:a16="http://schemas.microsoft.com/office/drawing/2014/main" xmlns="" id="{CFA891E9-288E-4C7D-8006-1324A73F14D0}"/>
              </a:ext>
            </a:extLst>
          </p:cNvPr>
          <p:cNvSpPr>
            <a:spLocks noGrp="1"/>
          </p:cNvSpPr>
          <p:nvPr>
            <p:ph sz="half" idx="1"/>
          </p:nvPr>
        </p:nvSpPr>
        <p:spPr>
          <a:xfrm>
            <a:off x="1065666" y="1071563"/>
            <a:ext cx="7769603" cy="5786437"/>
          </a:xfrm>
        </p:spPr>
        <p:txBody>
          <a:bodyPr>
            <a:normAutofit/>
          </a:bodyPr>
          <a:lstStyle/>
          <a:p>
            <a:pPr eaLnBrk="1" hangingPunct="1"/>
            <a:r>
              <a:rPr lang="en-GB" altLang="en-US" sz="2400" dirty="0"/>
              <a:t>Modelled on M.L. King’s US Black Civil Rights movement</a:t>
            </a:r>
          </a:p>
          <a:p>
            <a:pPr eaLnBrk="1" hangingPunct="1"/>
            <a:r>
              <a:rPr lang="en-GB" altLang="en-US" sz="2400" dirty="0"/>
              <a:t>Student activism – </a:t>
            </a:r>
            <a:r>
              <a:rPr lang="en-GB" altLang="en-US" sz="2400" b="1" dirty="0"/>
              <a:t>‘People’s Democracy’ </a:t>
            </a:r>
            <a:r>
              <a:rPr lang="en-GB" altLang="en-US" sz="2400" dirty="0"/>
              <a:t>1968 (QUB</a:t>
            </a:r>
            <a:r>
              <a:rPr lang="en-GB" altLang="en-US" sz="2400" dirty="0" smtClean="0"/>
              <a:t>): look to European and US student radicalism</a:t>
            </a:r>
            <a:endParaRPr lang="en-GB" altLang="en-US" sz="2400" dirty="0"/>
          </a:p>
          <a:p>
            <a:pPr eaLnBrk="1" hangingPunct="1"/>
            <a:r>
              <a:rPr lang="en-GB" altLang="en-US" sz="2400" dirty="0"/>
              <a:t>Housing occupations – Caledon June 1968</a:t>
            </a:r>
          </a:p>
          <a:p>
            <a:pPr eaLnBrk="1" hangingPunct="1"/>
            <a:r>
              <a:rPr lang="en-GB" altLang="en-US" sz="2400" dirty="0"/>
              <a:t>Demonstrations:</a:t>
            </a:r>
          </a:p>
          <a:p>
            <a:pPr eaLnBrk="1" hangingPunct="1"/>
            <a:r>
              <a:rPr lang="en-GB" altLang="en-US" sz="2400" dirty="0" err="1"/>
              <a:t>Coalisland-Dungannon</a:t>
            </a:r>
            <a:r>
              <a:rPr lang="en-GB" altLang="en-US" sz="2400" dirty="0"/>
              <a:t> march Aug. 1968</a:t>
            </a:r>
          </a:p>
          <a:p>
            <a:pPr eaLnBrk="1" hangingPunct="1"/>
            <a:r>
              <a:rPr lang="en-GB" altLang="en-US" sz="2400" dirty="0"/>
              <a:t>Provokes Loyalist counter-marches </a:t>
            </a:r>
          </a:p>
          <a:p>
            <a:pPr eaLnBrk="1" hangingPunct="1"/>
            <a:r>
              <a:rPr lang="en-GB" altLang="en-US" sz="2400" b="1" dirty="0"/>
              <a:t>Derry March 5 Oct. 1968</a:t>
            </a:r>
            <a:r>
              <a:rPr lang="en-GB" altLang="en-US" sz="2400" dirty="0"/>
              <a:t>; banned and Protestors </a:t>
            </a:r>
            <a:r>
              <a:rPr lang="en-GB" altLang="en-US" sz="2400" dirty="0" err="1"/>
              <a:t>batoned</a:t>
            </a:r>
            <a:r>
              <a:rPr lang="en-GB" altLang="en-US" sz="2400" dirty="0"/>
              <a:t> by </a:t>
            </a:r>
            <a:r>
              <a:rPr lang="en-GB" altLang="en-US" sz="2400" dirty="0" smtClean="0"/>
              <a:t>RUC; </a:t>
            </a:r>
            <a:r>
              <a:rPr lang="en-GB" altLang="en-US" sz="2400" dirty="0"/>
              <a:t>followed by riots</a:t>
            </a:r>
          </a:p>
          <a:p>
            <a:r>
              <a:rPr lang="en-GB" altLang="en-US" sz="2400" dirty="0"/>
              <a:t>Filmed and broadcast by RTE </a:t>
            </a:r>
            <a:r>
              <a:rPr lang="en-GB" altLang="en-US" sz="2400" dirty="0" err="1"/>
              <a:t>tv</a:t>
            </a:r>
            <a:r>
              <a:rPr lang="en-GB" altLang="en-US" sz="2400" dirty="0"/>
              <a:t> </a:t>
            </a:r>
            <a:r>
              <a:rPr lang="en-GB" altLang="en-US" sz="2400" dirty="0" smtClean="0"/>
              <a:t>crew – ‘first day of the Troubles’?</a:t>
            </a:r>
            <a:endParaRPr lang="en-GB" altLang="en-US" sz="2400" dirty="0"/>
          </a:p>
          <a:p>
            <a:pPr eaLnBrk="1" hangingPunct="1"/>
            <a:endParaRPr lang="en-GB" altLang="en-US" dirty="0"/>
          </a:p>
        </p:txBody>
      </p:sp>
      <p:pic>
        <p:nvPicPr>
          <p:cNvPr id="39940" name="Content Placeholder 4" descr="QUBprotest68.gif">
            <a:extLst>
              <a:ext uri="{FF2B5EF4-FFF2-40B4-BE49-F238E27FC236}">
                <a16:creationId xmlns:a16="http://schemas.microsoft.com/office/drawing/2014/main" xmlns="" id="{0B793BAF-0D8D-487A-BD47-C381CF3048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639606" y="211136"/>
            <a:ext cx="2387748" cy="3402921"/>
          </a:xfrm>
          <a:ln>
            <a:solidFill>
              <a:schemeClr val="accent1"/>
            </a:solidFill>
            <a:miter lim="800000"/>
            <a:headEnd/>
            <a:tailEnd/>
          </a:ln>
        </p:spPr>
      </p:pic>
      <p:sp>
        <p:nvSpPr>
          <p:cNvPr id="39941" name="TextBox 5">
            <a:extLst>
              <a:ext uri="{FF2B5EF4-FFF2-40B4-BE49-F238E27FC236}">
                <a16:creationId xmlns:a16="http://schemas.microsoft.com/office/drawing/2014/main" xmlns="" id="{79416383-F7F8-4C4B-B0AF-C8CBDC25DB8A}"/>
              </a:ext>
            </a:extLst>
          </p:cNvPr>
          <p:cNvSpPr txBox="1">
            <a:spLocks noChangeArrowheads="1"/>
          </p:cNvSpPr>
          <p:nvPr/>
        </p:nvSpPr>
        <p:spPr bwMode="auto">
          <a:xfrm>
            <a:off x="9080046" y="3727001"/>
            <a:ext cx="328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800" dirty="0">
                <a:latin typeface="Arial" panose="020B0604020202020204" pitchFamily="34" charset="0"/>
              </a:rPr>
              <a:t>QUB students in Civil Rights protest, 1968</a:t>
            </a:r>
          </a:p>
        </p:txBody>
      </p:sp>
      <p:pic>
        <p:nvPicPr>
          <p:cNvPr id="6" name="Content Placeholder 4" descr="derry5Oct68.jpg">
            <a:extLst>
              <a:ext uri="{FF2B5EF4-FFF2-40B4-BE49-F238E27FC236}">
                <a16:creationId xmlns:a16="http://schemas.microsoft.com/office/drawing/2014/main" xmlns="" id="{E497A437-81FE-4B27-8472-C2151E4711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9769175" y="4373114"/>
            <a:ext cx="2128609" cy="1883677"/>
          </a:xfrm>
          <a:prstGeom prst="rect">
            <a:avLst/>
          </a:prstGeom>
          <a:ln>
            <a:solidFill>
              <a:schemeClr val="accent1"/>
            </a:solidFill>
            <a:miter lim="800000"/>
            <a:headEnd/>
            <a:tailEnd/>
          </a:ln>
        </p:spPr>
      </p:pic>
      <p:sp>
        <p:nvSpPr>
          <p:cNvPr id="3" name="TextBox 2">
            <a:extLst>
              <a:ext uri="{FF2B5EF4-FFF2-40B4-BE49-F238E27FC236}">
                <a16:creationId xmlns:a16="http://schemas.microsoft.com/office/drawing/2014/main" xmlns="" id="{3EFA247F-9B7C-4C42-A534-B2B5DF2474A1}"/>
              </a:ext>
            </a:extLst>
          </p:cNvPr>
          <p:cNvSpPr txBox="1"/>
          <p:nvPr/>
        </p:nvSpPr>
        <p:spPr>
          <a:xfrm>
            <a:off x="9303657" y="6328229"/>
            <a:ext cx="2723697" cy="369332"/>
          </a:xfrm>
          <a:prstGeom prst="rect">
            <a:avLst/>
          </a:prstGeom>
          <a:noFill/>
        </p:spPr>
        <p:txBody>
          <a:bodyPr wrap="square" rtlCol="0">
            <a:spAutoFit/>
          </a:bodyPr>
          <a:lstStyle/>
          <a:p>
            <a:r>
              <a:rPr lang="en-GB" dirty="0"/>
              <a:t>RUC attack 5 Oct march</a:t>
            </a:r>
          </a:p>
        </p:txBody>
      </p:sp>
    </p:spTree>
    <p:extLst>
      <p:ext uri="{BB962C8B-B14F-4D97-AF65-F5344CB8AC3E}">
        <p14:creationId xmlns:p14="http://schemas.microsoft.com/office/powerpoint/2010/main" val="72151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085B1-AC5D-4E0F-806E-CAD5B6DD3AA7}"/>
              </a:ext>
            </a:extLst>
          </p:cNvPr>
          <p:cNvSpPr>
            <a:spLocks noGrp="1"/>
          </p:cNvSpPr>
          <p:nvPr>
            <p:ph type="title"/>
          </p:nvPr>
        </p:nvSpPr>
        <p:spPr>
          <a:xfrm>
            <a:off x="1246189" y="71438"/>
            <a:ext cx="7497762" cy="1143000"/>
          </a:xfrm>
        </p:spPr>
        <p:txBody>
          <a:bodyPr/>
          <a:lstStyle/>
          <a:p>
            <a:pPr eaLnBrk="1" hangingPunct="1">
              <a:defRPr/>
            </a:pPr>
            <a:r>
              <a:rPr lang="en-GB" dirty="0"/>
              <a:t>Consequences</a:t>
            </a:r>
          </a:p>
        </p:txBody>
      </p:sp>
      <p:sp>
        <p:nvSpPr>
          <p:cNvPr id="43011" name="Content Placeholder 2">
            <a:extLst>
              <a:ext uri="{FF2B5EF4-FFF2-40B4-BE49-F238E27FC236}">
                <a16:creationId xmlns:a16="http://schemas.microsoft.com/office/drawing/2014/main" xmlns="" id="{93154693-DBA6-40A9-A30F-C3C02E889CFA}"/>
              </a:ext>
            </a:extLst>
          </p:cNvPr>
          <p:cNvSpPr>
            <a:spLocks noGrp="1"/>
          </p:cNvSpPr>
          <p:nvPr>
            <p:ph sz="half" idx="1"/>
          </p:nvPr>
        </p:nvSpPr>
        <p:spPr>
          <a:xfrm>
            <a:off x="1062534" y="936626"/>
            <a:ext cx="6839519" cy="5572125"/>
          </a:xfrm>
        </p:spPr>
        <p:txBody>
          <a:bodyPr/>
          <a:lstStyle/>
          <a:p>
            <a:pPr eaLnBrk="1" hangingPunct="1"/>
            <a:r>
              <a:rPr lang="en-GB" altLang="en-US" dirty="0"/>
              <a:t>15,000 in demonstration in Derry Nov. 1968</a:t>
            </a:r>
          </a:p>
          <a:p>
            <a:pPr eaLnBrk="1" hangingPunct="1"/>
            <a:r>
              <a:rPr lang="en-GB" altLang="en-US" dirty="0"/>
              <a:t>UK, Irish and World attention focused on NI</a:t>
            </a:r>
          </a:p>
          <a:p>
            <a:pPr eaLnBrk="1" hangingPunct="1"/>
            <a:r>
              <a:rPr lang="en-GB" altLang="en-US" dirty="0"/>
              <a:t>O’Neill comes under external pressure to introduce reforms</a:t>
            </a:r>
          </a:p>
          <a:p>
            <a:pPr eaLnBrk="1" hangingPunct="1"/>
            <a:r>
              <a:rPr lang="en-GB" altLang="en-US" dirty="0"/>
              <a:t>Growing tensions between moderates (John Hume) and radicals (PD/Republicans) in NICRA</a:t>
            </a:r>
          </a:p>
          <a:p>
            <a:pPr eaLnBrk="1" hangingPunct="1"/>
            <a:r>
              <a:rPr lang="en-GB" altLang="en-US" dirty="0"/>
              <a:t>Nov 1968 O’Neill offers moderate reforms and NICRA calls truce</a:t>
            </a:r>
          </a:p>
          <a:p>
            <a:pPr eaLnBrk="1" hangingPunct="1"/>
            <a:r>
              <a:rPr lang="en-GB" altLang="en-US" dirty="0"/>
              <a:t>Radical Peoples Democracy demands more – march to Derry Jan. 1969 attacked by </a:t>
            </a:r>
            <a:r>
              <a:rPr lang="en-GB" altLang="en-US" dirty="0" err="1"/>
              <a:t>Paisleyite</a:t>
            </a:r>
            <a:r>
              <a:rPr lang="en-GB" altLang="en-US" dirty="0"/>
              <a:t> mob at </a:t>
            </a:r>
            <a:r>
              <a:rPr lang="en-GB" altLang="en-US" dirty="0" err="1"/>
              <a:t>Burntollet</a:t>
            </a:r>
            <a:endParaRPr lang="en-GB" altLang="en-US" dirty="0"/>
          </a:p>
          <a:p>
            <a:pPr eaLnBrk="1" hangingPunct="1"/>
            <a:r>
              <a:rPr lang="en-GB" altLang="en-US" dirty="0"/>
              <a:t>PD leader Bernadette Devlin elected ‘Unity’ MP 1969</a:t>
            </a:r>
          </a:p>
          <a:p>
            <a:pPr eaLnBrk="1" hangingPunct="1"/>
            <a:r>
              <a:rPr lang="en-GB" altLang="en-US" dirty="0"/>
              <a:t>Moderates form </a:t>
            </a:r>
            <a:r>
              <a:rPr lang="en-GB" altLang="en-US" dirty="0" smtClean="0"/>
              <a:t>Social Democratic and Labour Party (SDLP) 1970 – Gerry </a:t>
            </a:r>
            <a:r>
              <a:rPr lang="en-GB" altLang="en-US" dirty="0" err="1" smtClean="0"/>
              <a:t>Fitt</a:t>
            </a:r>
            <a:r>
              <a:rPr lang="en-GB" altLang="en-US" dirty="0" smtClean="0"/>
              <a:t>, Paddy Devlin, John Hume</a:t>
            </a:r>
            <a:endParaRPr lang="en-GB" altLang="en-US" dirty="0"/>
          </a:p>
        </p:txBody>
      </p:sp>
      <p:pic>
        <p:nvPicPr>
          <p:cNvPr id="43012" name="Content Placeholder 4" descr="DerryNov68-2.gif">
            <a:extLst>
              <a:ext uri="{FF2B5EF4-FFF2-40B4-BE49-F238E27FC236}">
                <a16:creationId xmlns:a16="http://schemas.microsoft.com/office/drawing/2014/main" xmlns="" id="{CD891C6C-CFD0-465F-B43A-05DCD552AF8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187615" y="285751"/>
            <a:ext cx="3382963" cy="2286000"/>
          </a:xfrm>
        </p:spPr>
      </p:pic>
      <p:pic>
        <p:nvPicPr>
          <p:cNvPr id="6" name="Content Placeholder 4" descr="bernadette_devlin1.jpg">
            <a:extLst>
              <a:ext uri="{FF2B5EF4-FFF2-40B4-BE49-F238E27FC236}">
                <a16:creationId xmlns:a16="http://schemas.microsoft.com/office/drawing/2014/main" xmlns="" id="{59509FF9-B939-4B6D-B845-781936A022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582672" y="2868188"/>
            <a:ext cx="1987906" cy="3022932"/>
          </a:xfrm>
          <a:prstGeom prst="rect">
            <a:avLst/>
          </a:prstGeom>
          <a:ln>
            <a:solidFill>
              <a:schemeClr val="accent1"/>
            </a:solidFill>
            <a:miter lim="800000"/>
            <a:headEnd/>
            <a:tailEnd/>
          </a:ln>
        </p:spPr>
      </p:pic>
    </p:spTree>
    <p:extLst>
      <p:ext uri="{BB962C8B-B14F-4D97-AF65-F5344CB8AC3E}">
        <p14:creationId xmlns:p14="http://schemas.microsoft.com/office/powerpoint/2010/main" val="165058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A8D3C6-5E95-4FE6-929F-79D48FF129B2}"/>
              </a:ext>
            </a:extLst>
          </p:cNvPr>
          <p:cNvSpPr>
            <a:spLocks noGrp="1"/>
          </p:cNvSpPr>
          <p:nvPr>
            <p:ph type="title"/>
          </p:nvPr>
        </p:nvSpPr>
        <p:spPr>
          <a:xfrm>
            <a:off x="1233133" y="156523"/>
            <a:ext cx="7497763" cy="915988"/>
          </a:xfrm>
        </p:spPr>
        <p:txBody>
          <a:bodyPr/>
          <a:lstStyle/>
          <a:p>
            <a:pPr>
              <a:defRPr/>
            </a:pPr>
            <a:r>
              <a:rPr lang="en-GB" dirty="0">
                <a:solidFill>
                  <a:schemeClr val="tx2">
                    <a:satMod val="130000"/>
                  </a:schemeClr>
                </a:solidFill>
              </a:rPr>
              <a:t>Unionist fragmentation 1969</a:t>
            </a:r>
          </a:p>
        </p:txBody>
      </p:sp>
      <p:sp>
        <p:nvSpPr>
          <p:cNvPr id="16387" name="Content Placeholder 2">
            <a:extLst>
              <a:ext uri="{FF2B5EF4-FFF2-40B4-BE49-F238E27FC236}">
                <a16:creationId xmlns:a16="http://schemas.microsoft.com/office/drawing/2014/main" xmlns="" id="{C031588D-3985-431B-B56B-883FD915DD77}"/>
              </a:ext>
            </a:extLst>
          </p:cNvPr>
          <p:cNvSpPr>
            <a:spLocks noGrp="1"/>
          </p:cNvSpPr>
          <p:nvPr>
            <p:ph sz="half" idx="1"/>
          </p:nvPr>
        </p:nvSpPr>
        <p:spPr>
          <a:xfrm>
            <a:off x="1233133" y="1000125"/>
            <a:ext cx="6720243" cy="5715000"/>
          </a:xfrm>
        </p:spPr>
        <p:txBody>
          <a:bodyPr/>
          <a:lstStyle/>
          <a:p>
            <a:pPr eaLnBrk="1" hangingPunct="1"/>
            <a:r>
              <a:rPr lang="en-GB" altLang="en-US" sz="2700" dirty="0"/>
              <a:t>Ian Paisley’s ‘O’Neill must go’ campaign gains popularity among many Unionists</a:t>
            </a:r>
          </a:p>
          <a:p>
            <a:pPr eaLnBrk="1" hangingPunct="1"/>
            <a:r>
              <a:rPr lang="en-GB" altLang="en-US" sz="2700" dirty="0"/>
              <a:t>Stormont elections Feb. 1969: 1/3 UUP ‘Anti-O’Neill’</a:t>
            </a:r>
          </a:p>
          <a:p>
            <a:pPr eaLnBrk="1" hangingPunct="1"/>
            <a:r>
              <a:rPr lang="en-GB" altLang="en-US" sz="2700" b="1" dirty="0"/>
              <a:t>Ulster Volunteer Force </a:t>
            </a:r>
            <a:r>
              <a:rPr lang="en-GB" altLang="en-US" sz="2700" dirty="0"/>
              <a:t>(UVF, founded 1966) bomb NI electricity and water installations March-April 1969 (later also Dublin) – escalate tensions</a:t>
            </a:r>
          </a:p>
          <a:p>
            <a:pPr eaLnBrk="1" hangingPunct="1"/>
            <a:r>
              <a:rPr lang="en-GB" altLang="en-US" sz="2700" dirty="0"/>
              <a:t>28 April 1969 O’Neill resigns and is replaced as PM by Major James Chichester-Clark</a:t>
            </a:r>
          </a:p>
        </p:txBody>
      </p:sp>
      <p:pic>
        <p:nvPicPr>
          <p:cNvPr id="16388" name="Content Placeholder 4" descr="Jamescclarke.jpg">
            <a:extLst>
              <a:ext uri="{FF2B5EF4-FFF2-40B4-BE49-F238E27FC236}">
                <a16:creationId xmlns:a16="http://schemas.microsoft.com/office/drawing/2014/main" xmlns="" id="{471E14AF-78AC-437A-9448-E69425A4855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096250" y="1000125"/>
            <a:ext cx="1785938" cy="1785938"/>
          </a:xfrm>
        </p:spPr>
      </p:pic>
      <p:sp>
        <p:nvSpPr>
          <p:cNvPr id="16389" name="TextBox 5">
            <a:extLst>
              <a:ext uri="{FF2B5EF4-FFF2-40B4-BE49-F238E27FC236}">
                <a16:creationId xmlns:a16="http://schemas.microsoft.com/office/drawing/2014/main" xmlns="" id="{463F6290-FA70-4C81-BF76-B14FC71A9F8D}"/>
              </a:ext>
            </a:extLst>
          </p:cNvPr>
          <p:cNvSpPr txBox="1">
            <a:spLocks noChangeArrowheads="1"/>
          </p:cNvSpPr>
          <p:nvPr/>
        </p:nvSpPr>
        <p:spPr bwMode="auto">
          <a:xfrm>
            <a:off x="8024814" y="2857501"/>
            <a:ext cx="185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200">
                <a:latin typeface="Arial" panose="020B0604020202020204" pitchFamily="34" charset="0"/>
                <a:cs typeface="Arial" panose="020B0604020202020204" pitchFamily="34" charset="0"/>
              </a:rPr>
              <a:t>James Chichester-Clark, 5</a:t>
            </a:r>
            <a:r>
              <a:rPr lang="en-GB" altLang="en-US" sz="1200" baseline="30000">
                <a:latin typeface="Arial" panose="020B0604020202020204" pitchFamily="34" charset="0"/>
                <a:cs typeface="Arial" panose="020B0604020202020204" pitchFamily="34" charset="0"/>
              </a:rPr>
              <a:t>th</a:t>
            </a:r>
            <a:r>
              <a:rPr lang="en-GB" altLang="en-US" sz="1200">
                <a:latin typeface="Arial" panose="020B0604020202020204" pitchFamily="34" charset="0"/>
                <a:cs typeface="Arial" panose="020B0604020202020204" pitchFamily="34" charset="0"/>
              </a:rPr>
              <a:t> PM of NI (1969-71)</a:t>
            </a:r>
          </a:p>
        </p:txBody>
      </p:sp>
      <p:pic>
        <p:nvPicPr>
          <p:cNvPr id="16390" name="Picture 6" descr="ChichesterClarkeposter11r-PD1969.jpg">
            <a:extLst>
              <a:ext uri="{FF2B5EF4-FFF2-40B4-BE49-F238E27FC236}">
                <a16:creationId xmlns:a16="http://schemas.microsoft.com/office/drawing/2014/main" xmlns="" id="{F35DB955-4A89-4569-ACD3-6AE1D0FBD5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250" y="3403601"/>
            <a:ext cx="21145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7">
            <a:extLst>
              <a:ext uri="{FF2B5EF4-FFF2-40B4-BE49-F238E27FC236}">
                <a16:creationId xmlns:a16="http://schemas.microsoft.com/office/drawing/2014/main" xmlns="" id="{90D37381-B33A-42B5-A6D5-63734A04F91D}"/>
              </a:ext>
            </a:extLst>
          </p:cNvPr>
          <p:cNvSpPr txBox="1">
            <a:spLocks noChangeArrowheads="1"/>
          </p:cNvSpPr>
          <p:nvPr/>
        </p:nvSpPr>
        <p:spPr bwMode="auto">
          <a:xfrm>
            <a:off x="8472489" y="64373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200">
                <a:latin typeface="Arial" panose="020B0604020202020204" pitchFamily="34" charset="0"/>
                <a:cs typeface="Arial" panose="020B0604020202020204" pitchFamily="34" charset="0"/>
              </a:rPr>
              <a:t>PD Poster 1969</a:t>
            </a:r>
          </a:p>
        </p:txBody>
      </p:sp>
    </p:spTree>
    <p:extLst>
      <p:ext uri="{BB962C8B-B14F-4D97-AF65-F5344CB8AC3E}">
        <p14:creationId xmlns:p14="http://schemas.microsoft.com/office/powerpoint/2010/main" val="3246452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0FCD4-6A49-4442-8B0C-07DF863D3247}"/>
              </a:ext>
            </a:extLst>
          </p:cNvPr>
          <p:cNvSpPr>
            <a:spLocks noGrp="1"/>
          </p:cNvSpPr>
          <p:nvPr>
            <p:ph type="title"/>
          </p:nvPr>
        </p:nvSpPr>
        <p:spPr/>
        <p:txBody>
          <a:bodyPr/>
          <a:lstStyle/>
          <a:p>
            <a:r>
              <a:rPr lang="en-GB" dirty="0"/>
              <a:t>Lecture Outline</a:t>
            </a:r>
          </a:p>
        </p:txBody>
      </p:sp>
      <p:sp>
        <p:nvSpPr>
          <p:cNvPr id="3" name="Content Placeholder 2">
            <a:extLst>
              <a:ext uri="{FF2B5EF4-FFF2-40B4-BE49-F238E27FC236}">
                <a16:creationId xmlns:a16="http://schemas.microsoft.com/office/drawing/2014/main" xmlns="" id="{AFB5214C-D8C0-4AC9-B14D-1543B005FD1D}"/>
              </a:ext>
            </a:extLst>
          </p:cNvPr>
          <p:cNvSpPr>
            <a:spLocks noGrp="1"/>
          </p:cNvSpPr>
          <p:nvPr>
            <p:ph idx="1"/>
          </p:nvPr>
        </p:nvSpPr>
        <p:spPr>
          <a:xfrm>
            <a:off x="1219200" y="1636644"/>
            <a:ext cx="9601200" cy="4644886"/>
          </a:xfrm>
        </p:spPr>
        <p:txBody>
          <a:bodyPr>
            <a:normAutofit/>
          </a:bodyPr>
          <a:lstStyle/>
          <a:p>
            <a:r>
              <a:rPr lang="en-GB" sz="2400" dirty="0">
                <a:solidFill>
                  <a:srgbClr val="FF0000"/>
                </a:solidFill>
              </a:rPr>
              <a:t>Why was Ireland partitioned? </a:t>
            </a:r>
            <a:r>
              <a:rPr lang="en-GB" sz="2400" dirty="0"/>
              <a:t>Roots in colonialism, religious division, rise of rival nationalisms</a:t>
            </a:r>
          </a:p>
          <a:p>
            <a:r>
              <a:rPr lang="en-GB" sz="2400" dirty="0">
                <a:solidFill>
                  <a:srgbClr val="FF0000"/>
                </a:solidFill>
              </a:rPr>
              <a:t>How was Ireland partitioned? </a:t>
            </a:r>
            <a:r>
              <a:rPr lang="en-GB" sz="2400" dirty="0"/>
              <a:t>Response to ‘Irish Revolution’ and Ulster Unionist mobilisation; British geopolitics; a contested boundary</a:t>
            </a:r>
          </a:p>
          <a:p>
            <a:r>
              <a:rPr lang="en-GB" sz="2400" dirty="0">
                <a:solidFill>
                  <a:srgbClr val="FF0000"/>
                </a:solidFill>
              </a:rPr>
              <a:t>What was ‘Northern Ireland’? </a:t>
            </a:r>
            <a:r>
              <a:rPr lang="en-GB" sz="2400" dirty="0"/>
              <a:t>Legacy of ethno-national division and violence; devolved powers and responsibilities; ‘The </a:t>
            </a:r>
            <a:r>
              <a:rPr lang="en-GB" sz="2400" dirty="0">
                <a:solidFill>
                  <a:srgbClr val="FFC000"/>
                </a:solidFill>
              </a:rPr>
              <a:t>Orange State’</a:t>
            </a:r>
            <a:r>
              <a:rPr lang="en-GB" sz="2400" dirty="0"/>
              <a:t>?</a:t>
            </a:r>
          </a:p>
          <a:p>
            <a:r>
              <a:rPr lang="en-GB" sz="2400" dirty="0">
                <a:solidFill>
                  <a:srgbClr val="FF0000"/>
                </a:solidFill>
              </a:rPr>
              <a:t>Could NI have been reformed? </a:t>
            </a:r>
            <a:r>
              <a:rPr lang="en-GB" sz="2400" dirty="0"/>
              <a:t>The failure of ‘Liberal Unionism’ and the crisis of Civil Rights in the 1960s</a:t>
            </a:r>
          </a:p>
          <a:p>
            <a:r>
              <a:rPr lang="en-GB" sz="2400" dirty="0">
                <a:solidFill>
                  <a:srgbClr val="FF0000"/>
                </a:solidFill>
              </a:rPr>
              <a:t>Collapse into violence: </a:t>
            </a:r>
            <a:r>
              <a:rPr lang="en-GB" sz="2400" dirty="0"/>
              <a:t>outbreak and intensification of ‘The Troubles’; suspension of NI self-government 1972</a:t>
            </a:r>
          </a:p>
          <a:p>
            <a:endParaRPr lang="en-GB" dirty="0"/>
          </a:p>
        </p:txBody>
      </p:sp>
    </p:spTree>
    <p:extLst>
      <p:ext uri="{BB962C8B-B14F-4D97-AF65-F5344CB8AC3E}">
        <p14:creationId xmlns:p14="http://schemas.microsoft.com/office/powerpoint/2010/main" val="100010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3AD17-2F0A-4FC1-92F1-7CBEC445DBB6}"/>
              </a:ext>
            </a:extLst>
          </p:cNvPr>
          <p:cNvSpPr>
            <a:spLocks noGrp="1"/>
          </p:cNvSpPr>
          <p:nvPr>
            <p:ph type="title"/>
          </p:nvPr>
        </p:nvSpPr>
        <p:spPr>
          <a:xfrm>
            <a:off x="2952751" y="0"/>
            <a:ext cx="7497763" cy="782638"/>
          </a:xfrm>
        </p:spPr>
        <p:txBody>
          <a:bodyPr/>
          <a:lstStyle/>
          <a:p>
            <a:pPr>
              <a:defRPr/>
            </a:pPr>
            <a:r>
              <a:rPr lang="en-GB" dirty="0">
                <a:solidFill>
                  <a:schemeClr val="tx2">
                    <a:satMod val="130000"/>
                  </a:schemeClr>
                </a:solidFill>
              </a:rPr>
              <a:t>August 1969</a:t>
            </a:r>
          </a:p>
        </p:txBody>
      </p:sp>
      <p:sp>
        <p:nvSpPr>
          <p:cNvPr id="3" name="Content Placeholder 2">
            <a:extLst>
              <a:ext uri="{FF2B5EF4-FFF2-40B4-BE49-F238E27FC236}">
                <a16:creationId xmlns:a16="http://schemas.microsoft.com/office/drawing/2014/main" xmlns="" id="{446FF519-6518-4043-BA7E-C1B251D65A27}"/>
              </a:ext>
            </a:extLst>
          </p:cNvPr>
          <p:cNvSpPr>
            <a:spLocks noGrp="1"/>
          </p:cNvSpPr>
          <p:nvPr>
            <p:ph sz="half" idx="1"/>
          </p:nvPr>
        </p:nvSpPr>
        <p:spPr>
          <a:xfrm>
            <a:off x="1046922" y="908050"/>
            <a:ext cx="6816917" cy="5786438"/>
          </a:xfrm>
        </p:spPr>
        <p:txBody>
          <a:bodyPr>
            <a:normAutofit/>
          </a:bodyPr>
          <a:lstStyle/>
          <a:p>
            <a:pPr marL="365760" indent="-283464">
              <a:spcAft>
                <a:spcPts val="0"/>
              </a:spcAft>
              <a:buFont typeface="Wingdings 2"/>
              <a:buChar char=""/>
              <a:defRPr/>
            </a:pPr>
            <a:r>
              <a:rPr lang="en-GB" dirty="0" smtClean="0"/>
              <a:t>Extreme </a:t>
            </a:r>
            <a:r>
              <a:rPr lang="en-GB" dirty="0"/>
              <a:t>tensions and disturbances over ‘marching season’ in July-August: NI Govt mobilises B-Specials under Special Powers Act, 15 July</a:t>
            </a:r>
          </a:p>
          <a:p>
            <a:pPr marL="365760" indent="-283464">
              <a:spcAft>
                <a:spcPts val="0"/>
              </a:spcAft>
              <a:buFont typeface="Wingdings 2"/>
              <a:buChar char=""/>
              <a:defRPr/>
            </a:pPr>
            <a:r>
              <a:rPr lang="en-GB" dirty="0"/>
              <a:t>Apprentice Boys march in Derry 12 August provokes rioting: ‘Battle of the Bogside’ 12-14 August </a:t>
            </a:r>
          </a:p>
          <a:p>
            <a:pPr marL="365760" indent="-283464">
              <a:spcAft>
                <a:spcPts val="0"/>
              </a:spcAft>
              <a:buFont typeface="Wingdings 2"/>
              <a:buChar char=""/>
              <a:defRPr/>
            </a:pPr>
            <a:r>
              <a:rPr lang="en-GB" dirty="0"/>
              <a:t>Sectarian rioting spreads to Belfast 13 August (7 deaths in city 14-15 Aug): Bombay Street burnings</a:t>
            </a:r>
          </a:p>
          <a:p>
            <a:pPr marL="365760" indent="-283464">
              <a:spcAft>
                <a:spcPts val="0"/>
              </a:spcAft>
              <a:buFont typeface="Wingdings 2"/>
              <a:buChar char=""/>
              <a:defRPr/>
            </a:pPr>
            <a:r>
              <a:rPr lang="en-GB" dirty="0"/>
              <a:t>Stormont requests military aid to RUC: 15 August Wilson govt deploys British Army in Belfast and Derry as peacekeepers</a:t>
            </a:r>
          </a:p>
          <a:p>
            <a:pPr marL="365760" indent="-283464">
              <a:spcAft>
                <a:spcPts val="0"/>
              </a:spcAft>
              <a:buFont typeface="Wingdings 2"/>
              <a:buChar char=""/>
              <a:defRPr/>
            </a:pPr>
            <a:r>
              <a:rPr lang="en-GB" dirty="0"/>
              <a:t>Establishment of ‘peace lines’</a:t>
            </a:r>
          </a:p>
          <a:p>
            <a:pPr marL="365760" indent="-283464">
              <a:spcAft>
                <a:spcPts val="0"/>
              </a:spcAft>
              <a:buFont typeface="Wingdings 2"/>
              <a:buChar char=""/>
              <a:defRPr/>
            </a:pPr>
            <a:r>
              <a:rPr lang="en-GB" dirty="0"/>
              <a:t>Home Secretary James Callaghan visits Derry and promises reforms and official inquiry (Aug., Oct. 1969)</a:t>
            </a:r>
          </a:p>
          <a:p>
            <a:pPr marL="365760" indent="-283464">
              <a:spcAft>
                <a:spcPts val="0"/>
              </a:spcAft>
              <a:buFont typeface="Wingdings 2"/>
              <a:buChar char=""/>
              <a:defRPr/>
            </a:pPr>
            <a:r>
              <a:rPr lang="en-GB" dirty="0"/>
              <a:t>Stormont shares control of security in NI with British army</a:t>
            </a:r>
          </a:p>
          <a:p>
            <a:pPr marL="365760" indent="-283464">
              <a:spcAft>
                <a:spcPts val="0"/>
              </a:spcAft>
              <a:buFont typeface="Wingdings 2"/>
              <a:buChar char=""/>
              <a:defRPr/>
            </a:pPr>
            <a:endParaRPr lang="en-GB" dirty="0"/>
          </a:p>
        </p:txBody>
      </p:sp>
      <p:pic>
        <p:nvPicPr>
          <p:cNvPr id="18436" name="Content Placeholder 6" descr="battlebogside1.jpg">
            <a:extLst>
              <a:ext uri="{FF2B5EF4-FFF2-40B4-BE49-F238E27FC236}">
                <a16:creationId xmlns:a16="http://schemas.microsoft.com/office/drawing/2014/main" xmlns="" id="{546D27F4-5818-48EC-BB5B-76601CA728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015983" y="236399"/>
            <a:ext cx="3631299" cy="2400783"/>
          </a:xfrm>
        </p:spPr>
      </p:pic>
      <p:sp>
        <p:nvSpPr>
          <p:cNvPr id="18438" name="TextBox 3">
            <a:extLst>
              <a:ext uri="{FF2B5EF4-FFF2-40B4-BE49-F238E27FC236}">
                <a16:creationId xmlns:a16="http://schemas.microsoft.com/office/drawing/2014/main" xmlns="" id="{F667D278-BE31-47CC-9178-F80BEC9E5395}"/>
              </a:ext>
            </a:extLst>
          </p:cNvPr>
          <p:cNvSpPr txBox="1">
            <a:spLocks noChangeArrowheads="1"/>
          </p:cNvSpPr>
          <p:nvPr/>
        </p:nvSpPr>
        <p:spPr bwMode="auto">
          <a:xfrm>
            <a:off x="8488157" y="2714554"/>
            <a:ext cx="3159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dirty="0"/>
              <a:t>Photographs of ‘Battle of the Bogside’, Aug. 1969</a:t>
            </a:r>
          </a:p>
        </p:txBody>
      </p:sp>
      <p:pic>
        <p:nvPicPr>
          <p:cNvPr id="7" name="Content Placeholder 4" descr="BritishArmy14aug69b.jpg">
            <a:extLst>
              <a:ext uri="{FF2B5EF4-FFF2-40B4-BE49-F238E27FC236}">
                <a16:creationId xmlns:a16="http://schemas.microsoft.com/office/drawing/2014/main" xmlns="" id="{A12F8240-4663-45F3-A675-1D09C3DCFE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02075" y="3429000"/>
            <a:ext cx="3059113" cy="1976437"/>
          </a:xfrm>
          <a:prstGeom prst="rect">
            <a:avLst/>
          </a:prstGeom>
          <a:ln>
            <a:solidFill>
              <a:schemeClr val="accent1"/>
            </a:solidFill>
            <a:miter lim="800000"/>
            <a:headEnd/>
            <a:tailEnd/>
          </a:ln>
        </p:spPr>
      </p:pic>
      <p:sp>
        <p:nvSpPr>
          <p:cNvPr id="4" name="TextBox 3">
            <a:extLst>
              <a:ext uri="{FF2B5EF4-FFF2-40B4-BE49-F238E27FC236}">
                <a16:creationId xmlns:a16="http://schemas.microsoft.com/office/drawing/2014/main" xmlns="" id="{38D9D3CD-3CC9-4514-A524-CC5853F4C630}"/>
              </a:ext>
            </a:extLst>
          </p:cNvPr>
          <p:cNvSpPr txBox="1"/>
          <p:nvPr/>
        </p:nvSpPr>
        <p:spPr>
          <a:xfrm>
            <a:off x="8764172" y="5556738"/>
            <a:ext cx="2250831" cy="523220"/>
          </a:xfrm>
          <a:prstGeom prst="rect">
            <a:avLst/>
          </a:prstGeom>
          <a:noFill/>
        </p:spPr>
        <p:txBody>
          <a:bodyPr wrap="square" rtlCol="0">
            <a:spAutoFit/>
          </a:bodyPr>
          <a:lstStyle/>
          <a:p>
            <a:r>
              <a:rPr lang="en-GB" sz="1400" dirty="0"/>
              <a:t>British </a:t>
            </a:r>
            <a:r>
              <a:rPr lang="en-GB" sz="1400" dirty="0" smtClean="0"/>
              <a:t>troops deployed </a:t>
            </a:r>
            <a:r>
              <a:rPr lang="en-GB" sz="1400" dirty="0"/>
              <a:t>in Belfast 1969</a:t>
            </a:r>
          </a:p>
        </p:txBody>
      </p:sp>
    </p:spTree>
    <p:extLst>
      <p:ext uri="{BB962C8B-B14F-4D97-AF65-F5344CB8AC3E}">
        <p14:creationId xmlns:p14="http://schemas.microsoft.com/office/powerpoint/2010/main" val="2709400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6E80A-0886-4CB4-BC1C-3F745C56C334}"/>
              </a:ext>
            </a:extLst>
          </p:cNvPr>
          <p:cNvSpPr>
            <a:spLocks noGrp="1"/>
          </p:cNvSpPr>
          <p:nvPr>
            <p:ph type="title"/>
          </p:nvPr>
        </p:nvSpPr>
        <p:spPr>
          <a:xfrm>
            <a:off x="1523999" y="148432"/>
            <a:ext cx="8726905" cy="855663"/>
          </a:xfrm>
        </p:spPr>
        <p:txBody>
          <a:bodyPr>
            <a:normAutofit/>
          </a:bodyPr>
          <a:lstStyle/>
          <a:p>
            <a:pPr>
              <a:defRPr/>
            </a:pPr>
            <a:r>
              <a:rPr lang="en-GB" dirty="0">
                <a:solidFill>
                  <a:schemeClr val="tx2">
                    <a:satMod val="130000"/>
                  </a:schemeClr>
                </a:solidFill>
              </a:rPr>
              <a:t>Continuing security crisis 1969-71</a:t>
            </a:r>
          </a:p>
        </p:txBody>
      </p:sp>
      <p:sp>
        <p:nvSpPr>
          <p:cNvPr id="21507" name="Content Placeholder 2">
            <a:extLst>
              <a:ext uri="{FF2B5EF4-FFF2-40B4-BE49-F238E27FC236}">
                <a16:creationId xmlns:a16="http://schemas.microsoft.com/office/drawing/2014/main" xmlns="" id="{C539F928-3854-421A-9A1E-9BA5FCAF6A00}"/>
              </a:ext>
            </a:extLst>
          </p:cNvPr>
          <p:cNvSpPr>
            <a:spLocks noGrp="1"/>
          </p:cNvSpPr>
          <p:nvPr>
            <p:ph idx="1"/>
          </p:nvPr>
        </p:nvSpPr>
        <p:spPr>
          <a:xfrm>
            <a:off x="882815" y="1004095"/>
            <a:ext cx="7702884" cy="5382420"/>
          </a:xfrm>
        </p:spPr>
        <p:txBody>
          <a:bodyPr>
            <a:normAutofit fontScale="92500" lnSpcReduction="10000"/>
          </a:bodyPr>
          <a:lstStyle/>
          <a:p>
            <a:pPr eaLnBrk="1" hangingPunct="1"/>
            <a:r>
              <a:rPr lang="en-GB" altLang="en-US" sz="2400" dirty="0"/>
              <a:t>Loyalist paramilitary backlash vs reforms (UVF and Ulster Defence Association (UDA), est. 1971)</a:t>
            </a:r>
          </a:p>
          <a:p>
            <a:pPr eaLnBrk="1" hangingPunct="1"/>
            <a:r>
              <a:rPr lang="en-GB" altLang="en-US" sz="2400" dirty="0"/>
              <a:t>IRA revival as self-declared ‘defenders’ of Catholic areas and imports arms</a:t>
            </a:r>
          </a:p>
          <a:p>
            <a:pPr eaLnBrk="1" hangingPunct="1"/>
            <a:r>
              <a:rPr lang="en-GB" altLang="en-US" sz="2400" dirty="0"/>
              <a:t>Continuing sectarian rioting and attacks : 16 ‘Troubles’ deaths 1969, 26 in 1970, 171 in 1971</a:t>
            </a:r>
          </a:p>
          <a:p>
            <a:pPr eaLnBrk="1" hangingPunct="1"/>
            <a:r>
              <a:rPr lang="en-GB" altLang="en-US" sz="2400" dirty="0"/>
              <a:t>Start of bombing campaigns by paramilitaries</a:t>
            </a:r>
          </a:p>
          <a:p>
            <a:pPr marL="365760" indent="-283464">
              <a:spcAft>
                <a:spcPts val="0"/>
              </a:spcAft>
              <a:buFont typeface="Wingdings 2"/>
              <a:buChar char=""/>
              <a:defRPr/>
            </a:pPr>
            <a:r>
              <a:rPr lang="en-GB" sz="2400" b="1" dirty="0"/>
              <a:t>Edward Heath’s Conservative govt in GB </a:t>
            </a:r>
            <a:r>
              <a:rPr lang="en-GB" sz="2400" dirty="0"/>
              <a:t>(June 1970-Feb 1974) more assertive on security policy in NI</a:t>
            </a:r>
          </a:p>
          <a:p>
            <a:pPr marL="365760" indent="-283464">
              <a:spcAft>
                <a:spcPts val="0"/>
              </a:spcAft>
              <a:buFont typeface="Wingdings 2"/>
              <a:buChar char=""/>
              <a:defRPr/>
            </a:pPr>
            <a:r>
              <a:rPr lang="en-GB" sz="2400" dirty="0"/>
              <a:t>UK military leadership saw NI in ‘colonial’ terms (experience in Kenya, Malaya, Cyprus,  Aden 1950s-60s)</a:t>
            </a:r>
          </a:p>
          <a:p>
            <a:pPr marL="365760" indent="-283464">
              <a:spcAft>
                <a:spcPts val="0"/>
              </a:spcAft>
              <a:buFont typeface="Wingdings 2"/>
              <a:buChar char=""/>
              <a:defRPr/>
            </a:pPr>
            <a:r>
              <a:rPr lang="en-GB" sz="2400" dirty="0"/>
              <a:t>Stormont ministers lobbied for army to be given more aggressive role vs insurgency, especially </a:t>
            </a:r>
            <a:r>
              <a:rPr lang="en-GB" sz="2400" b="1" dirty="0"/>
              <a:t>Brian Faulkner </a:t>
            </a:r>
            <a:r>
              <a:rPr lang="en-GB" sz="2400" dirty="0"/>
              <a:t>(PM of NI 1971-2)</a:t>
            </a:r>
          </a:p>
          <a:p>
            <a:pPr marL="365760" indent="-283464">
              <a:spcAft>
                <a:spcPts val="0"/>
              </a:spcAft>
              <a:buFont typeface="Wingdings 2"/>
              <a:buChar char=""/>
              <a:defRPr/>
            </a:pPr>
            <a:r>
              <a:rPr lang="en-GB" sz="2400" dirty="0"/>
              <a:t>‘Falls Curfew’ imposed by British Army July 1970</a:t>
            </a:r>
          </a:p>
          <a:p>
            <a:pPr eaLnBrk="1" hangingPunct="1"/>
            <a:endParaRPr lang="en-GB" altLang="en-US" sz="2600" dirty="0"/>
          </a:p>
        </p:txBody>
      </p:sp>
      <p:pic>
        <p:nvPicPr>
          <p:cNvPr id="21508" name="Picture 4">
            <a:extLst>
              <a:ext uri="{FF2B5EF4-FFF2-40B4-BE49-F238E27FC236}">
                <a16:creationId xmlns:a16="http://schemas.microsoft.com/office/drawing/2014/main" xmlns="" id="{A832BB5C-1BE9-4243-B25A-353486592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0579" y="939236"/>
            <a:ext cx="2660650" cy="1622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1509" name="TextBox 4">
            <a:extLst>
              <a:ext uri="{FF2B5EF4-FFF2-40B4-BE49-F238E27FC236}">
                <a16:creationId xmlns:a16="http://schemas.microsoft.com/office/drawing/2014/main" xmlns="" id="{FA344E04-7792-487D-BFB1-1C3168EF7477}"/>
              </a:ext>
            </a:extLst>
          </p:cNvPr>
          <p:cNvSpPr txBox="1">
            <a:spLocks noChangeArrowheads="1"/>
          </p:cNvSpPr>
          <p:nvPr/>
        </p:nvSpPr>
        <p:spPr bwMode="auto">
          <a:xfrm>
            <a:off x="8985916" y="2628901"/>
            <a:ext cx="2786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400" dirty="0">
                <a:latin typeface="Arial" panose="020B0604020202020204" pitchFamily="34" charset="0"/>
              </a:rPr>
              <a:t>Aftermath of Shankill riot, 1969</a:t>
            </a:r>
            <a:endParaRPr lang="en-US" altLang="en-US" sz="1400" dirty="0">
              <a:latin typeface="Arial" panose="020B0604020202020204" pitchFamily="34" charset="0"/>
            </a:endParaRPr>
          </a:p>
        </p:txBody>
      </p:sp>
      <p:pic>
        <p:nvPicPr>
          <p:cNvPr id="7" name="Content Placeholder 4" descr="douglas5.jpg">
            <a:extLst>
              <a:ext uri="{FF2B5EF4-FFF2-40B4-BE49-F238E27FC236}">
                <a16:creationId xmlns:a16="http://schemas.microsoft.com/office/drawing/2014/main" xmlns="" id="{F2024BAB-0BC0-429E-AFCE-460B07DF3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66484" y="3063541"/>
            <a:ext cx="3115343" cy="1791973"/>
          </a:xfrm>
          <a:prstGeom prst="rect">
            <a:avLst/>
          </a:prstGeom>
        </p:spPr>
      </p:pic>
      <p:sp>
        <p:nvSpPr>
          <p:cNvPr id="3" name="TextBox 2">
            <a:extLst>
              <a:ext uri="{FF2B5EF4-FFF2-40B4-BE49-F238E27FC236}">
                <a16:creationId xmlns:a16="http://schemas.microsoft.com/office/drawing/2014/main" xmlns="" id="{58863C97-932A-4DCF-824F-ABA16EC4DA72}"/>
              </a:ext>
            </a:extLst>
          </p:cNvPr>
          <p:cNvSpPr txBox="1"/>
          <p:nvPr/>
        </p:nvSpPr>
        <p:spPr>
          <a:xfrm>
            <a:off x="8750300" y="4965700"/>
            <a:ext cx="2806700" cy="307777"/>
          </a:xfrm>
          <a:prstGeom prst="rect">
            <a:avLst/>
          </a:prstGeom>
          <a:noFill/>
        </p:spPr>
        <p:txBody>
          <a:bodyPr wrap="square" rtlCol="0">
            <a:spAutoFit/>
          </a:bodyPr>
          <a:lstStyle/>
          <a:p>
            <a:r>
              <a:rPr lang="en-GB" sz="1400" dirty="0"/>
              <a:t>Daily Express cartoon, Mar. 1971 </a:t>
            </a:r>
          </a:p>
        </p:txBody>
      </p:sp>
    </p:spTree>
    <p:extLst>
      <p:ext uri="{BB962C8B-B14F-4D97-AF65-F5344CB8AC3E}">
        <p14:creationId xmlns:p14="http://schemas.microsoft.com/office/powerpoint/2010/main" val="292540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C98538-A76C-49E2-BD59-2095B9CA01D9}"/>
              </a:ext>
            </a:extLst>
          </p:cNvPr>
          <p:cNvSpPr>
            <a:spLocks noGrp="1"/>
          </p:cNvSpPr>
          <p:nvPr>
            <p:ph type="title"/>
          </p:nvPr>
        </p:nvSpPr>
        <p:spPr>
          <a:xfrm>
            <a:off x="1370013" y="115095"/>
            <a:ext cx="7499350" cy="869950"/>
          </a:xfrm>
        </p:spPr>
        <p:txBody>
          <a:bodyPr/>
          <a:lstStyle/>
          <a:p>
            <a:pPr>
              <a:defRPr/>
            </a:pPr>
            <a:r>
              <a:rPr lang="en-GB" dirty="0">
                <a:solidFill>
                  <a:schemeClr val="tx2">
                    <a:satMod val="130000"/>
                  </a:schemeClr>
                </a:solidFill>
              </a:rPr>
              <a:t>IRA revival and split</a:t>
            </a:r>
          </a:p>
        </p:txBody>
      </p:sp>
      <p:sp>
        <p:nvSpPr>
          <p:cNvPr id="23555" name="Content Placeholder 2">
            <a:extLst>
              <a:ext uri="{FF2B5EF4-FFF2-40B4-BE49-F238E27FC236}">
                <a16:creationId xmlns:a16="http://schemas.microsoft.com/office/drawing/2014/main" xmlns="" id="{FF6928C5-758E-433C-AAAE-CC056EE20D0F}"/>
              </a:ext>
            </a:extLst>
          </p:cNvPr>
          <p:cNvSpPr>
            <a:spLocks noGrp="1"/>
          </p:cNvSpPr>
          <p:nvPr>
            <p:ph idx="1"/>
          </p:nvPr>
        </p:nvSpPr>
        <p:spPr>
          <a:xfrm>
            <a:off x="1016001" y="881063"/>
            <a:ext cx="7312026" cy="5730752"/>
          </a:xfrm>
        </p:spPr>
        <p:txBody>
          <a:bodyPr>
            <a:normAutofit/>
          </a:bodyPr>
          <a:lstStyle/>
          <a:p>
            <a:pPr eaLnBrk="1" hangingPunct="1"/>
            <a:r>
              <a:rPr lang="en-GB" altLang="en-US" sz="2700" dirty="0"/>
              <a:t>Marxist turn of IRA in 1960s under Dublin leadership of </a:t>
            </a:r>
            <a:r>
              <a:rPr lang="en-GB" altLang="en-US" sz="2700" dirty="0" err="1"/>
              <a:t>Cathal</a:t>
            </a:r>
            <a:r>
              <a:rPr lang="en-GB" altLang="en-US" sz="2700" dirty="0"/>
              <a:t> Goulding</a:t>
            </a:r>
          </a:p>
          <a:p>
            <a:pPr eaLnBrk="1" hangingPunct="1"/>
            <a:r>
              <a:rPr lang="en-GB" altLang="en-US" sz="2700" dirty="0"/>
              <a:t>Opposed by conservative militants such as Sean </a:t>
            </a:r>
            <a:r>
              <a:rPr lang="en-GB" altLang="en-US" sz="2700" dirty="0" err="1"/>
              <a:t>MacStíofáin</a:t>
            </a:r>
            <a:r>
              <a:rPr lang="en-GB" altLang="en-US" sz="2700" dirty="0"/>
              <a:t> and </a:t>
            </a:r>
            <a:r>
              <a:rPr lang="en-GB" altLang="en-US" sz="2700" dirty="0" err="1"/>
              <a:t>Ruairí</a:t>
            </a:r>
            <a:r>
              <a:rPr lang="en-GB" altLang="en-US" sz="2700" dirty="0"/>
              <a:t> Ó </a:t>
            </a:r>
            <a:r>
              <a:rPr lang="en-GB" altLang="en-US" sz="2700" dirty="0" err="1"/>
              <a:t>Brádaigh</a:t>
            </a:r>
            <a:endParaRPr lang="en-GB" altLang="en-US" sz="2700" dirty="0"/>
          </a:p>
          <a:p>
            <a:pPr eaLnBrk="1" hangingPunct="1"/>
            <a:r>
              <a:rPr lang="en-GB" altLang="en-US" sz="2700" dirty="0"/>
              <a:t>IRA splits Dec 1969 into Marxist ‘Officials’ and militarist ‘Provisionals’/PIRA (also Sinn Fein splits early 1970)</a:t>
            </a:r>
          </a:p>
          <a:p>
            <a:pPr eaLnBrk="1" hangingPunct="1"/>
            <a:r>
              <a:rPr lang="en-GB" altLang="en-US" sz="2700" dirty="0"/>
              <a:t>Provisionals expand in NI 1970 – adopt terrorist techniques developed by PLO etc</a:t>
            </a:r>
          </a:p>
          <a:p>
            <a:pPr eaLnBrk="1" hangingPunct="1"/>
            <a:r>
              <a:rPr lang="en-GB" altLang="en-US" sz="2700" dirty="0"/>
              <a:t>First British soldier killed by IRA Feb. 1971 – shift to offensive strategy (‘armed struggle’) in pursuit of British withdrawal and United Ireland</a:t>
            </a:r>
          </a:p>
        </p:txBody>
      </p:sp>
      <p:pic>
        <p:nvPicPr>
          <p:cNvPr id="23556" name="Picture 4">
            <a:extLst>
              <a:ext uri="{FF2B5EF4-FFF2-40B4-BE49-F238E27FC236}">
                <a16:creationId xmlns:a16="http://schemas.microsoft.com/office/drawing/2014/main" xmlns="" id="{3CF76C33-CD1C-4961-8679-9386FC8CF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650" y="1071563"/>
            <a:ext cx="22923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a:extLst>
              <a:ext uri="{FF2B5EF4-FFF2-40B4-BE49-F238E27FC236}">
                <a16:creationId xmlns:a16="http://schemas.microsoft.com/office/drawing/2014/main" xmlns="" id="{764DABE2-5ACE-42E7-9A2A-3E2FBE1B5A33}"/>
              </a:ext>
            </a:extLst>
          </p:cNvPr>
          <p:cNvSpPr txBox="1">
            <a:spLocks noChangeArrowheads="1"/>
          </p:cNvSpPr>
          <p:nvPr/>
        </p:nvSpPr>
        <p:spPr bwMode="auto">
          <a:xfrm>
            <a:off x="8453438" y="2857501"/>
            <a:ext cx="2214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GB" altLang="en-US" sz="1800">
                <a:latin typeface="Arial" panose="020B0604020202020204" pitchFamily="34" charset="0"/>
              </a:rPr>
              <a:t>Official IRA gunman, 1972</a:t>
            </a:r>
            <a:endParaRPr lang="en-US" altLang="en-US" sz="1800">
              <a:latin typeface="Arial" panose="020B0604020202020204" pitchFamily="34" charset="0"/>
            </a:endParaRPr>
          </a:p>
        </p:txBody>
      </p:sp>
      <p:sp>
        <p:nvSpPr>
          <p:cNvPr id="23558" name="TextBox 6">
            <a:extLst>
              <a:ext uri="{FF2B5EF4-FFF2-40B4-BE49-F238E27FC236}">
                <a16:creationId xmlns:a16="http://schemas.microsoft.com/office/drawing/2014/main" xmlns="" id="{79316269-69BE-4895-8177-68931252F797}"/>
              </a:ext>
            </a:extLst>
          </p:cNvPr>
          <p:cNvSpPr txBox="1">
            <a:spLocks noChangeArrowheads="1"/>
          </p:cNvSpPr>
          <p:nvPr/>
        </p:nvSpPr>
        <p:spPr bwMode="auto">
          <a:xfrm>
            <a:off x="8382000" y="5786439"/>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GB" altLang="en-US" sz="1800">
                <a:latin typeface="Arial" panose="020B0604020202020204" pitchFamily="34" charset="0"/>
              </a:rPr>
              <a:t>PIRA funeral 1971</a:t>
            </a:r>
            <a:endParaRPr lang="en-US" altLang="en-US" sz="1800">
              <a:latin typeface="Arial" panose="020B0604020202020204" pitchFamily="34" charset="0"/>
            </a:endParaRPr>
          </a:p>
        </p:txBody>
      </p:sp>
      <p:pic>
        <p:nvPicPr>
          <p:cNvPr id="23559" name="Picture 6">
            <a:extLst>
              <a:ext uri="{FF2B5EF4-FFF2-40B4-BE49-F238E27FC236}">
                <a16:creationId xmlns:a16="http://schemas.microsoft.com/office/drawing/2014/main" xmlns="" id="{6FF1FE1B-516F-4589-9124-1BDC5D4DC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4" y="3705225"/>
            <a:ext cx="235743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5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4D3F7-8C28-40DC-8DD0-8BC18493D7DC}"/>
              </a:ext>
            </a:extLst>
          </p:cNvPr>
          <p:cNvSpPr>
            <a:spLocks noGrp="1"/>
          </p:cNvSpPr>
          <p:nvPr>
            <p:ph type="title"/>
          </p:nvPr>
        </p:nvSpPr>
        <p:spPr>
          <a:xfrm>
            <a:off x="1160465" y="163513"/>
            <a:ext cx="7499350" cy="836613"/>
          </a:xfrm>
        </p:spPr>
        <p:txBody>
          <a:bodyPr/>
          <a:lstStyle/>
          <a:p>
            <a:pPr>
              <a:defRPr/>
            </a:pPr>
            <a:r>
              <a:rPr lang="en-GB" dirty="0">
                <a:solidFill>
                  <a:schemeClr val="tx2">
                    <a:satMod val="130000"/>
                  </a:schemeClr>
                </a:solidFill>
              </a:rPr>
              <a:t>Internment</a:t>
            </a:r>
          </a:p>
        </p:txBody>
      </p:sp>
      <p:sp>
        <p:nvSpPr>
          <p:cNvPr id="3" name="Content Placeholder 2">
            <a:extLst>
              <a:ext uri="{FF2B5EF4-FFF2-40B4-BE49-F238E27FC236}">
                <a16:creationId xmlns:a16="http://schemas.microsoft.com/office/drawing/2014/main" xmlns="" id="{A73075F0-862F-467C-85D8-338AA16E3E78}"/>
              </a:ext>
            </a:extLst>
          </p:cNvPr>
          <p:cNvSpPr>
            <a:spLocks noGrp="1"/>
          </p:cNvSpPr>
          <p:nvPr>
            <p:ph idx="1"/>
          </p:nvPr>
        </p:nvSpPr>
        <p:spPr>
          <a:xfrm>
            <a:off x="952501" y="942630"/>
            <a:ext cx="7707314" cy="5813425"/>
          </a:xfrm>
        </p:spPr>
        <p:txBody>
          <a:bodyPr>
            <a:normAutofit/>
          </a:bodyPr>
          <a:lstStyle/>
          <a:p>
            <a:pPr marL="365760" indent="-283464">
              <a:spcAft>
                <a:spcPts val="0"/>
              </a:spcAft>
              <a:buFont typeface="Wingdings 2"/>
              <a:buChar char=""/>
              <a:defRPr/>
            </a:pPr>
            <a:r>
              <a:rPr lang="en-GB" sz="2200" dirty="0"/>
              <a:t>Previously used 1940s and 1956-62 (NI Special Powers Act but also in ROI)</a:t>
            </a:r>
          </a:p>
          <a:p>
            <a:pPr marL="365760" indent="-283464">
              <a:spcAft>
                <a:spcPts val="0"/>
              </a:spcAft>
              <a:buFont typeface="Wingdings 2"/>
              <a:buChar char=""/>
              <a:defRPr/>
            </a:pPr>
            <a:r>
              <a:rPr lang="en-GB" sz="2200" dirty="0"/>
              <a:t>Used against Republican suspects from 9 August 1971 (not at first against Loyalists)</a:t>
            </a:r>
          </a:p>
          <a:p>
            <a:pPr marL="365760" indent="-283464">
              <a:spcAft>
                <a:spcPts val="0"/>
              </a:spcAft>
              <a:buFont typeface="Wingdings 2"/>
              <a:buChar char=""/>
              <a:defRPr/>
            </a:pPr>
            <a:r>
              <a:rPr lang="en-GB" sz="2200" dirty="0"/>
              <a:t>Arrests by Army, using RUC lists: 342 detained (1971-75: 1,981 in total)</a:t>
            </a:r>
          </a:p>
          <a:p>
            <a:pPr marL="365760" indent="-283464">
              <a:spcAft>
                <a:spcPts val="0"/>
              </a:spcAft>
              <a:buFont typeface="Wingdings 2"/>
              <a:buChar char=""/>
              <a:defRPr/>
            </a:pPr>
            <a:r>
              <a:rPr lang="en-GB" sz="2200" dirty="0"/>
              <a:t>Use of illegal interrogation techniques (‘torture’) on some suspects (cases in ECHR)</a:t>
            </a:r>
          </a:p>
          <a:p>
            <a:pPr marL="365760" indent="-283464">
              <a:spcAft>
                <a:spcPts val="0"/>
              </a:spcAft>
              <a:buFont typeface="Wingdings 2"/>
              <a:buChar char=""/>
              <a:defRPr/>
            </a:pPr>
            <a:r>
              <a:rPr lang="en-GB" sz="2200" dirty="0"/>
              <a:t>Mass alienation and protests across Catholic community: campaign of civil disobedience including SDLP/NICRA</a:t>
            </a:r>
          </a:p>
          <a:p>
            <a:pPr marL="365760" indent="-283464">
              <a:spcAft>
                <a:spcPts val="0"/>
              </a:spcAft>
              <a:buFont typeface="Wingdings 2"/>
              <a:buChar char=""/>
              <a:defRPr/>
            </a:pPr>
            <a:r>
              <a:rPr lang="en-GB" sz="2200" dirty="0"/>
              <a:t>Followed by massive escalation of IRA attacks in second half of 1971</a:t>
            </a:r>
          </a:p>
          <a:p>
            <a:pPr marL="365760" indent="-283464">
              <a:spcAft>
                <a:spcPts val="0"/>
              </a:spcAft>
              <a:buFont typeface="Wingdings 2"/>
              <a:buChar char=""/>
              <a:defRPr/>
            </a:pPr>
            <a:endParaRPr lang="en-GB" dirty="0"/>
          </a:p>
        </p:txBody>
      </p:sp>
      <p:pic>
        <p:nvPicPr>
          <p:cNvPr id="24580" name="Picture 4">
            <a:extLst>
              <a:ext uri="{FF2B5EF4-FFF2-40B4-BE49-F238E27FC236}">
                <a16:creationId xmlns:a16="http://schemas.microsoft.com/office/drawing/2014/main" xmlns="" id="{76E96D74-ACE2-4F01-BBBC-742A55E05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74" y="562708"/>
            <a:ext cx="2714264" cy="203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xmlns="" id="{7564A3BC-54B0-4C71-9C5D-DF5DF5DACEF1}"/>
              </a:ext>
            </a:extLst>
          </p:cNvPr>
          <p:cNvSpPr txBox="1">
            <a:spLocks noChangeArrowheads="1"/>
          </p:cNvSpPr>
          <p:nvPr/>
        </p:nvSpPr>
        <p:spPr bwMode="auto">
          <a:xfrm>
            <a:off x="9504337" y="2778395"/>
            <a:ext cx="214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400" dirty="0">
                <a:latin typeface="Arial" panose="020B0604020202020204" pitchFamily="34" charset="0"/>
              </a:rPr>
              <a:t>Long Kesh internment camp</a:t>
            </a:r>
            <a:endParaRPr lang="en-US" altLang="en-US" sz="1400" dirty="0">
              <a:latin typeface="Arial" panose="020B0604020202020204" pitchFamily="34" charset="0"/>
            </a:endParaRPr>
          </a:p>
        </p:txBody>
      </p:sp>
      <p:pic>
        <p:nvPicPr>
          <p:cNvPr id="5" name="Picture 4">
            <a:extLst>
              <a:ext uri="{FF2B5EF4-FFF2-40B4-BE49-F238E27FC236}">
                <a16:creationId xmlns:a16="http://schemas.microsoft.com/office/drawing/2014/main" xmlns="" id="{F2E19DFF-927B-4059-8AF6-F6C1355314A1}"/>
              </a:ext>
            </a:extLst>
          </p:cNvPr>
          <p:cNvPicPr>
            <a:picLocks noChangeAspect="1"/>
          </p:cNvPicPr>
          <p:nvPr/>
        </p:nvPicPr>
        <p:blipFill>
          <a:blip r:embed="rId3"/>
          <a:stretch>
            <a:fillRect/>
          </a:stretch>
        </p:blipFill>
        <p:spPr>
          <a:xfrm>
            <a:off x="8897963" y="3679436"/>
            <a:ext cx="2912675" cy="1638380"/>
          </a:xfrm>
          <a:prstGeom prst="rect">
            <a:avLst/>
          </a:prstGeom>
        </p:spPr>
      </p:pic>
      <p:sp>
        <p:nvSpPr>
          <p:cNvPr id="6" name="TextBox 5">
            <a:extLst>
              <a:ext uri="{FF2B5EF4-FFF2-40B4-BE49-F238E27FC236}">
                <a16:creationId xmlns:a16="http://schemas.microsoft.com/office/drawing/2014/main" xmlns="" id="{179048FA-3D5D-4355-BB3F-36C8D12EDA8F}"/>
              </a:ext>
            </a:extLst>
          </p:cNvPr>
          <p:cNvSpPr txBox="1"/>
          <p:nvPr/>
        </p:nvSpPr>
        <p:spPr>
          <a:xfrm>
            <a:off x="9389660" y="5459104"/>
            <a:ext cx="2143125" cy="523220"/>
          </a:xfrm>
          <a:prstGeom prst="rect">
            <a:avLst/>
          </a:prstGeom>
          <a:noFill/>
        </p:spPr>
        <p:txBody>
          <a:bodyPr wrap="square" rtlCol="0">
            <a:spAutoFit/>
          </a:bodyPr>
          <a:lstStyle/>
          <a:p>
            <a:r>
              <a:rPr lang="en-GB" sz="1400" dirty="0"/>
              <a:t>Derry after a riot, early 1970s</a:t>
            </a:r>
          </a:p>
        </p:txBody>
      </p:sp>
    </p:spTree>
    <p:extLst>
      <p:ext uri="{BB962C8B-B14F-4D97-AF65-F5344CB8AC3E}">
        <p14:creationId xmlns:p14="http://schemas.microsoft.com/office/powerpoint/2010/main" val="3802784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6B2D1-2819-4FD4-A971-3CF8EDE86D5D}"/>
              </a:ext>
            </a:extLst>
          </p:cNvPr>
          <p:cNvSpPr>
            <a:spLocks noGrp="1"/>
          </p:cNvSpPr>
          <p:nvPr>
            <p:ph type="title"/>
          </p:nvPr>
        </p:nvSpPr>
        <p:spPr>
          <a:xfrm>
            <a:off x="1200151" y="106361"/>
            <a:ext cx="7497763" cy="765175"/>
          </a:xfrm>
        </p:spPr>
        <p:txBody>
          <a:bodyPr/>
          <a:lstStyle/>
          <a:p>
            <a:pPr>
              <a:defRPr/>
            </a:pPr>
            <a:r>
              <a:rPr lang="en-GB" dirty="0">
                <a:solidFill>
                  <a:schemeClr val="tx2">
                    <a:satMod val="130000"/>
                  </a:schemeClr>
                </a:solidFill>
              </a:rPr>
              <a:t>‘Bloody Sunday’</a:t>
            </a:r>
          </a:p>
        </p:txBody>
      </p:sp>
      <p:sp>
        <p:nvSpPr>
          <p:cNvPr id="3" name="Content Placeholder 2">
            <a:extLst>
              <a:ext uri="{FF2B5EF4-FFF2-40B4-BE49-F238E27FC236}">
                <a16:creationId xmlns:a16="http://schemas.microsoft.com/office/drawing/2014/main" xmlns="" id="{51F70F43-7FDA-48ED-9208-72A18C1AE5CB}"/>
              </a:ext>
            </a:extLst>
          </p:cNvPr>
          <p:cNvSpPr>
            <a:spLocks noGrp="1"/>
          </p:cNvSpPr>
          <p:nvPr>
            <p:ph sz="half" idx="1"/>
          </p:nvPr>
        </p:nvSpPr>
        <p:spPr>
          <a:xfrm>
            <a:off x="1003300" y="796926"/>
            <a:ext cx="6453188" cy="5572125"/>
          </a:xfrm>
        </p:spPr>
        <p:txBody>
          <a:bodyPr>
            <a:normAutofit/>
          </a:bodyPr>
          <a:lstStyle/>
          <a:p>
            <a:pPr marL="365760" indent="-283464">
              <a:spcAft>
                <a:spcPts val="0"/>
              </a:spcAft>
              <a:buFont typeface="Wingdings 2"/>
              <a:buChar char=""/>
              <a:defRPr/>
            </a:pPr>
            <a:r>
              <a:rPr lang="en-GB" sz="2200" dirty="0"/>
              <a:t>NICRA march against Internment in Derry 30 Jan. 1972</a:t>
            </a:r>
          </a:p>
          <a:p>
            <a:pPr marL="365760" indent="-283464">
              <a:spcAft>
                <a:spcPts val="0"/>
              </a:spcAft>
              <a:buFont typeface="Wingdings 2"/>
              <a:buChar char=""/>
              <a:defRPr/>
            </a:pPr>
            <a:r>
              <a:rPr lang="en-GB" sz="2200" dirty="0"/>
              <a:t>13 Catholic civilians killed by Army</a:t>
            </a:r>
          </a:p>
          <a:p>
            <a:pPr marL="365760" indent="-283464">
              <a:spcAft>
                <a:spcPts val="0"/>
              </a:spcAft>
              <a:buFont typeface="Wingdings 2"/>
              <a:buChar char=""/>
              <a:defRPr/>
            </a:pPr>
            <a:r>
              <a:rPr lang="en-GB" sz="2200" dirty="0"/>
              <a:t>Official inquiry by Lord </a:t>
            </a:r>
            <a:r>
              <a:rPr lang="en-GB" sz="2200" dirty="0" err="1"/>
              <a:t>Widgery</a:t>
            </a:r>
            <a:r>
              <a:rPr lang="en-GB" sz="2200" dirty="0"/>
              <a:t> claims most were involved in violence – subsequently discredited (Saville Inquiry report, 2010)</a:t>
            </a:r>
          </a:p>
          <a:p>
            <a:pPr marL="365760" indent="-283464">
              <a:spcAft>
                <a:spcPts val="0"/>
              </a:spcAft>
              <a:buFont typeface="Wingdings 2"/>
              <a:buChar char=""/>
              <a:defRPr/>
            </a:pPr>
            <a:r>
              <a:rPr lang="en-GB" sz="2200" dirty="0"/>
              <a:t>Propaganda coup for PIRA</a:t>
            </a:r>
          </a:p>
          <a:p>
            <a:pPr marL="365760" indent="-283464">
              <a:spcAft>
                <a:spcPts val="0"/>
              </a:spcAft>
              <a:buFont typeface="Wingdings 2"/>
              <a:buChar char=""/>
              <a:defRPr/>
            </a:pPr>
            <a:r>
              <a:rPr lang="en-GB" sz="2200" dirty="0"/>
              <a:t>Riots in Dublin – British Embassy burnt, upsurge of support for PIRA in USA and Europe</a:t>
            </a:r>
          </a:p>
          <a:p>
            <a:pPr marL="365760" indent="-283464">
              <a:spcAft>
                <a:spcPts val="0"/>
              </a:spcAft>
              <a:buFont typeface="Wingdings 2"/>
              <a:buChar char=""/>
              <a:defRPr/>
            </a:pPr>
            <a:r>
              <a:rPr lang="en-GB" sz="2200" dirty="0"/>
              <a:t>Followed by boost to PIRA recruitment and further escalation of violence</a:t>
            </a:r>
          </a:p>
          <a:p>
            <a:pPr marL="365760" indent="-283464">
              <a:spcAft>
                <a:spcPts val="0"/>
              </a:spcAft>
              <a:buFont typeface="Wingdings 2"/>
              <a:buChar char=""/>
              <a:defRPr/>
            </a:pPr>
            <a:r>
              <a:rPr lang="en-GB" sz="2200" dirty="0"/>
              <a:t>1972 bloodiest year of ‘Troubles’ (479 deaths)</a:t>
            </a:r>
          </a:p>
        </p:txBody>
      </p:sp>
      <p:pic>
        <p:nvPicPr>
          <p:cNvPr id="25604" name="Content Placeholder 4" descr="douglas11.gif">
            <a:extLst>
              <a:ext uri="{FF2B5EF4-FFF2-40B4-BE49-F238E27FC236}">
                <a16:creationId xmlns:a16="http://schemas.microsoft.com/office/drawing/2014/main" xmlns="" id="{19B72061-038F-4286-A8EC-DBEC1AD3A72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41698" y="3775075"/>
            <a:ext cx="2928937" cy="2368550"/>
          </a:xfrm>
        </p:spPr>
      </p:pic>
      <p:sp>
        <p:nvSpPr>
          <p:cNvPr id="25605" name="TextBox 5">
            <a:extLst>
              <a:ext uri="{FF2B5EF4-FFF2-40B4-BE49-F238E27FC236}">
                <a16:creationId xmlns:a16="http://schemas.microsoft.com/office/drawing/2014/main" xmlns="" id="{9E88A830-E792-4B95-A621-51197FD7A8A4}"/>
              </a:ext>
            </a:extLst>
          </p:cNvPr>
          <p:cNvSpPr txBox="1">
            <a:spLocks noChangeArrowheads="1"/>
          </p:cNvSpPr>
          <p:nvPr/>
        </p:nvSpPr>
        <p:spPr bwMode="auto">
          <a:xfrm>
            <a:off x="8697914" y="6184107"/>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GB" altLang="en-US" sz="1800" i="1" dirty="0"/>
              <a:t>Irish Times </a:t>
            </a:r>
            <a:r>
              <a:rPr lang="en-GB" altLang="en-US" sz="1800" dirty="0"/>
              <a:t>5.2.72</a:t>
            </a:r>
          </a:p>
        </p:txBody>
      </p:sp>
      <p:pic>
        <p:nvPicPr>
          <p:cNvPr id="25606" name="Picture 6">
            <a:extLst>
              <a:ext uri="{FF2B5EF4-FFF2-40B4-BE49-F238E27FC236}">
                <a16:creationId xmlns:a16="http://schemas.microsoft.com/office/drawing/2014/main" xmlns="" id="{270CAB3A-BA2E-43F4-AC5B-68EC66310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656" y="488948"/>
            <a:ext cx="2933700" cy="24749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695F088-F4E3-4053-847E-1F9C83A1C940}"/>
              </a:ext>
            </a:extLst>
          </p:cNvPr>
          <p:cNvSpPr txBox="1"/>
          <p:nvPr/>
        </p:nvSpPr>
        <p:spPr>
          <a:xfrm>
            <a:off x="8408656" y="2963860"/>
            <a:ext cx="2861979" cy="382587"/>
          </a:xfrm>
          <a:prstGeom prst="rect">
            <a:avLst/>
          </a:prstGeom>
          <a:noFill/>
        </p:spPr>
        <p:txBody>
          <a:bodyPr wrap="square" rtlCol="0">
            <a:spAutoFit/>
          </a:bodyPr>
          <a:lstStyle/>
          <a:p>
            <a:r>
              <a:rPr lang="en-GB" dirty="0"/>
              <a:t>Bloody Sunday press photo</a:t>
            </a:r>
          </a:p>
        </p:txBody>
      </p:sp>
    </p:spTree>
    <p:extLst>
      <p:ext uri="{BB962C8B-B14F-4D97-AF65-F5344CB8AC3E}">
        <p14:creationId xmlns:p14="http://schemas.microsoft.com/office/powerpoint/2010/main" val="3783053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67E51-F5E0-4F5D-A229-6705D010DA8C}"/>
              </a:ext>
            </a:extLst>
          </p:cNvPr>
          <p:cNvSpPr>
            <a:spLocks noGrp="1"/>
          </p:cNvSpPr>
          <p:nvPr>
            <p:ph type="title"/>
          </p:nvPr>
        </p:nvSpPr>
        <p:spPr>
          <a:xfrm>
            <a:off x="1197656" y="147865"/>
            <a:ext cx="7499350" cy="1009650"/>
          </a:xfrm>
        </p:spPr>
        <p:txBody>
          <a:bodyPr/>
          <a:lstStyle/>
          <a:p>
            <a:pPr>
              <a:defRPr/>
            </a:pPr>
            <a:r>
              <a:rPr lang="en-GB" dirty="0">
                <a:solidFill>
                  <a:schemeClr val="tx2">
                    <a:satMod val="130000"/>
                  </a:schemeClr>
                </a:solidFill>
              </a:rPr>
              <a:t>The fall of Stormont 1972</a:t>
            </a:r>
          </a:p>
        </p:txBody>
      </p:sp>
      <p:sp>
        <p:nvSpPr>
          <p:cNvPr id="26627" name="Content Placeholder 2">
            <a:extLst>
              <a:ext uri="{FF2B5EF4-FFF2-40B4-BE49-F238E27FC236}">
                <a16:creationId xmlns:a16="http://schemas.microsoft.com/office/drawing/2014/main" xmlns="" id="{6015DB17-9C63-44EE-B25C-97A3D8D88441}"/>
              </a:ext>
            </a:extLst>
          </p:cNvPr>
          <p:cNvSpPr>
            <a:spLocks noGrp="1"/>
          </p:cNvSpPr>
          <p:nvPr>
            <p:ph sz="half" idx="1"/>
          </p:nvPr>
        </p:nvSpPr>
        <p:spPr>
          <a:xfrm>
            <a:off x="972458" y="1009650"/>
            <a:ext cx="6622144" cy="5715000"/>
          </a:xfrm>
        </p:spPr>
        <p:txBody>
          <a:bodyPr>
            <a:normAutofit/>
          </a:bodyPr>
          <a:lstStyle/>
          <a:p>
            <a:pPr eaLnBrk="1" hangingPunct="1"/>
            <a:r>
              <a:rPr lang="en-GB" altLang="en-US" sz="2700" dirty="0"/>
              <a:t>British Govt blames Stormont for political crisis and demands surrender of all security powers – refused by PM Brian Faulkner</a:t>
            </a:r>
          </a:p>
          <a:p>
            <a:pPr eaLnBrk="1" hangingPunct="1"/>
            <a:r>
              <a:rPr lang="en-GB" altLang="en-US" sz="2700" dirty="0"/>
              <a:t>30 March 1972 NI Parliament and Government prorogued under NI (Temporary Provisions) Act</a:t>
            </a:r>
          </a:p>
          <a:p>
            <a:pPr eaLnBrk="1" hangingPunct="1"/>
            <a:r>
              <a:rPr lang="en-GB" altLang="en-US" sz="2700" dirty="0"/>
              <a:t>Mass protests from Unionists and upsurge in Loyalist violence</a:t>
            </a:r>
          </a:p>
          <a:p>
            <a:pPr eaLnBrk="1" hangingPunct="1"/>
            <a:r>
              <a:rPr lang="en-GB" altLang="en-US" sz="2700" dirty="0"/>
              <a:t>Direct Rule by UK introduced under Secretary of State for NI William Whitelaw (Con) at NI Office – with some short breaks lasts to 1998</a:t>
            </a:r>
          </a:p>
        </p:txBody>
      </p:sp>
      <p:pic>
        <p:nvPicPr>
          <p:cNvPr id="26628" name="Picture 5">
            <a:extLst>
              <a:ext uri="{FF2B5EF4-FFF2-40B4-BE49-F238E27FC236}">
                <a16:creationId xmlns:a16="http://schemas.microsoft.com/office/drawing/2014/main" xmlns="" id="{340CC290-B11E-43B4-9EBE-AC07D25B4A3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70787" y="667657"/>
            <a:ext cx="3721727" cy="2415269"/>
          </a:xfrm>
          <a:noFill/>
          <a:ln>
            <a:solidFill>
              <a:schemeClr val="accent1"/>
            </a:solidFill>
            <a:miter lim="800000"/>
            <a:headEnd/>
            <a:tailEnd/>
          </a:ln>
        </p:spPr>
      </p:pic>
      <p:sp>
        <p:nvSpPr>
          <p:cNvPr id="26629" name="TextBox 6">
            <a:extLst>
              <a:ext uri="{FF2B5EF4-FFF2-40B4-BE49-F238E27FC236}">
                <a16:creationId xmlns:a16="http://schemas.microsoft.com/office/drawing/2014/main" xmlns="" id="{079D19E9-1E8C-4F6A-AC10-AD270FDD7F9F}"/>
              </a:ext>
            </a:extLst>
          </p:cNvPr>
          <p:cNvSpPr txBox="1">
            <a:spLocks noChangeArrowheads="1"/>
          </p:cNvSpPr>
          <p:nvPr/>
        </p:nvSpPr>
        <p:spPr bwMode="auto">
          <a:xfrm>
            <a:off x="7985439" y="3225007"/>
            <a:ext cx="29162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GB" altLang="en-US" sz="1400" dirty="0">
                <a:latin typeface="Arial" panose="020B0604020202020204" pitchFamily="34" charset="0"/>
              </a:rPr>
              <a:t>Vanguard Unionist Party protest against suspension of Stormont, March 1972 (BT)</a:t>
            </a:r>
            <a:endParaRPr lang="en-US" altLang="en-US" sz="1400" dirty="0">
              <a:latin typeface="Arial" panose="020B0604020202020204" pitchFamily="34" charset="0"/>
            </a:endParaRPr>
          </a:p>
        </p:txBody>
      </p:sp>
      <p:pic>
        <p:nvPicPr>
          <p:cNvPr id="26630" name="Picture 3">
            <a:extLst>
              <a:ext uri="{FF2B5EF4-FFF2-40B4-BE49-F238E27FC236}">
                <a16:creationId xmlns:a16="http://schemas.microsoft.com/office/drawing/2014/main" xmlns="" id="{C89D443D-6975-45C2-9536-D995B9E4F49F}"/>
              </a:ext>
            </a:extLst>
          </p:cNvPr>
          <p:cNvPicPr>
            <a:picLocks noChangeAspect="1"/>
          </p:cNvPicPr>
          <p:nvPr/>
        </p:nvPicPr>
        <p:blipFill>
          <a:blip r:embed="rId3">
            <a:extLst>
              <a:ext uri="{28A0092B-C50C-407E-A947-70E740481C1C}">
                <a14:useLocalDpi xmlns:a14="http://schemas.microsoft.com/office/drawing/2010/main" val="0"/>
              </a:ext>
            </a:extLst>
          </a:blip>
          <a:srcRect l="1540"/>
          <a:stretch>
            <a:fillRect/>
          </a:stretch>
        </p:blipFill>
        <p:spPr bwMode="auto">
          <a:xfrm>
            <a:off x="7609680" y="4105275"/>
            <a:ext cx="3643939" cy="207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DF53CE0E-4EF8-49A3-A243-38028D15F7DE}"/>
              </a:ext>
            </a:extLst>
          </p:cNvPr>
          <p:cNvSpPr txBox="1"/>
          <p:nvPr/>
        </p:nvSpPr>
        <p:spPr>
          <a:xfrm>
            <a:off x="7609680" y="6184918"/>
            <a:ext cx="3609862" cy="646331"/>
          </a:xfrm>
          <a:prstGeom prst="rect">
            <a:avLst/>
          </a:prstGeom>
          <a:noFill/>
        </p:spPr>
        <p:txBody>
          <a:bodyPr wrap="square" rtlCol="0">
            <a:spAutoFit/>
          </a:bodyPr>
          <a:lstStyle/>
          <a:p>
            <a:pPr algn="ctr"/>
            <a:r>
              <a:rPr lang="en-GB" dirty="0"/>
              <a:t>Ian Paisley protests against suspension of Stormont, 1972</a:t>
            </a:r>
          </a:p>
        </p:txBody>
      </p:sp>
    </p:spTree>
    <p:extLst>
      <p:ext uri="{BB962C8B-B14F-4D97-AF65-F5344CB8AC3E}">
        <p14:creationId xmlns:p14="http://schemas.microsoft.com/office/powerpoint/2010/main" val="2123060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A0B7AA-1BC7-405C-A305-5C1604CD87B0}"/>
              </a:ext>
            </a:extLst>
          </p:cNvPr>
          <p:cNvSpPr>
            <a:spLocks noGrp="1"/>
          </p:cNvSpPr>
          <p:nvPr>
            <p:ph type="title"/>
          </p:nvPr>
        </p:nvSpPr>
        <p:spPr>
          <a:xfrm>
            <a:off x="1422742" y="223839"/>
            <a:ext cx="7497762" cy="792162"/>
          </a:xfrm>
        </p:spPr>
        <p:txBody>
          <a:bodyPr/>
          <a:lstStyle/>
          <a:p>
            <a:pPr>
              <a:defRPr/>
            </a:pPr>
            <a:r>
              <a:rPr lang="en-GB" dirty="0"/>
              <a:t>Conclusion</a:t>
            </a:r>
          </a:p>
        </p:txBody>
      </p:sp>
      <p:sp>
        <p:nvSpPr>
          <p:cNvPr id="3" name="Content Placeholder 2">
            <a:extLst>
              <a:ext uri="{FF2B5EF4-FFF2-40B4-BE49-F238E27FC236}">
                <a16:creationId xmlns:a16="http://schemas.microsoft.com/office/drawing/2014/main" xmlns="" id="{87065A22-76B6-4F80-A06C-FE3CBE93F48C}"/>
              </a:ext>
            </a:extLst>
          </p:cNvPr>
          <p:cNvSpPr>
            <a:spLocks noGrp="1"/>
          </p:cNvSpPr>
          <p:nvPr>
            <p:ph sz="half" idx="1"/>
          </p:nvPr>
        </p:nvSpPr>
        <p:spPr>
          <a:xfrm>
            <a:off x="957944" y="949369"/>
            <a:ext cx="6966856" cy="5594044"/>
          </a:xfrm>
        </p:spPr>
        <p:txBody>
          <a:bodyPr>
            <a:normAutofit fontScale="85000" lnSpcReduction="20000"/>
          </a:bodyPr>
          <a:lstStyle/>
          <a:p>
            <a:pPr marL="82550" indent="0">
              <a:buNone/>
              <a:defRPr/>
            </a:pPr>
            <a:r>
              <a:rPr lang="en-GB" sz="2200" dirty="0"/>
              <a:t>By mid-1972 ‘</a:t>
            </a:r>
            <a:r>
              <a:rPr lang="en-GB" sz="2200" b="1" dirty="0"/>
              <a:t>The Troubles</a:t>
            </a:r>
            <a:r>
              <a:rPr lang="en-GB" sz="2200" dirty="0"/>
              <a:t>’ at peak:</a:t>
            </a:r>
          </a:p>
          <a:p>
            <a:pPr>
              <a:defRPr/>
            </a:pPr>
            <a:r>
              <a:rPr lang="en-GB" sz="2200" dirty="0"/>
              <a:t>NI in full-scale communal violence – daily atrocities</a:t>
            </a:r>
          </a:p>
          <a:p>
            <a:pPr>
              <a:defRPr/>
            </a:pPr>
            <a:r>
              <a:rPr lang="en-GB" sz="2200" dirty="0"/>
              <a:t>Mobilisation of PIRA (and later INLA) campaign to end partition and British rule</a:t>
            </a:r>
          </a:p>
          <a:p>
            <a:pPr>
              <a:defRPr/>
            </a:pPr>
            <a:r>
              <a:rPr lang="en-GB" sz="2200" dirty="0"/>
              <a:t>Mobilisation of Loyalist paramilitary groups (UVF, UDA) to resist this and restore Protestant majority rule in NI</a:t>
            </a:r>
          </a:p>
          <a:p>
            <a:pPr>
              <a:defRPr/>
            </a:pPr>
            <a:r>
              <a:rPr lang="en-GB" sz="2200" dirty="0"/>
              <a:t>Compromise of British claim to be ‘peacekeepers’ and honest brokers in NI – counterproductive security policy</a:t>
            </a:r>
          </a:p>
          <a:p>
            <a:pPr>
              <a:defRPr/>
            </a:pPr>
            <a:r>
              <a:rPr lang="en-GB" sz="2200" dirty="0"/>
              <a:t>Start of internationalisation of NI conflict </a:t>
            </a:r>
          </a:p>
          <a:p>
            <a:pPr>
              <a:defRPr/>
            </a:pPr>
            <a:r>
              <a:rPr lang="en-GB" sz="2200" dirty="0"/>
              <a:t>External and internal political pressure for ‘political settlement’ in NI (1973-4; 1982-3; 1985; </a:t>
            </a:r>
            <a:r>
              <a:rPr lang="en-GB" sz="2200" dirty="0" smtClean="0"/>
              <a:t>1993-4, 1997-8))</a:t>
            </a:r>
            <a:endParaRPr lang="en-GB" sz="2200" dirty="0"/>
          </a:p>
          <a:p>
            <a:pPr>
              <a:defRPr/>
            </a:pPr>
            <a:r>
              <a:rPr lang="en-GB" sz="2200" dirty="0"/>
              <a:t>Mutual alienation of religious-national communities and parties in NI – political stalemate to 1990s</a:t>
            </a:r>
          </a:p>
          <a:p>
            <a:pPr>
              <a:defRPr/>
            </a:pPr>
            <a:r>
              <a:rPr lang="en-GB" sz="2200" dirty="0"/>
              <a:t>Conditions set for ‘long war’ by IRA (to 1994/1997)</a:t>
            </a:r>
          </a:p>
          <a:p>
            <a:pPr>
              <a:defRPr/>
            </a:pPr>
            <a:r>
              <a:rPr lang="en-GB" sz="2200" dirty="0"/>
              <a:t>Failure of NI Devolved State Experiment of 1920 – but what would replace it</a:t>
            </a:r>
            <a:r>
              <a:rPr lang="en-GB" sz="2200" dirty="0" smtClean="0"/>
              <a:t>?</a:t>
            </a:r>
          </a:p>
          <a:p>
            <a:pPr>
              <a:defRPr/>
            </a:pPr>
            <a:r>
              <a:rPr lang="en-GB" sz="2200" dirty="0" smtClean="0"/>
              <a:t>A conflict with specific short-term causes, but rooted in deep historical structures</a:t>
            </a:r>
            <a:endParaRPr lang="en-GB" sz="2200" dirty="0"/>
          </a:p>
          <a:p>
            <a:pPr>
              <a:defRPr/>
            </a:pPr>
            <a:endParaRPr lang="en-GB" sz="2200" dirty="0"/>
          </a:p>
        </p:txBody>
      </p:sp>
      <p:pic>
        <p:nvPicPr>
          <p:cNvPr id="27653" name="Picture 5">
            <a:extLst>
              <a:ext uri="{FF2B5EF4-FFF2-40B4-BE49-F238E27FC236}">
                <a16:creationId xmlns:a16="http://schemas.microsoft.com/office/drawing/2014/main" xmlns="" id="{90FB7866-2EDB-44BE-91A1-9ED2C91F95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5213" y="3074551"/>
            <a:ext cx="18446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6">
            <a:extLst>
              <a:ext uri="{FF2B5EF4-FFF2-40B4-BE49-F238E27FC236}">
                <a16:creationId xmlns:a16="http://schemas.microsoft.com/office/drawing/2014/main" xmlns="" id="{9AA74EF1-9471-49CE-88AE-B0D31D9CF0FE}"/>
              </a:ext>
            </a:extLst>
          </p:cNvPr>
          <p:cNvSpPr txBox="1">
            <a:spLocks noChangeArrowheads="1"/>
          </p:cNvSpPr>
          <p:nvPr/>
        </p:nvSpPr>
        <p:spPr bwMode="auto">
          <a:xfrm>
            <a:off x="8542338" y="2555409"/>
            <a:ext cx="2967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dirty="0" smtClean="0"/>
              <a:t>British Army </a:t>
            </a:r>
            <a:r>
              <a:rPr lang="en-GB" altLang="en-US" sz="1400" dirty="0"/>
              <a:t>in Belfast, 1971</a:t>
            </a:r>
          </a:p>
        </p:txBody>
      </p:sp>
      <p:sp>
        <p:nvSpPr>
          <p:cNvPr id="27655" name="TextBox 7">
            <a:extLst>
              <a:ext uri="{FF2B5EF4-FFF2-40B4-BE49-F238E27FC236}">
                <a16:creationId xmlns:a16="http://schemas.microsoft.com/office/drawing/2014/main" xmlns="" id="{00530E6B-3603-421A-8FB8-FC23D47F796E}"/>
              </a:ext>
            </a:extLst>
          </p:cNvPr>
          <p:cNvSpPr txBox="1">
            <a:spLocks noChangeArrowheads="1"/>
          </p:cNvSpPr>
          <p:nvPr/>
        </p:nvSpPr>
        <p:spPr bwMode="auto">
          <a:xfrm>
            <a:off x="8205788" y="6107114"/>
            <a:ext cx="2324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a:t>Tarring and feathering an ‘informer’, 1971</a:t>
            </a:r>
          </a:p>
        </p:txBody>
      </p:sp>
      <p:pic>
        <p:nvPicPr>
          <p:cNvPr id="7" name="Content Placeholder 6">
            <a:extLst>
              <a:ext uri="{FF2B5EF4-FFF2-40B4-BE49-F238E27FC236}">
                <a16:creationId xmlns:a16="http://schemas.microsoft.com/office/drawing/2014/main" xmlns="" id="{A481D523-6A30-4F02-BC7C-ED1B43452F42}"/>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18329"/>
          <a:stretch/>
        </p:blipFill>
        <p:spPr>
          <a:xfrm>
            <a:off x="8051121" y="42458"/>
            <a:ext cx="3632880" cy="2449917"/>
          </a:xfrm>
        </p:spPr>
      </p:pic>
    </p:spTree>
    <p:extLst>
      <p:ext uri="{BB962C8B-B14F-4D97-AF65-F5344CB8AC3E}">
        <p14:creationId xmlns:p14="http://schemas.microsoft.com/office/powerpoint/2010/main" val="90627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3DA3E1-2A7C-4EFD-AAFA-E98051717261}"/>
              </a:ext>
            </a:extLst>
          </p:cNvPr>
          <p:cNvSpPr>
            <a:spLocks noGrp="1"/>
          </p:cNvSpPr>
          <p:nvPr>
            <p:ph type="title"/>
          </p:nvPr>
        </p:nvSpPr>
        <p:spPr>
          <a:xfrm>
            <a:off x="1546915" y="95250"/>
            <a:ext cx="7772400" cy="958850"/>
          </a:xfrm>
        </p:spPr>
        <p:txBody>
          <a:bodyPr>
            <a:normAutofit/>
          </a:bodyPr>
          <a:lstStyle/>
          <a:p>
            <a:pPr>
              <a:defRPr/>
            </a:pPr>
            <a:r>
              <a:rPr lang="en-GB" dirty="0">
                <a:solidFill>
                  <a:schemeClr val="accent3">
                    <a:shade val="75000"/>
                  </a:schemeClr>
                </a:solidFill>
              </a:rPr>
              <a:t>Early Medieval Ireland</a:t>
            </a:r>
          </a:p>
        </p:txBody>
      </p:sp>
      <p:pic>
        <p:nvPicPr>
          <p:cNvPr id="10243" name="Content Placeholder 5" descr="map650.gif">
            <a:extLst>
              <a:ext uri="{FF2B5EF4-FFF2-40B4-BE49-F238E27FC236}">
                <a16:creationId xmlns:a16="http://schemas.microsoft.com/office/drawing/2014/main" xmlns="" id="{970EFB38-DAAF-445F-B874-E1346B1B1F1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b="5295"/>
          <a:stretch>
            <a:fillRect/>
          </a:stretch>
        </p:blipFill>
        <p:spPr>
          <a:xfrm>
            <a:off x="1690688" y="958850"/>
            <a:ext cx="3173412" cy="3983038"/>
          </a:xfrm>
          <a:ln>
            <a:solidFill>
              <a:schemeClr val="accent1"/>
            </a:solidFill>
            <a:miter lim="800000"/>
            <a:headEnd/>
            <a:tailEnd/>
          </a:ln>
        </p:spPr>
      </p:pic>
      <p:sp>
        <p:nvSpPr>
          <p:cNvPr id="10244" name="Content Placeholder 4">
            <a:extLst>
              <a:ext uri="{FF2B5EF4-FFF2-40B4-BE49-F238E27FC236}">
                <a16:creationId xmlns:a16="http://schemas.microsoft.com/office/drawing/2014/main" xmlns="" id="{F96D5CA4-2037-422D-BC61-038B07CD4DC7}"/>
              </a:ext>
            </a:extLst>
          </p:cNvPr>
          <p:cNvSpPr>
            <a:spLocks noGrp="1"/>
          </p:cNvSpPr>
          <p:nvPr>
            <p:ph sz="quarter" idx="2"/>
          </p:nvPr>
        </p:nvSpPr>
        <p:spPr>
          <a:xfrm>
            <a:off x="4864101" y="954089"/>
            <a:ext cx="6678542" cy="5133890"/>
          </a:xfrm>
        </p:spPr>
        <p:txBody>
          <a:bodyPr>
            <a:normAutofit fontScale="92500" lnSpcReduction="10000"/>
          </a:bodyPr>
          <a:lstStyle/>
          <a:p>
            <a:pPr eaLnBrk="1" hangingPunct="1"/>
            <a:r>
              <a:rPr lang="en-GB" altLang="en-US" sz="2300" dirty="0"/>
              <a:t>Ireland converted to </a:t>
            </a:r>
            <a:r>
              <a:rPr lang="en-GB" altLang="en-US" sz="2300" dirty="0">
                <a:solidFill>
                  <a:srgbClr val="FF0000"/>
                </a:solidFill>
              </a:rPr>
              <a:t>Christianity</a:t>
            </a:r>
            <a:r>
              <a:rPr lang="en-GB" altLang="en-US" sz="2300" dirty="0"/>
              <a:t> (5</a:t>
            </a:r>
            <a:r>
              <a:rPr lang="en-GB" altLang="en-US" sz="2300" baseline="30000" dirty="0"/>
              <a:t>th</a:t>
            </a:r>
            <a:r>
              <a:rPr lang="en-GB" altLang="en-US" sz="2300" dirty="0"/>
              <a:t> Century, with allegiance to Roman church) – Saint Patrick its ‘apostle’ and patron saint – monastic system</a:t>
            </a:r>
          </a:p>
          <a:p>
            <a:pPr eaLnBrk="1" hangingPunct="1"/>
            <a:r>
              <a:rPr lang="en-GB" altLang="en-US" sz="2300" b="1" dirty="0">
                <a:solidFill>
                  <a:srgbClr val="FF0000"/>
                </a:solidFill>
              </a:rPr>
              <a:t>Gaelic</a:t>
            </a:r>
            <a:r>
              <a:rPr lang="en-GB" altLang="en-US" sz="2300" dirty="0"/>
              <a:t> (Irish) speaking island – high level of cultural unity; shared Gaelic culture with western Scottish isles / highlands</a:t>
            </a:r>
          </a:p>
          <a:p>
            <a:r>
              <a:rPr lang="en-GB" altLang="en-US" sz="2300" dirty="0"/>
              <a:t>Politically divided into small </a:t>
            </a:r>
            <a:r>
              <a:rPr lang="en-GB" altLang="en-US" sz="2300" dirty="0" smtClean="0"/>
              <a:t>kingdoms (</a:t>
            </a:r>
            <a:r>
              <a:rPr lang="en-GB" altLang="en-US" sz="2400" i="1" dirty="0" err="1"/>
              <a:t>t</a:t>
            </a:r>
            <a:r>
              <a:rPr lang="en-GB" sz="2400" i="1" dirty="0" err="1" smtClean="0"/>
              <a:t>úath</a:t>
            </a:r>
            <a:r>
              <a:rPr lang="en-GB" sz="2400" dirty="0" smtClean="0"/>
              <a:t>) </a:t>
            </a:r>
            <a:r>
              <a:rPr lang="en-GB" altLang="en-US" sz="2300" dirty="0" smtClean="0"/>
              <a:t>/provinces </a:t>
            </a:r>
            <a:r>
              <a:rPr lang="en-GB" altLang="en-US" sz="2300" dirty="0"/>
              <a:t>but with a nominal ‘high king’ of Ireland by 10</a:t>
            </a:r>
            <a:r>
              <a:rPr lang="en-GB" altLang="en-US" sz="2300" baseline="30000" dirty="0"/>
              <a:t>th</a:t>
            </a:r>
            <a:r>
              <a:rPr lang="en-GB" altLang="en-US" sz="2300" dirty="0"/>
              <a:t> century. Pastoral clan society; </a:t>
            </a:r>
            <a:r>
              <a:rPr lang="en-GB" altLang="en-US" sz="2300" dirty="0" smtClean="0"/>
              <a:t>slavery; regulated by ‘Brehon laws’</a:t>
            </a:r>
            <a:endParaRPr lang="en-GB" altLang="en-US" sz="2300" dirty="0"/>
          </a:p>
          <a:p>
            <a:pPr eaLnBrk="1" hangingPunct="1"/>
            <a:r>
              <a:rPr lang="en-GB" altLang="en-US" sz="2300" dirty="0"/>
              <a:t>Some urban development around ports following Viking (Scandinavian) invasions from 9</a:t>
            </a:r>
            <a:r>
              <a:rPr lang="en-GB" altLang="en-US" sz="2300" baseline="30000" dirty="0"/>
              <a:t>th</a:t>
            </a:r>
            <a:r>
              <a:rPr lang="en-GB" altLang="en-US" sz="2300" dirty="0"/>
              <a:t> century (Dublin, Limerick, Waterford etc)</a:t>
            </a:r>
          </a:p>
          <a:p>
            <a:pPr eaLnBrk="1" hangingPunct="1"/>
            <a:r>
              <a:rPr lang="en-GB" altLang="en-US" sz="2300" dirty="0"/>
              <a:t>Legacies: ideal of ‘Irish Gaelic Civilisation’ – ‘Isle of Saints and Scholars</a:t>
            </a:r>
            <a:r>
              <a:rPr lang="en-GB" altLang="en-US" sz="2300" dirty="0" smtClean="0"/>
              <a:t>’ appeals to later generations</a:t>
            </a:r>
            <a:endParaRPr lang="en-GB" altLang="en-US" sz="2300" dirty="0"/>
          </a:p>
        </p:txBody>
      </p:sp>
      <p:sp>
        <p:nvSpPr>
          <p:cNvPr id="10245" name="Rectangle 2">
            <a:extLst>
              <a:ext uri="{FF2B5EF4-FFF2-40B4-BE49-F238E27FC236}">
                <a16:creationId xmlns:a16="http://schemas.microsoft.com/office/drawing/2014/main" xmlns="" id="{246AB04A-835A-42B4-B567-833D60907258}"/>
              </a:ext>
            </a:extLst>
          </p:cNvPr>
          <p:cNvSpPr>
            <a:spLocks noChangeArrowheads="1"/>
          </p:cNvSpPr>
          <p:nvPr/>
        </p:nvSpPr>
        <p:spPr bwMode="auto">
          <a:xfrm>
            <a:off x="1674365" y="4941888"/>
            <a:ext cx="3062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t>Ireland in early medieval period (c.650)</a:t>
            </a:r>
          </a:p>
        </p:txBody>
      </p:sp>
    </p:spTree>
    <p:extLst>
      <p:ext uri="{BB962C8B-B14F-4D97-AF65-F5344CB8AC3E}">
        <p14:creationId xmlns:p14="http://schemas.microsoft.com/office/powerpoint/2010/main" val="54760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A15D00-CB68-47D8-8848-A4EE474274D8}"/>
              </a:ext>
            </a:extLst>
          </p:cNvPr>
          <p:cNvSpPr>
            <a:spLocks noGrp="1"/>
          </p:cNvSpPr>
          <p:nvPr>
            <p:ph type="title"/>
          </p:nvPr>
        </p:nvSpPr>
        <p:spPr>
          <a:xfrm>
            <a:off x="1251620" y="131254"/>
            <a:ext cx="10394948" cy="777875"/>
          </a:xfrm>
        </p:spPr>
        <p:txBody>
          <a:bodyPr>
            <a:normAutofit fontScale="90000"/>
          </a:bodyPr>
          <a:lstStyle/>
          <a:p>
            <a:pPr>
              <a:defRPr/>
            </a:pPr>
            <a:r>
              <a:rPr lang="en-GB" dirty="0">
                <a:solidFill>
                  <a:schemeClr val="accent3">
                    <a:shade val="75000"/>
                  </a:schemeClr>
                </a:solidFill>
              </a:rPr>
              <a:t>The Medieval Colony of  Ireland c.1170-1534</a:t>
            </a:r>
          </a:p>
        </p:txBody>
      </p:sp>
      <p:sp>
        <p:nvSpPr>
          <p:cNvPr id="13315" name="Content Placeholder 3">
            <a:extLst>
              <a:ext uri="{FF2B5EF4-FFF2-40B4-BE49-F238E27FC236}">
                <a16:creationId xmlns:a16="http://schemas.microsoft.com/office/drawing/2014/main" xmlns="" id="{176D32D3-A0E6-4FAE-8F2B-579DC108AD42}"/>
              </a:ext>
            </a:extLst>
          </p:cNvPr>
          <p:cNvSpPr>
            <a:spLocks noGrp="1"/>
          </p:cNvSpPr>
          <p:nvPr>
            <p:ph sz="quarter" idx="2"/>
          </p:nvPr>
        </p:nvSpPr>
        <p:spPr>
          <a:xfrm>
            <a:off x="5079166" y="1077412"/>
            <a:ext cx="6820066" cy="5556250"/>
          </a:xfrm>
        </p:spPr>
        <p:txBody>
          <a:bodyPr>
            <a:normAutofit/>
          </a:bodyPr>
          <a:lstStyle/>
          <a:p>
            <a:pPr eaLnBrk="1" hangingPunct="1"/>
            <a:r>
              <a:rPr lang="en-GB" altLang="en-US" dirty="0"/>
              <a:t>Invasion and partial colonisation of Ireland by </a:t>
            </a:r>
            <a:r>
              <a:rPr lang="en-GB" altLang="en-US" b="1" dirty="0"/>
              <a:t>Kingdom of England </a:t>
            </a:r>
            <a:r>
              <a:rPr lang="en-GB" altLang="en-US" dirty="0"/>
              <a:t>1171 (following incursion 1170 by Baron Richard ‘Strongbow’ de Clare)</a:t>
            </a:r>
          </a:p>
          <a:p>
            <a:pPr eaLnBrk="1" hangingPunct="1"/>
            <a:r>
              <a:rPr lang="en-GB" altLang="en-US" dirty="0"/>
              <a:t>Part of </a:t>
            </a:r>
            <a:r>
              <a:rPr lang="en-GB" altLang="en-US" b="1" dirty="0"/>
              <a:t>Norman expansion </a:t>
            </a:r>
            <a:r>
              <a:rPr lang="en-GB" altLang="en-US" dirty="0"/>
              <a:t>across Europe (Normandy, England, Scotland, Naples, Sicily)</a:t>
            </a:r>
          </a:p>
          <a:p>
            <a:pPr eaLnBrk="1" hangingPunct="1"/>
            <a:r>
              <a:rPr lang="en-GB" altLang="en-US" dirty="0"/>
              <a:t>Settlement of eastern coastal districts by English/Welsh settlers brings feudalism and English language; west and north remains Gaelic and Irish-speaking</a:t>
            </a:r>
          </a:p>
          <a:p>
            <a:pPr eaLnBrk="1" hangingPunct="1"/>
            <a:r>
              <a:rPr lang="en-GB" altLang="en-US" b="1" dirty="0"/>
              <a:t>Dublin</a:t>
            </a:r>
            <a:r>
              <a:rPr lang="en-GB" altLang="en-US" dirty="0"/>
              <a:t> emerges as political capital of Ireland; seat of English royal power at Dublin Castle</a:t>
            </a:r>
          </a:p>
          <a:p>
            <a:pPr eaLnBrk="1" hangingPunct="1"/>
            <a:r>
              <a:rPr lang="en-GB" altLang="en-US" dirty="0"/>
              <a:t>Settlers become knows as the</a:t>
            </a:r>
            <a:r>
              <a:rPr lang="en-GB" altLang="en-US" b="1" dirty="0"/>
              <a:t> ‘Old English</a:t>
            </a:r>
            <a:r>
              <a:rPr lang="en-GB" altLang="en-US" dirty="0"/>
              <a:t>’ of </a:t>
            </a:r>
            <a:r>
              <a:rPr lang="en-GB" altLang="en-US" b="1" dirty="0"/>
              <a:t>‘The</a:t>
            </a:r>
            <a:r>
              <a:rPr lang="en-GB" altLang="en-US" dirty="0"/>
              <a:t> </a:t>
            </a:r>
            <a:r>
              <a:rPr lang="en-GB" altLang="en-US" b="1" dirty="0"/>
              <a:t>Pale’</a:t>
            </a:r>
            <a:r>
              <a:rPr lang="en-GB" altLang="en-US" dirty="0"/>
              <a:t>; but some </a:t>
            </a:r>
            <a:r>
              <a:rPr lang="en-GB" altLang="en-US" b="1" dirty="0" err="1"/>
              <a:t>Hibernicisation</a:t>
            </a:r>
            <a:r>
              <a:rPr lang="en-GB" altLang="en-US" dirty="0"/>
              <a:t> of settlers beyond the Pale (De </a:t>
            </a:r>
            <a:r>
              <a:rPr lang="en-GB" altLang="en-US" dirty="0" err="1"/>
              <a:t>Burgo</a:t>
            </a:r>
            <a:r>
              <a:rPr lang="en-GB" altLang="en-US" dirty="0"/>
              <a:t>/Burkes, </a:t>
            </a:r>
            <a:r>
              <a:rPr lang="en-GB" altLang="en-US" dirty="0" err="1"/>
              <a:t>Fitzgeralds</a:t>
            </a:r>
            <a:r>
              <a:rPr lang="en-GB" altLang="en-US" dirty="0"/>
              <a:t>, Butlers)</a:t>
            </a:r>
          </a:p>
          <a:p>
            <a:pPr eaLnBrk="1" hangingPunct="1"/>
            <a:r>
              <a:rPr lang="en-GB" altLang="en-US" b="1" dirty="0"/>
              <a:t>Statutes of Kilkenny </a:t>
            </a:r>
            <a:r>
              <a:rPr lang="en-GB" altLang="en-US" dirty="0"/>
              <a:t>(1366) seek to prevent intermarriage in English colony; subordinate Gaelic law/language; maintain cultural divide in ‘Pale</a:t>
            </a:r>
            <a:r>
              <a:rPr lang="en-GB" altLang="en-US" dirty="0" smtClean="0"/>
              <a:t>’ – only partial success</a:t>
            </a:r>
            <a:endParaRPr lang="en-GB" altLang="en-US" dirty="0"/>
          </a:p>
        </p:txBody>
      </p:sp>
      <p:pic>
        <p:nvPicPr>
          <p:cNvPr id="13316" name="Picture 2" descr="Carrickfergus Castle, Ireland">
            <a:extLst>
              <a:ext uri="{FF2B5EF4-FFF2-40B4-BE49-F238E27FC236}">
                <a16:creationId xmlns:a16="http://schemas.microsoft.com/office/drawing/2014/main" xmlns="" id="{1ED49E50-AD40-40CA-BCC1-F91D90DE6D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846"/>
          <a:stretch/>
        </p:blipFill>
        <p:spPr bwMode="auto">
          <a:xfrm>
            <a:off x="1251619" y="4099551"/>
            <a:ext cx="3165475" cy="208548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3317" name="TextBox 7">
            <a:extLst>
              <a:ext uri="{FF2B5EF4-FFF2-40B4-BE49-F238E27FC236}">
                <a16:creationId xmlns:a16="http://schemas.microsoft.com/office/drawing/2014/main" xmlns="" id="{F868CDAE-9D37-454A-8646-A7759C062677}"/>
              </a:ext>
            </a:extLst>
          </p:cNvPr>
          <p:cNvSpPr txBox="1">
            <a:spLocks noChangeArrowheads="1"/>
          </p:cNvSpPr>
          <p:nvPr/>
        </p:nvSpPr>
        <p:spPr bwMode="auto">
          <a:xfrm>
            <a:off x="806115" y="6207613"/>
            <a:ext cx="4783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575"/>
              </a:spcBef>
              <a:buClr>
                <a:schemeClr val="accent1"/>
              </a:buClr>
              <a:buSzPct val="85000"/>
              <a:buFont typeface="Wingdings 2" panose="05020102010507070707" pitchFamily="82"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82"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82"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82"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GB" altLang="en-US" sz="1400" dirty="0">
                <a:latin typeface="Georgia" panose="02040502050405020303" pitchFamily="18" charset="0"/>
              </a:rPr>
              <a:t>Carrickfergus Castle, Co. Antrim (1177-1217). Seat of English power in east Ulster until 18</a:t>
            </a:r>
            <a:r>
              <a:rPr lang="en-GB" altLang="en-US" sz="1400" baseline="30000" dirty="0">
                <a:latin typeface="Georgia" panose="02040502050405020303" pitchFamily="18" charset="0"/>
              </a:rPr>
              <a:t>th</a:t>
            </a:r>
            <a:r>
              <a:rPr lang="en-GB" altLang="en-US" sz="1400" dirty="0">
                <a:latin typeface="Georgia" panose="02040502050405020303" pitchFamily="18" charset="0"/>
              </a:rPr>
              <a:t> century. </a:t>
            </a:r>
          </a:p>
        </p:txBody>
      </p:sp>
      <p:pic>
        <p:nvPicPr>
          <p:cNvPr id="4" name="Picture 3">
            <a:extLst>
              <a:ext uri="{FF2B5EF4-FFF2-40B4-BE49-F238E27FC236}">
                <a16:creationId xmlns:a16="http://schemas.microsoft.com/office/drawing/2014/main" xmlns="" id="{CD934CD9-B20B-4236-A4BF-663789094E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02367" y="931706"/>
            <a:ext cx="4080545" cy="2497294"/>
          </a:xfrm>
          <a:prstGeom prst="rect">
            <a:avLst/>
          </a:prstGeom>
        </p:spPr>
      </p:pic>
      <p:sp>
        <p:nvSpPr>
          <p:cNvPr id="5" name="TextBox 4">
            <a:extLst>
              <a:ext uri="{FF2B5EF4-FFF2-40B4-BE49-F238E27FC236}">
                <a16:creationId xmlns:a16="http://schemas.microsoft.com/office/drawing/2014/main" xmlns="" id="{66E9B334-53D3-49F1-B1BB-C9E3C0A8016C}"/>
              </a:ext>
            </a:extLst>
          </p:cNvPr>
          <p:cNvSpPr txBox="1"/>
          <p:nvPr/>
        </p:nvSpPr>
        <p:spPr>
          <a:xfrm>
            <a:off x="902367" y="3513221"/>
            <a:ext cx="4080545" cy="553998"/>
          </a:xfrm>
          <a:prstGeom prst="rect">
            <a:avLst/>
          </a:prstGeom>
          <a:noFill/>
        </p:spPr>
        <p:txBody>
          <a:bodyPr wrap="square" rtlCol="0">
            <a:spAutoFit/>
          </a:bodyPr>
          <a:lstStyle/>
          <a:p>
            <a:r>
              <a:rPr lang="en-GB" dirty="0"/>
              <a:t>‘</a:t>
            </a:r>
            <a:r>
              <a:rPr lang="en-GB" sz="1200" dirty="0"/>
              <a:t>The Marriage of Strongbow and Aoife’ by Daniel </a:t>
            </a:r>
            <a:r>
              <a:rPr lang="en-GB" sz="1200" dirty="0" err="1"/>
              <a:t>Maclise</a:t>
            </a:r>
            <a:r>
              <a:rPr lang="en-GB" sz="1200" dirty="0"/>
              <a:t> (1854)</a:t>
            </a:r>
          </a:p>
        </p:txBody>
      </p:sp>
    </p:spTree>
    <p:extLst>
      <p:ext uri="{BB962C8B-B14F-4D97-AF65-F5344CB8AC3E}">
        <p14:creationId xmlns:p14="http://schemas.microsoft.com/office/powerpoint/2010/main" val="1960517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20A86565-C299-4192-BB78-B398F40E1AB4}"/>
              </a:ext>
            </a:extLst>
          </p:cNvPr>
          <p:cNvSpPr>
            <a:spLocks noGrp="1"/>
          </p:cNvSpPr>
          <p:nvPr>
            <p:ph type="title"/>
          </p:nvPr>
        </p:nvSpPr>
        <p:spPr>
          <a:xfrm>
            <a:off x="1540043" y="71439"/>
            <a:ext cx="10154652" cy="720725"/>
          </a:xfrm>
        </p:spPr>
        <p:txBody>
          <a:bodyPr>
            <a:normAutofit/>
          </a:bodyPr>
          <a:lstStyle/>
          <a:p>
            <a:r>
              <a:rPr lang="en-GB" altLang="en-US" dirty="0"/>
              <a:t>English Tudor Conquest and Reformation</a:t>
            </a:r>
          </a:p>
        </p:txBody>
      </p:sp>
      <p:pic>
        <p:nvPicPr>
          <p:cNvPr id="14339" name="Content Placeholder 4">
            <a:extLst>
              <a:ext uri="{FF2B5EF4-FFF2-40B4-BE49-F238E27FC236}">
                <a16:creationId xmlns:a16="http://schemas.microsoft.com/office/drawing/2014/main" xmlns="" id="{1D81EC11-DC8B-4581-B347-417E9D2A01C8}"/>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rcRect b="5431"/>
          <a:stretch>
            <a:fillRect/>
          </a:stretch>
        </p:blipFill>
        <p:spPr>
          <a:xfrm>
            <a:off x="1662991" y="809627"/>
            <a:ext cx="2214563" cy="2416175"/>
          </a:xfrm>
          <a:ln>
            <a:solidFill>
              <a:schemeClr val="accent1"/>
            </a:solidFill>
            <a:miter lim="800000"/>
            <a:headEnd/>
            <a:tailEnd/>
          </a:ln>
        </p:spPr>
      </p:pic>
      <p:sp>
        <p:nvSpPr>
          <p:cNvPr id="14340" name="Content Placeholder 3">
            <a:extLst>
              <a:ext uri="{FF2B5EF4-FFF2-40B4-BE49-F238E27FC236}">
                <a16:creationId xmlns:a16="http://schemas.microsoft.com/office/drawing/2014/main" xmlns="" id="{0256E394-3FB7-433C-8A85-4F4F2774F1C1}"/>
              </a:ext>
            </a:extLst>
          </p:cNvPr>
          <p:cNvSpPr>
            <a:spLocks noGrp="1"/>
          </p:cNvSpPr>
          <p:nvPr>
            <p:ph sz="quarter" idx="2"/>
          </p:nvPr>
        </p:nvSpPr>
        <p:spPr>
          <a:xfrm>
            <a:off x="4516438" y="1143000"/>
            <a:ext cx="7552572" cy="5491862"/>
          </a:xfrm>
        </p:spPr>
        <p:txBody>
          <a:bodyPr>
            <a:normAutofit fontScale="92500" lnSpcReduction="10000"/>
          </a:bodyPr>
          <a:lstStyle/>
          <a:p>
            <a:pPr eaLnBrk="1" hangingPunct="1"/>
            <a:r>
              <a:rPr lang="en-GB" altLang="en-US" sz="2300" dirty="0"/>
              <a:t>Full conquest and political subordination of Ireland by </a:t>
            </a:r>
            <a:r>
              <a:rPr lang="en-GB" altLang="en-US" sz="2300" b="1" dirty="0"/>
              <a:t>Tudor English kingdom </a:t>
            </a:r>
            <a:r>
              <a:rPr lang="en-GB" altLang="en-US" sz="2300" dirty="0"/>
              <a:t>in series of initiatives and wars from 1534 to 1603 (from Henry VIII to James I)</a:t>
            </a:r>
          </a:p>
          <a:p>
            <a:pPr eaLnBrk="1" hangingPunct="1"/>
            <a:r>
              <a:rPr lang="en-GB" altLang="en-US" sz="2300" dirty="0" smtClean="0"/>
              <a:t>King Henry </a:t>
            </a:r>
            <a:r>
              <a:rPr lang="en-GB" altLang="en-US" sz="2300" dirty="0"/>
              <a:t>VIII </a:t>
            </a:r>
            <a:r>
              <a:rPr lang="en-GB" altLang="en-US" sz="2300" dirty="0" smtClean="0"/>
              <a:t>of England proclaimed </a:t>
            </a:r>
            <a:r>
              <a:rPr lang="en-GB" altLang="en-US" sz="2300" dirty="0"/>
              <a:t>‘King of Ireland’ 1541</a:t>
            </a:r>
          </a:p>
          <a:p>
            <a:pPr eaLnBrk="1" hangingPunct="1"/>
            <a:r>
              <a:rPr lang="en-GB" altLang="en-US" sz="2300" dirty="0"/>
              <a:t>Context of </a:t>
            </a:r>
            <a:r>
              <a:rPr lang="en-GB" altLang="en-US" sz="2300" b="1" dirty="0"/>
              <a:t>Atlantic colonial expansion </a:t>
            </a:r>
            <a:r>
              <a:rPr lang="en-GB" altLang="en-US" sz="2300" dirty="0"/>
              <a:t>of England/Britain</a:t>
            </a:r>
          </a:p>
          <a:p>
            <a:pPr eaLnBrk="1" hangingPunct="1"/>
            <a:r>
              <a:rPr lang="en-GB" altLang="en-US" sz="2300" dirty="0"/>
              <a:t>English </a:t>
            </a:r>
            <a:r>
              <a:rPr lang="en-GB" altLang="en-US" sz="2300" b="1" dirty="0">
                <a:solidFill>
                  <a:srgbClr val="FF0000"/>
                </a:solidFill>
              </a:rPr>
              <a:t>Protestant</a:t>
            </a:r>
            <a:r>
              <a:rPr lang="en-GB" altLang="en-US" sz="2300" dirty="0">
                <a:solidFill>
                  <a:srgbClr val="FF0000"/>
                </a:solidFill>
              </a:rPr>
              <a:t> </a:t>
            </a:r>
            <a:r>
              <a:rPr lang="en-GB" altLang="en-US" sz="2300" b="1" dirty="0">
                <a:solidFill>
                  <a:srgbClr val="FF0000"/>
                </a:solidFill>
              </a:rPr>
              <a:t>Reformation</a:t>
            </a:r>
            <a:r>
              <a:rPr lang="en-GB" altLang="en-US" sz="2300" dirty="0">
                <a:solidFill>
                  <a:srgbClr val="FF0000"/>
                </a:solidFill>
              </a:rPr>
              <a:t> </a:t>
            </a:r>
            <a:r>
              <a:rPr lang="en-GB" altLang="en-US" sz="2300" dirty="0"/>
              <a:t>from 1530s exported to Ireland – mostly fails, but is made the Established Church of Ireland (Episcopalian</a:t>
            </a:r>
            <a:r>
              <a:rPr lang="en-GB" altLang="en-US" sz="2300" dirty="0" smtClean="0"/>
              <a:t>) – to 1869</a:t>
            </a:r>
            <a:endParaRPr lang="en-GB" altLang="en-US" sz="2300" dirty="0"/>
          </a:p>
          <a:p>
            <a:pPr eaLnBrk="1" hangingPunct="1"/>
            <a:r>
              <a:rPr lang="en-GB" altLang="en-US" sz="2300" b="1" dirty="0"/>
              <a:t>Protestantism</a:t>
            </a:r>
            <a:r>
              <a:rPr lang="en-GB" altLang="en-US" sz="2300" dirty="0"/>
              <a:t> imposed on Ireland from 1560s; but strong resistance from both natives and ‘old English’ settlers who mostly adhere to Catholicism</a:t>
            </a:r>
          </a:p>
          <a:p>
            <a:pPr eaLnBrk="1" hangingPunct="1"/>
            <a:r>
              <a:rPr lang="en-GB" altLang="en-US" sz="2300" b="1" dirty="0"/>
              <a:t>‘New English</a:t>
            </a:r>
            <a:r>
              <a:rPr lang="en-GB" altLang="en-US" sz="2300" dirty="0"/>
              <a:t>’ Protestant settlers hostile to both native and ‘Old English’ Catholics</a:t>
            </a:r>
          </a:p>
          <a:p>
            <a:pPr eaLnBrk="1" hangingPunct="1"/>
            <a:r>
              <a:rPr lang="en-GB" altLang="en-US" sz="2300" dirty="0"/>
              <a:t>Ireland drawn into European </a:t>
            </a:r>
            <a:r>
              <a:rPr lang="en-GB" altLang="en-US" sz="2300" b="1" dirty="0"/>
              <a:t>Wars of Religion </a:t>
            </a:r>
            <a:r>
              <a:rPr lang="en-GB" altLang="en-US" sz="2300" dirty="0"/>
              <a:t>(Spanish Armada, 1588)</a:t>
            </a:r>
            <a:endParaRPr lang="en-GB" altLang="en-US" sz="2300" b="1" dirty="0"/>
          </a:p>
          <a:p>
            <a:pPr eaLnBrk="1" hangingPunct="1"/>
            <a:endParaRPr lang="en-GB" altLang="en-US" sz="2300" dirty="0"/>
          </a:p>
          <a:p>
            <a:endParaRPr lang="en-GB" altLang="en-US" sz="2300" dirty="0"/>
          </a:p>
        </p:txBody>
      </p:sp>
      <p:sp>
        <p:nvSpPr>
          <p:cNvPr id="14341" name="TextBox 5">
            <a:extLst>
              <a:ext uri="{FF2B5EF4-FFF2-40B4-BE49-F238E27FC236}">
                <a16:creationId xmlns:a16="http://schemas.microsoft.com/office/drawing/2014/main" xmlns="" id="{E0F0C3D8-E3F6-4ABD-A11E-3C84A5A8126D}"/>
              </a:ext>
            </a:extLst>
          </p:cNvPr>
          <p:cNvSpPr txBox="1">
            <a:spLocks noChangeArrowheads="1"/>
          </p:cNvSpPr>
          <p:nvPr/>
        </p:nvSpPr>
        <p:spPr bwMode="auto">
          <a:xfrm>
            <a:off x="1193739" y="3352801"/>
            <a:ext cx="3153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400" dirty="0"/>
              <a:t>Ireland and England, from 1528 map</a:t>
            </a:r>
          </a:p>
        </p:txBody>
      </p:sp>
      <p:pic>
        <p:nvPicPr>
          <p:cNvPr id="3" name="Picture 2">
            <a:extLst>
              <a:ext uri="{FF2B5EF4-FFF2-40B4-BE49-F238E27FC236}">
                <a16:creationId xmlns:a16="http://schemas.microsoft.com/office/drawing/2014/main" xmlns="" id="{25CF1C39-B149-421F-8CC9-738F97FCD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904875" y="3724077"/>
            <a:ext cx="3611563" cy="2385620"/>
          </a:xfrm>
          <a:prstGeom prst="rect">
            <a:avLst/>
          </a:prstGeom>
        </p:spPr>
      </p:pic>
      <p:sp>
        <p:nvSpPr>
          <p:cNvPr id="4" name="TextBox 3">
            <a:extLst>
              <a:ext uri="{FF2B5EF4-FFF2-40B4-BE49-F238E27FC236}">
                <a16:creationId xmlns:a16="http://schemas.microsoft.com/office/drawing/2014/main" xmlns="" id="{CD4BD117-1708-4267-BCF5-FFC45E0732E7}"/>
              </a:ext>
            </a:extLst>
          </p:cNvPr>
          <p:cNvSpPr txBox="1"/>
          <p:nvPr/>
        </p:nvSpPr>
        <p:spPr>
          <a:xfrm>
            <a:off x="964490" y="6173197"/>
            <a:ext cx="3611563" cy="461665"/>
          </a:xfrm>
          <a:prstGeom prst="rect">
            <a:avLst/>
          </a:prstGeom>
          <a:noFill/>
        </p:spPr>
        <p:txBody>
          <a:bodyPr wrap="square" rtlCol="0">
            <a:spAutoFit/>
          </a:bodyPr>
          <a:lstStyle/>
          <a:p>
            <a:r>
              <a:rPr lang="en-GB" sz="1200" dirty="0"/>
              <a:t>English army campaigning in Ireland (John Derrick, 1581)</a:t>
            </a:r>
          </a:p>
        </p:txBody>
      </p:sp>
    </p:spTree>
    <p:extLst>
      <p:ext uri="{BB962C8B-B14F-4D97-AF65-F5344CB8AC3E}">
        <p14:creationId xmlns:p14="http://schemas.microsoft.com/office/powerpoint/2010/main" val="2235961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F9E451-C89F-40DA-A0DE-214A91399E51}"/>
              </a:ext>
            </a:extLst>
          </p:cNvPr>
          <p:cNvSpPr>
            <a:spLocks noGrp="1"/>
          </p:cNvSpPr>
          <p:nvPr>
            <p:ph type="title"/>
          </p:nvPr>
        </p:nvSpPr>
        <p:spPr>
          <a:xfrm>
            <a:off x="2279650" y="106799"/>
            <a:ext cx="7772400" cy="647700"/>
          </a:xfrm>
        </p:spPr>
        <p:txBody>
          <a:bodyPr>
            <a:normAutofit fontScale="90000"/>
          </a:bodyPr>
          <a:lstStyle/>
          <a:p>
            <a:pPr>
              <a:defRPr/>
            </a:pPr>
            <a:r>
              <a:rPr lang="en-GB" dirty="0">
                <a:solidFill>
                  <a:schemeClr val="accent3">
                    <a:shade val="75000"/>
                  </a:schemeClr>
                </a:solidFill>
              </a:rPr>
              <a:t>The Plantation of Ulster, 1609</a:t>
            </a:r>
          </a:p>
        </p:txBody>
      </p:sp>
      <p:pic>
        <p:nvPicPr>
          <p:cNvPr id="16387" name="Content Placeholder 5" descr="map1609.gif">
            <a:extLst>
              <a:ext uri="{FF2B5EF4-FFF2-40B4-BE49-F238E27FC236}">
                <a16:creationId xmlns:a16="http://schemas.microsoft.com/office/drawing/2014/main" xmlns="" id="{9603E059-615F-4C5F-AC73-3EAB3F9C0F65}"/>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365584" y="836613"/>
            <a:ext cx="3601035" cy="4588747"/>
          </a:xfrm>
          <a:ln>
            <a:solidFill>
              <a:schemeClr val="accent1"/>
            </a:solidFill>
            <a:miter lim="800000"/>
            <a:headEnd/>
            <a:tailEnd/>
          </a:ln>
        </p:spPr>
      </p:pic>
      <p:sp>
        <p:nvSpPr>
          <p:cNvPr id="16388" name="Content Placeholder 3">
            <a:extLst>
              <a:ext uri="{FF2B5EF4-FFF2-40B4-BE49-F238E27FC236}">
                <a16:creationId xmlns:a16="http://schemas.microsoft.com/office/drawing/2014/main" xmlns="" id="{D5B62FB5-5E7F-445C-A2B1-13D08DA47160}"/>
              </a:ext>
            </a:extLst>
          </p:cNvPr>
          <p:cNvSpPr>
            <a:spLocks noGrp="1"/>
          </p:cNvSpPr>
          <p:nvPr>
            <p:ph sz="quarter" idx="2"/>
          </p:nvPr>
        </p:nvSpPr>
        <p:spPr>
          <a:xfrm>
            <a:off x="5068889" y="836614"/>
            <a:ext cx="6565648" cy="5832475"/>
          </a:xfrm>
        </p:spPr>
        <p:txBody>
          <a:bodyPr>
            <a:normAutofit lnSpcReduction="10000"/>
          </a:bodyPr>
          <a:lstStyle/>
          <a:p>
            <a:pPr eaLnBrk="1" hangingPunct="1"/>
            <a:r>
              <a:rPr lang="en-GB" altLang="en-US" sz="1800" b="1" dirty="0"/>
              <a:t>Rebellion</a:t>
            </a:r>
            <a:r>
              <a:rPr lang="en-GB" altLang="en-US" sz="1800" dirty="0"/>
              <a:t> of Gaelic Irish lords of Ulster under Hugh O’Neill 1594; supported by Spain as a Catholic crusade</a:t>
            </a:r>
          </a:p>
          <a:p>
            <a:pPr eaLnBrk="1" hangingPunct="1"/>
            <a:r>
              <a:rPr lang="en-GB" altLang="en-US" sz="1800" dirty="0"/>
              <a:t>Defeated at Kinsale 1603 and their lands confiscated by crown after ‘</a:t>
            </a:r>
            <a:r>
              <a:rPr lang="en-GB" altLang="en-US" sz="1800" b="1" dirty="0"/>
              <a:t>Flight of the Earls</a:t>
            </a:r>
            <a:r>
              <a:rPr lang="en-GB" altLang="en-US" sz="1800" dirty="0"/>
              <a:t>’ in 1607; depopulation</a:t>
            </a:r>
          </a:p>
          <a:p>
            <a:pPr eaLnBrk="1" hangingPunct="1"/>
            <a:r>
              <a:rPr lang="en-GB" altLang="en-US" sz="1800" b="1" dirty="0">
                <a:solidFill>
                  <a:srgbClr val="FF0000"/>
                </a:solidFill>
              </a:rPr>
              <a:t>Ulster </a:t>
            </a:r>
            <a:r>
              <a:rPr lang="en-GB" altLang="en-US" sz="1800" b="1" dirty="0" smtClean="0">
                <a:solidFill>
                  <a:srgbClr val="FF0000"/>
                </a:solidFill>
              </a:rPr>
              <a:t>Plantation </a:t>
            </a:r>
            <a:r>
              <a:rPr lang="en-GB" altLang="en-US" sz="1800" dirty="0"/>
              <a:t>by English (Anglican) </a:t>
            </a:r>
            <a:r>
              <a:rPr lang="en-GB" altLang="en-US" sz="1800" u="sng" dirty="0"/>
              <a:t>and</a:t>
            </a:r>
            <a:r>
              <a:rPr lang="en-GB" altLang="en-US" sz="1800" dirty="0"/>
              <a:t> Scottish (Presbyterian) settlers from 1609: land ownership allocated to British soldiers and ‘adventurers’ / London companies</a:t>
            </a:r>
          </a:p>
          <a:p>
            <a:pPr eaLnBrk="1" hangingPunct="1"/>
            <a:r>
              <a:rPr lang="en-GB" altLang="en-US" sz="1800" dirty="0"/>
              <a:t>Mass migration of settlers from lowland Scotland/northern England. ‘Informal’ plantations of counties Antrim and Down by Scots. Continues to 1690s</a:t>
            </a:r>
          </a:p>
          <a:p>
            <a:pPr eaLnBrk="1" hangingPunct="1"/>
            <a:r>
              <a:rPr lang="en-GB" altLang="en-US" sz="1800" dirty="0"/>
              <a:t>British settlers predominantly </a:t>
            </a:r>
            <a:r>
              <a:rPr lang="en-GB" altLang="en-US" sz="1800" b="1" dirty="0"/>
              <a:t>Protestants</a:t>
            </a:r>
            <a:r>
              <a:rPr lang="en-GB" altLang="en-US" sz="1800" dirty="0"/>
              <a:t> and speakers of English language/Scots dialects</a:t>
            </a:r>
          </a:p>
          <a:p>
            <a:pPr eaLnBrk="1" hangingPunct="1"/>
            <a:r>
              <a:rPr lang="en-GB" altLang="en-US" sz="1800" dirty="0"/>
              <a:t>Most natives remain Catholic and Irish-speaking; pushed to west or on to poorer land in north</a:t>
            </a:r>
          </a:p>
          <a:p>
            <a:r>
              <a:rPr lang="en-GB" altLang="en-US" sz="1800" dirty="0"/>
              <a:t>Irish Catholic </a:t>
            </a:r>
            <a:r>
              <a:rPr lang="en-GB" altLang="en-US" sz="1800" b="1" dirty="0"/>
              <a:t>rebellions</a:t>
            </a:r>
            <a:r>
              <a:rPr lang="en-GB" altLang="en-US" sz="1800" dirty="0"/>
              <a:t> in </a:t>
            </a:r>
            <a:r>
              <a:rPr lang="en-GB" altLang="en-US" sz="1800" b="1" dirty="0"/>
              <a:t>1641-49</a:t>
            </a:r>
            <a:r>
              <a:rPr lang="en-GB" altLang="en-US" sz="1800" dirty="0"/>
              <a:t> and </a:t>
            </a:r>
            <a:r>
              <a:rPr lang="en-GB" altLang="en-US" sz="1800" b="1" dirty="0"/>
              <a:t>1689-91</a:t>
            </a:r>
            <a:r>
              <a:rPr lang="en-GB" altLang="en-US" sz="1800" dirty="0"/>
              <a:t> defeated: political power monopolised by </a:t>
            </a:r>
            <a:r>
              <a:rPr lang="en-GB" altLang="en-US" sz="1800" dirty="0" smtClean="0"/>
              <a:t>landowning </a:t>
            </a:r>
            <a:r>
              <a:rPr lang="en-GB" altLang="en-US" sz="1800" dirty="0"/>
              <a:t>minority (‘the Protestant </a:t>
            </a:r>
            <a:r>
              <a:rPr lang="en-GB" altLang="en-US" sz="1800" dirty="0" smtClean="0"/>
              <a:t>Ascendancy’) until late 19</a:t>
            </a:r>
            <a:r>
              <a:rPr lang="en-GB" altLang="en-US" sz="1800" baseline="30000" dirty="0" smtClean="0"/>
              <a:t>th</a:t>
            </a:r>
            <a:r>
              <a:rPr lang="en-GB" altLang="en-US" sz="1800" dirty="0" smtClean="0"/>
              <a:t> </a:t>
            </a:r>
            <a:r>
              <a:rPr lang="en-GB" altLang="en-US" sz="1800" dirty="0"/>
              <a:t>Century</a:t>
            </a:r>
          </a:p>
          <a:p>
            <a:pPr eaLnBrk="1" hangingPunct="1"/>
            <a:r>
              <a:rPr lang="en-GB" altLang="en-US" sz="1800" b="1" dirty="0"/>
              <a:t>Memory of rebellions </a:t>
            </a:r>
            <a:r>
              <a:rPr lang="en-GB" altLang="en-US" sz="1800" dirty="0" smtClean="0"/>
              <a:t>and their suppression important </a:t>
            </a:r>
            <a:r>
              <a:rPr lang="en-GB" altLang="en-US" sz="1800" dirty="0"/>
              <a:t>for historical narratives of both Protestant and Catholic communities</a:t>
            </a:r>
          </a:p>
          <a:p>
            <a:pPr eaLnBrk="1" hangingPunct="1"/>
            <a:endParaRPr lang="en-GB" altLang="en-US" sz="1800" dirty="0"/>
          </a:p>
        </p:txBody>
      </p:sp>
      <p:sp>
        <p:nvSpPr>
          <p:cNvPr id="3" name="TextBox 2">
            <a:extLst>
              <a:ext uri="{FF2B5EF4-FFF2-40B4-BE49-F238E27FC236}">
                <a16:creationId xmlns:a16="http://schemas.microsoft.com/office/drawing/2014/main" xmlns="" id="{1E28DD99-5D32-4A63-8C58-F681C24EBE15}"/>
              </a:ext>
            </a:extLst>
          </p:cNvPr>
          <p:cNvSpPr txBox="1"/>
          <p:nvPr/>
        </p:nvSpPr>
        <p:spPr>
          <a:xfrm>
            <a:off x="1263316" y="5589588"/>
            <a:ext cx="3805572" cy="954107"/>
          </a:xfrm>
          <a:prstGeom prst="rect">
            <a:avLst/>
          </a:prstGeom>
          <a:noFill/>
        </p:spPr>
        <p:txBody>
          <a:bodyPr wrap="square">
            <a:spAutoFit/>
          </a:bodyPr>
          <a:lstStyle/>
          <a:p>
            <a:pPr eaLnBrk="1" hangingPunct="1">
              <a:defRPr/>
            </a:pPr>
            <a:r>
              <a:rPr lang="en-GB" sz="1400" dirty="0"/>
              <a:t>Plantations in 16</a:t>
            </a:r>
            <a:r>
              <a:rPr lang="en-GB" sz="1400" baseline="30000" dirty="0"/>
              <a:t>th</a:t>
            </a:r>
            <a:r>
              <a:rPr lang="en-GB" sz="1400" dirty="0"/>
              <a:t>-17</a:t>
            </a:r>
            <a:r>
              <a:rPr lang="en-GB" sz="1400" baseline="30000" dirty="0"/>
              <a:t>th</a:t>
            </a:r>
            <a:r>
              <a:rPr lang="en-GB" sz="1400" dirty="0"/>
              <a:t> Century Ireland. Those in the Midlands (1550s) and Munster (1580s) mostly failed in the face of rebellions.</a:t>
            </a:r>
          </a:p>
          <a:p>
            <a:pPr eaLnBrk="1" hangingPunct="1">
              <a:defRPr/>
            </a:pPr>
            <a:endParaRPr lang="en-GB" sz="1400" dirty="0"/>
          </a:p>
        </p:txBody>
      </p:sp>
    </p:spTree>
    <p:extLst>
      <p:ext uri="{BB962C8B-B14F-4D97-AF65-F5344CB8AC3E}">
        <p14:creationId xmlns:p14="http://schemas.microsoft.com/office/powerpoint/2010/main" val="110138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426700" y="65726"/>
            <a:ext cx="8002587" cy="625475"/>
          </a:xfrm>
        </p:spPr>
        <p:txBody>
          <a:bodyPr>
            <a:normAutofit fontScale="90000"/>
          </a:bodyPr>
          <a:lstStyle/>
          <a:p>
            <a:r>
              <a:rPr lang="en-GB" altLang="en-US" dirty="0"/>
              <a:t>The legacies of the Boyne (1690)</a:t>
            </a:r>
          </a:p>
        </p:txBody>
      </p:sp>
      <p:pic>
        <p:nvPicPr>
          <p:cNvPr id="1843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rcRect l="7286" t="5875" r="6296" b="4507"/>
          <a:stretch>
            <a:fillRect/>
          </a:stretch>
        </p:blipFill>
        <p:spPr>
          <a:xfrm>
            <a:off x="1292670" y="3984341"/>
            <a:ext cx="3573462" cy="2779712"/>
          </a:xfrm>
          <a:ln>
            <a:solidFill>
              <a:srgbClr val="C00000"/>
            </a:solidFill>
            <a:miter lim="800000"/>
            <a:headEnd/>
            <a:tailEnd/>
          </a:ln>
        </p:spPr>
      </p:pic>
      <p:pic>
        <p:nvPicPr>
          <p:cNvPr id="18436" name="Content Placeholder 5"/>
          <p:cNvPicPr>
            <a:picLocks noGrp="1" noChangeAspect="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292670" y="683109"/>
            <a:ext cx="2430541" cy="3086720"/>
          </a:xfrm>
        </p:spPr>
      </p:pic>
      <p:sp>
        <p:nvSpPr>
          <p:cNvPr id="8" name="TextBox 7"/>
          <p:cNvSpPr txBox="1"/>
          <p:nvPr/>
        </p:nvSpPr>
        <p:spPr>
          <a:xfrm>
            <a:off x="5797994" y="908207"/>
            <a:ext cx="6248863" cy="5847755"/>
          </a:xfrm>
          <a:prstGeom prst="rect">
            <a:avLst/>
          </a:prstGeom>
          <a:noFill/>
        </p:spPr>
        <p:txBody>
          <a:bodyPr wrap="square">
            <a:spAutoFit/>
          </a:bodyPr>
          <a:lstStyle/>
          <a:p>
            <a:pPr marL="342900" indent="-342900">
              <a:buFont typeface="Arial" panose="020B0604020202020204" pitchFamily="34" charset="0"/>
              <a:buChar char="•"/>
              <a:defRPr/>
            </a:pPr>
            <a:r>
              <a:rPr lang="en-GB" sz="2200" b="1" dirty="0">
                <a:latin typeface="Arial" panose="020B0604020202020204" pitchFamily="34" charset="0"/>
                <a:cs typeface="Arial" panose="020B0604020202020204" pitchFamily="34" charset="0"/>
              </a:rPr>
              <a:t>‘War of the Three Kingdoms</a:t>
            </a:r>
            <a:r>
              <a:rPr lang="en-GB" sz="2200" dirty="0">
                <a:latin typeface="Arial" panose="020B0604020202020204" pitchFamily="34" charset="0"/>
                <a:cs typeface="Arial" panose="020B0604020202020204" pitchFamily="34" charset="0"/>
              </a:rPr>
              <a:t>’ or ‘Glorious Revolution’ (1688-91)</a:t>
            </a:r>
          </a:p>
          <a:p>
            <a:pPr marL="342900" indent="-342900">
              <a:buFont typeface="Arial" panose="020B0604020202020204" pitchFamily="34" charset="0"/>
              <a:buChar char="•"/>
              <a:defRPr/>
            </a:pPr>
            <a:r>
              <a:rPr lang="en-GB" sz="2200" dirty="0">
                <a:latin typeface="Arial" panose="020B0604020202020204" pitchFamily="34" charset="0"/>
                <a:cs typeface="Arial" panose="020B0604020202020204" pitchFamily="34" charset="0"/>
              </a:rPr>
              <a:t>Victory of Protestant </a:t>
            </a:r>
            <a:r>
              <a:rPr lang="en-GB" sz="2200" b="1" dirty="0">
                <a:latin typeface="Arial" panose="020B0604020202020204" pitchFamily="34" charset="0"/>
                <a:cs typeface="Arial" panose="020B0604020202020204" pitchFamily="34" charset="0"/>
              </a:rPr>
              <a:t>King William III ‘of Orange’ </a:t>
            </a:r>
            <a:r>
              <a:rPr lang="en-GB" sz="2200" dirty="0">
                <a:latin typeface="Arial" panose="020B0604020202020204" pitchFamily="34" charset="0"/>
                <a:cs typeface="Arial" panose="020B0604020202020204" pitchFamily="34" charset="0"/>
              </a:rPr>
              <a:t>at </a:t>
            </a:r>
            <a:r>
              <a:rPr lang="en-GB" sz="2200" b="1" dirty="0">
                <a:latin typeface="Arial" panose="020B0604020202020204" pitchFamily="34" charset="0"/>
                <a:cs typeface="Arial" panose="020B0604020202020204" pitchFamily="34" charset="0"/>
              </a:rPr>
              <a:t>Battle of the Boyne</a:t>
            </a:r>
            <a:r>
              <a:rPr lang="en-GB" sz="2200" dirty="0">
                <a:latin typeface="Arial" panose="020B0604020202020204" pitchFamily="34" charset="0"/>
                <a:cs typeface="Arial" panose="020B0604020202020204" pitchFamily="34" charset="0"/>
              </a:rPr>
              <a:t>, 1690 (part of wider European war)</a:t>
            </a:r>
          </a:p>
          <a:p>
            <a:pPr marL="342900" indent="-342900">
              <a:buFont typeface="Arial" panose="020B0604020202020204" pitchFamily="34" charset="0"/>
              <a:buChar char="•"/>
              <a:defRPr/>
            </a:pPr>
            <a:r>
              <a:rPr lang="en-GB" sz="2200" dirty="0">
                <a:latin typeface="Arial" panose="020B0604020202020204" pitchFamily="34" charset="0"/>
                <a:cs typeface="Arial" panose="020B0604020202020204" pitchFamily="34" charset="0"/>
              </a:rPr>
              <a:t>Further land confiscations: c.90% of Irish land Protestant-owned by 1700</a:t>
            </a:r>
          </a:p>
          <a:p>
            <a:pPr marL="342900" indent="-342900">
              <a:buFont typeface="Arial" panose="020B0604020202020204" pitchFamily="34" charset="0"/>
              <a:buChar char="•"/>
              <a:defRPr/>
            </a:pPr>
            <a:r>
              <a:rPr lang="en-GB" sz="2200" b="1" dirty="0">
                <a:latin typeface="Arial" panose="020B0604020202020204" pitchFamily="34" charset="0"/>
                <a:cs typeface="Arial" panose="020B0604020202020204" pitchFamily="34" charset="0"/>
              </a:rPr>
              <a:t>‘Penal Laws</a:t>
            </a:r>
            <a:r>
              <a:rPr lang="en-GB" sz="2200" dirty="0">
                <a:latin typeface="Arial" panose="020B0604020202020204" pitchFamily="34" charset="0"/>
                <a:cs typeface="Arial" panose="020B0604020202020204" pitchFamily="34" charset="0"/>
              </a:rPr>
              <a:t>’ passed restricting Catholic (and some Presbyterian) economic, religious, educational and political rights</a:t>
            </a:r>
          </a:p>
          <a:p>
            <a:pPr marL="342900" indent="-342900">
              <a:buFont typeface="Arial" panose="020B0604020202020204" pitchFamily="34" charset="0"/>
              <a:buChar char="•"/>
              <a:defRPr/>
            </a:pPr>
            <a:r>
              <a:rPr lang="en-GB" sz="2200" dirty="0">
                <a:latin typeface="Arial" panose="020B0604020202020204" pitchFamily="34" charset="0"/>
                <a:cs typeface="Arial" panose="020B0604020202020204" pitchFamily="34" charset="0"/>
              </a:rPr>
              <a:t>Most penal laws lifted 1780s-90s, but political ones remain to 1829</a:t>
            </a:r>
          </a:p>
          <a:p>
            <a:pPr marL="342900" indent="-342900">
              <a:buFont typeface="Arial" panose="020B0604020202020204" pitchFamily="34" charset="0"/>
              <a:buChar char="•"/>
              <a:defRPr/>
            </a:pPr>
            <a:r>
              <a:rPr lang="en-GB" sz="2200" dirty="0">
                <a:latin typeface="Arial" panose="020B0604020202020204" pitchFamily="34" charset="0"/>
                <a:cs typeface="Arial" panose="020B0604020202020204" pitchFamily="34" charset="0"/>
              </a:rPr>
              <a:t>Parallel memories – ‘penal era’ or ‘golden age’ of 18</a:t>
            </a:r>
            <a:r>
              <a:rPr lang="en-GB" sz="2200" baseline="30000" dirty="0">
                <a:latin typeface="Arial" panose="020B0604020202020204" pitchFamily="34" charset="0"/>
                <a:cs typeface="Arial" panose="020B0604020202020204" pitchFamily="34" charset="0"/>
              </a:rPr>
              <a:t>th</a:t>
            </a:r>
            <a:r>
              <a:rPr lang="en-GB" sz="2200" dirty="0">
                <a:latin typeface="Arial" panose="020B0604020202020204" pitchFamily="34" charset="0"/>
                <a:cs typeface="Arial" panose="020B0604020202020204" pitchFamily="34" charset="0"/>
              </a:rPr>
              <a:t> Century</a:t>
            </a:r>
          </a:p>
          <a:p>
            <a:pPr marL="342900" indent="-342900">
              <a:buFont typeface="Arial" panose="020B0604020202020204" pitchFamily="34" charset="0"/>
              <a:buChar char="•"/>
              <a:defRPr/>
            </a:pPr>
            <a:r>
              <a:rPr lang="en-GB" sz="2200" dirty="0">
                <a:latin typeface="Arial" panose="020B0604020202020204" pitchFamily="34" charset="0"/>
                <a:cs typeface="Arial" panose="020B0604020202020204" pitchFamily="34" charset="0"/>
              </a:rPr>
              <a:t>Failed attempt by </a:t>
            </a:r>
            <a:r>
              <a:rPr lang="en-GB" sz="2200" b="1" dirty="0">
                <a:latin typeface="Arial" panose="020B0604020202020204" pitchFamily="34" charset="0"/>
                <a:cs typeface="Arial" panose="020B0604020202020204" pitchFamily="34" charset="0"/>
              </a:rPr>
              <a:t>United Irish </a:t>
            </a:r>
            <a:r>
              <a:rPr lang="en-GB" sz="2200" dirty="0">
                <a:latin typeface="Arial" panose="020B0604020202020204" pitchFamily="34" charset="0"/>
                <a:cs typeface="Arial" panose="020B0604020202020204" pitchFamily="34" charset="0"/>
              </a:rPr>
              <a:t>movement to create a non-sectarian Irish identity in </a:t>
            </a:r>
            <a:r>
              <a:rPr lang="en-GB" sz="2200" dirty="0" smtClean="0">
                <a:latin typeface="Arial" panose="020B0604020202020204" pitchFamily="34" charset="0"/>
                <a:cs typeface="Arial" panose="020B0604020202020204" pitchFamily="34" charset="0"/>
              </a:rPr>
              <a:t>1790s – abortive revolution of 1798</a:t>
            </a:r>
            <a:endParaRPr lang="en-GB" sz="2200" dirty="0">
              <a:latin typeface="Arial" panose="020B0604020202020204" pitchFamily="34" charset="0"/>
              <a:cs typeface="Arial" panose="020B0604020202020204" pitchFamily="34" charset="0"/>
            </a:endParaRPr>
          </a:p>
        </p:txBody>
      </p:sp>
      <p:sp>
        <p:nvSpPr>
          <p:cNvPr id="18438" name="TextBox 1"/>
          <p:cNvSpPr txBox="1">
            <a:spLocks noChangeArrowheads="1"/>
          </p:cNvSpPr>
          <p:nvPr/>
        </p:nvSpPr>
        <p:spPr bwMode="auto">
          <a:xfrm>
            <a:off x="3934269" y="2609480"/>
            <a:ext cx="1863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100" dirty="0"/>
              <a:t>Left: Orange banner of King William (1990s); below: Belfast wall mural of penal ‘mass rock’ (1990s, based on 1900s print)</a:t>
            </a:r>
          </a:p>
        </p:txBody>
      </p:sp>
    </p:spTree>
    <p:extLst>
      <p:ext uri="{BB962C8B-B14F-4D97-AF65-F5344CB8AC3E}">
        <p14:creationId xmlns:p14="http://schemas.microsoft.com/office/powerpoint/2010/main" val="257834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424113" y="0"/>
            <a:ext cx="7772400" cy="908050"/>
          </a:xfrm>
        </p:spPr>
        <p:txBody>
          <a:bodyPr/>
          <a:lstStyle/>
          <a:p>
            <a:pPr eaLnBrk="1" hangingPunct="1"/>
            <a:r>
              <a:rPr lang="en-GB" altLang="en-US"/>
              <a:t>Nationalism and Unionism</a:t>
            </a:r>
          </a:p>
        </p:txBody>
      </p:sp>
      <p:sp>
        <p:nvSpPr>
          <p:cNvPr id="22531" name="Content Placeholder 3"/>
          <p:cNvSpPr>
            <a:spLocks noGrp="1"/>
          </p:cNvSpPr>
          <p:nvPr>
            <p:ph sz="quarter" idx="2"/>
          </p:nvPr>
        </p:nvSpPr>
        <p:spPr>
          <a:xfrm>
            <a:off x="5146535" y="765175"/>
            <a:ext cx="6627377" cy="5821742"/>
          </a:xfrm>
        </p:spPr>
        <p:txBody>
          <a:bodyPr>
            <a:normAutofit fontScale="92500"/>
          </a:bodyPr>
          <a:lstStyle/>
          <a:p>
            <a:pPr eaLnBrk="1" hangingPunct="1"/>
            <a:r>
              <a:rPr lang="en-GB" altLang="en-US" sz="2500" dirty="0">
                <a:latin typeface="Arial" panose="020B0604020202020204" pitchFamily="34" charset="0"/>
                <a:cs typeface="Arial" panose="020B0604020202020204" pitchFamily="34" charset="0"/>
              </a:rPr>
              <a:t>1800 </a:t>
            </a:r>
            <a:r>
              <a:rPr lang="en-GB" altLang="en-US" sz="2500" b="1" dirty="0">
                <a:solidFill>
                  <a:srgbClr val="FF0000"/>
                </a:solidFill>
                <a:latin typeface="Arial" panose="020B0604020202020204" pitchFamily="34" charset="0"/>
                <a:cs typeface="Arial" panose="020B0604020202020204" pitchFamily="34" charset="0"/>
              </a:rPr>
              <a:t>Act of Union </a:t>
            </a:r>
            <a:r>
              <a:rPr lang="en-GB" altLang="en-US" sz="2500" dirty="0">
                <a:latin typeface="Arial" panose="020B0604020202020204" pitchFamily="34" charset="0"/>
                <a:cs typeface="Arial" panose="020B0604020202020204" pitchFamily="34" charset="0"/>
              </a:rPr>
              <a:t>integrates Ireland politically into </a:t>
            </a:r>
            <a:r>
              <a:rPr lang="en-GB" altLang="en-US" sz="2500" b="1" dirty="0">
                <a:latin typeface="Arial" panose="020B0604020202020204" pitchFamily="34" charset="0"/>
                <a:cs typeface="Arial" panose="020B0604020202020204" pitchFamily="34" charset="0"/>
              </a:rPr>
              <a:t>United Kingdom of Great Britain and Ireland </a:t>
            </a:r>
            <a:r>
              <a:rPr lang="en-GB" altLang="en-US" sz="2500" dirty="0">
                <a:latin typeface="Arial" panose="020B0604020202020204" pitchFamily="34" charset="0"/>
                <a:cs typeface="Arial" panose="020B0604020202020204" pitchFamily="34" charset="0"/>
              </a:rPr>
              <a:t>(UK); direct British rule of Ireland</a:t>
            </a:r>
          </a:p>
          <a:p>
            <a:pPr eaLnBrk="1" hangingPunct="1"/>
            <a:r>
              <a:rPr lang="en-GB" altLang="en-US" sz="2500" dirty="0">
                <a:latin typeface="Arial" panose="020B0604020202020204" pitchFamily="34" charset="0"/>
                <a:cs typeface="Arial" panose="020B0604020202020204" pitchFamily="34" charset="0"/>
              </a:rPr>
              <a:t>In 19</a:t>
            </a:r>
            <a:r>
              <a:rPr lang="en-GB" altLang="en-US" sz="2500" baseline="30000" dirty="0">
                <a:latin typeface="Arial" panose="020B0604020202020204" pitchFamily="34" charset="0"/>
                <a:cs typeface="Arial" panose="020B0604020202020204" pitchFamily="34" charset="0"/>
              </a:rPr>
              <a:t>th</a:t>
            </a:r>
            <a:r>
              <a:rPr lang="en-GB" altLang="en-US" sz="2500" dirty="0">
                <a:latin typeface="Arial" panose="020B0604020202020204" pitchFamily="34" charset="0"/>
                <a:cs typeface="Arial" panose="020B0604020202020204" pitchFamily="34" charset="0"/>
              </a:rPr>
              <a:t> Century, most Irish Catholics support Irish self-government (‘Repeal’/‘Home Rule’) but with some link to UK (</a:t>
            </a:r>
            <a:r>
              <a:rPr lang="en-GB" altLang="en-US" sz="2500" b="1" dirty="0">
                <a:solidFill>
                  <a:srgbClr val="FF0000"/>
                </a:solidFill>
                <a:latin typeface="Arial" panose="020B0604020202020204" pitchFamily="34" charset="0"/>
                <a:cs typeface="Arial" panose="020B0604020202020204" pitchFamily="34" charset="0"/>
              </a:rPr>
              <a:t>Nationalists</a:t>
            </a:r>
            <a:r>
              <a:rPr lang="en-GB" altLang="en-US" sz="2500" dirty="0" smtClean="0">
                <a:latin typeface="Arial" panose="020B0604020202020204" pitchFamily="34" charset="0"/>
                <a:cs typeface="Arial" panose="020B0604020202020204" pitchFamily="34" charset="0"/>
              </a:rPr>
              <a:t>)</a:t>
            </a:r>
            <a:r>
              <a:rPr lang="en-GB" altLang="en-US" sz="2500" b="1" dirty="0" smtClean="0">
                <a:latin typeface="Arial" panose="020B0604020202020204" pitchFamily="34" charset="0"/>
                <a:cs typeface="Arial" panose="020B0604020202020204" pitchFamily="34" charset="0"/>
              </a:rPr>
              <a:t> </a:t>
            </a:r>
            <a:r>
              <a:rPr lang="en-GB" altLang="en-US" sz="2500" dirty="0" smtClean="0">
                <a:latin typeface="Arial" panose="020B0604020202020204" pitchFamily="34" charset="0"/>
                <a:cs typeface="Arial" panose="020B0604020202020204" pitchFamily="34" charset="0"/>
              </a:rPr>
              <a:t>– to be attained by constitutional agitation</a:t>
            </a:r>
            <a:endParaRPr lang="en-GB" altLang="en-US" sz="2500" dirty="0">
              <a:latin typeface="Arial" panose="020B0604020202020204" pitchFamily="34" charset="0"/>
              <a:cs typeface="Arial" panose="020B0604020202020204" pitchFamily="34" charset="0"/>
            </a:endParaRPr>
          </a:p>
          <a:p>
            <a:pPr eaLnBrk="1" hangingPunct="1"/>
            <a:r>
              <a:rPr lang="en-GB" altLang="en-US" sz="2500" dirty="0">
                <a:latin typeface="Arial" panose="020B0604020202020204" pitchFamily="34" charset="0"/>
                <a:cs typeface="Arial" panose="020B0604020202020204" pitchFamily="34" charset="0"/>
              </a:rPr>
              <a:t>More radical nationalists </a:t>
            </a:r>
            <a:r>
              <a:rPr lang="en-GB" altLang="en-US" sz="2500" b="1" dirty="0">
                <a:latin typeface="Arial" panose="020B0604020202020204" pitchFamily="34" charset="0"/>
                <a:cs typeface="Arial" panose="020B0604020202020204" pitchFamily="34" charset="0"/>
              </a:rPr>
              <a:t>/‘</a:t>
            </a:r>
            <a:r>
              <a:rPr lang="en-GB" altLang="en-US" sz="2500" b="1" dirty="0" err="1">
                <a:latin typeface="Arial" panose="020B0604020202020204" pitchFamily="34" charset="0"/>
                <a:cs typeface="Arial" panose="020B0604020202020204" pitchFamily="34" charset="0"/>
              </a:rPr>
              <a:t>Fenians</a:t>
            </a:r>
            <a:r>
              <a:rPr lang="en-GB" altLang="en-US" sz="2500" b="1" dirty="0">
                <a:latin typeface="Arial" panose="020B0604020202020204" pitchFamily="34" charset="0"/>
                <a:cs typeface="Arial" panose="020B0604020202020204" pitchFamily="34" charset="0"/>
              </a:rPr>
              <a:t>’ </a:t>
            </a:r>
            <a:r>
              <a:rPr lang="en-GB" altLang="en-US" sz="2500" dirty="0">
                <a:latin typeface="Arial" panose="020B0604020202020204" pitchFamily="34" charset="0"/>
                <a:cs typeface="Arial" panose="020B0604020202020204" pitchFamily="34" charset="0"/>
              </a:rPr>
              <a:t>seek </a:t>
            </a:r>
            <a:r>
              <a:rPr lang="en-GB" altLang="en-US" sz="2500" dirty="0" smtClean="0">
                <a:latin typeface="Arial" panose="020B0604020202020204" pitchFamily="34" charset="0"/>
                <a:cs typeface="Arial" panose="020B0604020202020204" pitchFamily="34" charset="0"/>
              </a:rPr>
              <a:t>totally </a:t>
            </a:r>
            <a:r>
              <a:rPr lang="en-GB" altLang="en-US" sz="2500" dirty="0">
                <a:latin typeface="Arial" panose="020B0604020202020204" pitchFamily="34" charset="0"/>
                <a:cs typeface="Arial" panose="020B0604020202020204" pitchFamily="34" charset="0"/>
              </a:rPr>
              <a:t>independent Republic through revolution (</a:t>
            </a:r>
            <a:r>
              <a:rPr lang="en-GB" altLang="en-US" sz="2500" b="1" dirty="0">
                <a:solidFill>
                  <a:srgbClr val="FF0000"/>
                </a:solidFill>
                <a:latin typeface="Arial" panose="020B0604020202020204" pitchFamily="34" charset="0"/>
                <a:cs typeface="Arial" panose="020B0604020202020204" pitchFamily="34" charset="0"/>
              </a:rPr>
              <a:t>Republicans</a:t>
            </a:r>
            <a:r>
              <a:rPr lang="en-GB" altLang="en-US" sz="2500" b="1" dirty="0">
                <a:latin typeface="Arial" panose="020B0604020202020204" pitchFamily="34" charset="0"/>
                <a:cs typeface="Arial" panose="020B0604020202020204" pitchFamily="34" charset="0"/>
              </a:rPr>
              <a:t>)</a:t>
            </a:r>
            <a:endParaRPr lang="en-GB" altLang="en-US" sz="2500" dirty="0">
              <a:latin typeface="Arial" panose="020B0604020202020204" pitchFamily="34" charset="0"/>
              <a:cs typeface="Arial" panose="020B0604020202020204" pitchFamily="34" charset="0"/>
            </a:endParaRPr>
          </a:p>
          <a:p>
            <a:pPr eaLnBrk="1" hangingPunct="1"/>
            <a:r>
              <a:rPr lang="en-GB" altLang="en-US" sz="2500" dirty="0">
                <a:latin typeface="Arial" panose="020B0604020202020204" pitchFamily="34" charset="0"/>
                <a:cs typeface="Arial" panose="020B0604020202020204" pitchFamily="34" charset="0"/>
              </a:rPr>
              <a:t>Most Irish Protestants become </a:t>
            </a:r>
            <a:r>
              <a:rPr lang="en-GB" altLang="en-US" sz="2500" b="1" dirty="0">
                <a:solidFill>
                  <a:srgbClr val="FF0000"/>
                </a:solidFill>
                <a:latin typeface="Arial" panose="020B0604020202020204" pitchFamily="34" charset="0"/>
                <a:cs typeface="Arial" panose="020B0604020202020204" pitchFamily="34" charset="0"/>
              </a:rPr>
              <a:t>Unionists</a:t>
            </a:r>
            <a:r>
              <a:rPr lang="en-GB" altLang="en-US" sz="2500" dirty="0">
                <a:solidFill>
                  <a:srgbClr val="FF0000"/>
                </a:solidFill>
                <a:latin typeface="Arial" panose="020B0604020202020204" pitchFamily="34" charset="0"/>
                <a:cs typeface="Arial" panose="020B0604020202020204" pitchFamily="34" charset="0"/>
              </a:rPr>
              <a:t> </a:t>
            </a:r>
            <a:r>
              <a:rPr lang="en-GB" altLang="en-US" sz="2500" dirty="0">
                <a:latin typeface="Arial" panose="020B0604020202020204" pitchFamily="34" charset="0"/>
                <a:cs typeface="Arial" panose="020B0604020202020204" pitchFamily="34" charset="0"/>
              </a:rPr>
              <a:t>(</a:t>
            </a:r>
            <a:r>
              <a:rPr lang="en-GB" altLang="en-US" sz="2500" dirty="0" smtClean="0">
                <a:latin typeface="Arial" panose="020B0604020202020204" pitchFamily="34" charset="0"/>
                <a:cs typeface="Arial" panose="020B0604020202020204" pitchFamily="34" charset="0"/>
              </a:rPr>
              <a:t>seeking </a:t>
            </a:r>
            <a:r>
              <a:rPr lang="en-GB" altLang="en-US" sz="2500" dirty="0">
                <a:latin typeface="Arial" panose="020B0604020202020204" pitchFamily="34" charset="0"/>
                <a:cs typeface="Arial" panose="020B0604020202020204" pitchFamily="34" charset="0"/>
              </a:rPr>
              <a:t>to maintain political union with UK). Mobilise through </a:t>
            </a:r>
            <a:r>
              <a:rPr lang="en-GB" altLang="en-US" sz="2500" b="1" dirty="0">
                <a:latin typeface="Arial" panose="020B0604020202020204" pitchFamily="34" charset="0"/>
                <a:cs typeface="Arial" panose="020B0604020202020204" pitchFamily="34" charset="0"/>
              </a:rPr>
              <a:t>Orange Order </a:t>
            </a:r>
            <a:r>
              <a:rPr lang="en-GB" altLang="en-US" sz="2500" dirty="0">
                <a:latin typeface="Arial" panose="020B0604020202020204" pitchFamily="34" charset="0"/>
                <a:cs typeface="Arial" panose="020B0604020202020204" pitchFamily="34" charset="0"/>
              </a:rPr>
              <a:t>(est. 1795) named after King William III of Orange.</a:t>
            </a:r>
          </a:p>
        </p:txBody>
      </p:sp>
      <p:pic>
        <p:nvPicPr>
          <p:cNvPr id="5" name="Content Placeholder 4" descr="A vision of coming events WF.jpg"/>
          <p:cNvPicPr>
            <a:picLocks noChangeAspect="1"/>
          </p:cNvPicPr>
          <p:nvPr/>
        </p:nvPicPr>
        <p:blipFill>
          <a:blip r:embed="rId2"/>
          <a:srcRect/>
          <a:stretch>
            <a:fillRect/>
          </a:stretch>
        </p:blipFill>
        <p:spPr bwMode="auto">
          <a:xfrm>
            <a:off x="1323062" y="815182"/>
            <a:ext cx="3097212" cy="2490787"/>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524" y="4121151"/>
            <a:ext cx="3436937" cy="2160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Box 6"/>
          <p:cNvSpPr txBox="1">
            <a:spLocks noChangeArrowheads="1"/>
          </p:cNvSpPr>
          <p:nvPr/>
        </p:nvSpPr>
        <p:spPr bwMode="auto">
          <a:xfrm>
            <a:off x="1395293" y="3455383"/>
            <a:ext cx="295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GB" altLang="en-US" sz="1600" dirty="0">
                <a:latin typeface="Arial" panose="020B0604020202020204" pitchFamily="34" charset="0"/>
              </a:rPr>
              <a:t>Pro-‘Home Rule’ cartoon, 1890s</a:t>
            </a:r>
          </a:p>
        </p:txBody>
      </p:sp>
      <p:sp>
        <p:nvSpPr>
          <p:cNvPr id="22535" name="TextBox 7"/>
          <p:cNvSpPr txBox="1">
            <a:spLocks noChangeArrowheads="1"/>
          </p:cNvSpPr>
          <p:nvPr/>
        </p:nvSpPr>
        <p:spPr bwMode="auto">
          <a:xfrm>
            <a:off x="1323062" y="6350001"/>
            <a:ext cx="4752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en-GB" altLang="en-US" sz="1600" dirty="0">
                <a:latin typeface="Arial" panose="020B0604020202020204" pitchFamily="34" charset="0"/>
              </a:rPr>
              <a:t>Orange Order band, Belfast, early 20thC</a:t>
            </a:r>
          </a:p>
        </p:txBody>
      </p:sp>
    </p:spTree>
    <p:extLst>
      <p:ext uri="{BB962C8B-B14F-4D97-AF65-F5344CB8AC3E}">
        <p14:creationId xmlns:p14="http://schemas.microsoft.com/office/powerpoint/2010/main" val="255381942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54</TotalTime>
  <Words>4536</Words>
  <Application>Microsoft Office PowerPoint</Application>
  <PresentationFormat>Widescreen</PresentationFormat>
  <Paragraphs>340</Paragraphs>
  <Slides>36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Franklin Gothic Book</vt:lpstr>
      <vt:lpstr>Georgia</vt:lpstr>
      <vt:lpstr>Gill Sans MT</vt:lpstr>
      <vt:lpstr>Wingdings 2</vt:lpstr>
      <vt:lpstr>Crop</vt:lpstr>
      <vt:lpstr>Northern Ireland: A History of confliCT</vt:lpstr>
      <vt:lpstr>Ireland Partitioned, 1920</vt:lpstr>
      <vt:lpstr>Lecture Outline</vt:lpstr>
      <vt:lpstr>Early Medieval Ireland</vt:lpstr>
      <vt:lpstr>The Medieval Colony of  Ireland c.1170-1534</vt:lpstr>
      <vt:lpstr>English Tudor Conquest and Reformation</vt:lpstr>
      <vt:lpstr>The Plantation of Ulster, 1609</vt:lpstr>
      <vt:lpstr>The legacies of the Boyne (1690)</vt:lpstr>
      <vt:lpstr>Nationalism and Unionism</vt:lpstr>
      <vt:lpstr>Uneven Economic Development</vt:lpstr>
      <vt:lpstr>War and Revolution in Ireland 1912-21</vt:lpstr>
      <vt:lpstr>Partition and Northern Ireland, 1920-22</vt:lpstr>
      <vt:lpstr>Partitioning Ireland: Border drawing</vt:lpstr>
      <vt:lpstr>The Government of Northern Ireland (1921-72)</vt:lpstr>
      <vt:lpstr>State Building: Craig in Government</vt:lpstr>
      <vt:lpstr>The ‘First Troubles’ and Security Policy</vt:lpstr>
      <vt:lpstr>Local Government and Education</vt:lpstr>
      <vt:lpstr>A discriminatory state</vt:lpstr>
      <vt:lpstr>Stormont</vt:lpstr>
      <vt:lpstr>Legacy of World War 2</vt:lpstr>
      <vt:lpstr>Consequences of welfarism for NI</vt:lpstr>
      <vt:lpstr>O’Neill’s ‘Liberal Unionism’ 1963-9</vt:lpstr>
      <vt:lpstr>Limitations of O’Neillism</vt:lpstr>
      <vt:lpstr>The rise of Rev. Ian Paisley</vt:lpstr>
      <vt:lpstr>The rise of the Civil Rights Movement</vt:lpstr>
      <vt:lpstr>NICRA</vt:lpstr>
      <vt:lpstr>NICRA activities</vt:lpstr>
      <vt:lpstr>Consequences</vt:lpstr>
      <vt:lpstr>Unionist fragmentation 1969</vt:lpstr>
      <vt:lpstr>August 1969</vt:lpstr>
      <vt:lpstr>Continuing security crisis 1969-71</vt:lpstr>
      <vt:lpstr>IRA revival and split</vt:lpstr>
      <vt:lpstr>Internment</vt:lpstr>
      <vt:lpstr>‘Bloody Sunday’</vt:lpstr>
      <vt:lpstr>The fall of Stormont 1972</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Ireland: A History of conflict (1920-1972)</dc:title>
  <dc:creator>Peter Gray</dc:creator>
  <cp:lastModifiedBy>Peter Gray</cp:lastModifiedBy>
  <cp:revision>38</cp:revision>
  <cp:lastPrinted>2018-06-26T07:40:58Z</cp:lastPrinted>
  <dcterms:created xsi:type="dcterms:W3CDTF">2018-06-23T17:36:52Z</dcterms:created>
  <dcterms:modified xsi:type="dcterms:W3CDTF">2019-06-24T17:21:25Z</dcterms:modified>
</cp:coreProperties>
</file>