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82" r:id="rId17"/>
    <p:sldId id="283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4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A065A-DC8C-4046-9B8B-15A4FCDE55CC}" type="doc">
      <dgm:prSet loTypeId="urn:microsoft.com/office/officeart/2005/8/layout/venn1" loCatId="relationship" qsTypeId="urn:microsoft.com/office/officeart/2005/8/quickstyle/simple1" qsCatId="simple" csTypeId="urn:microsoft.com/office/officeart/2005/8/colors/accent3_2" csCatId="accent3" phldr="1"/>
      <dgm:spPr/>
    </dgm:pt>
    <dgm:pt modelId="{712111B1-037A-4732-8A19-4CDA15E35D21}">
      <dgm:prSet phldrT="[Text]"/>
      <dgm:spPr/>
      <dgm:t>
        <a:bodyPr/>
        <a:lstStyle/>
        <a:p>
          <a:r>
            <a:rPr lang="en-GB" dirty="0" smtClean="0"/>
            <a:t>Gaelic Ireland</a:t>
          </a:r>
          <a:endParaRPr lang="en-GB" dirty="0"/>
        </a:p>
      </dgm:t>
    </dgm:pt>
    <dgm:pt modelId="{BB627DD0-D16B-4E2D-86BD-CD420F638F1A}" type="parTrans" cxnId="{37130F3F-C141-4D38-8936-360821DD8B90}">
      <dgm:prSet/>
      <dgm:spPr/>
      <dgm:t>
        <a:bodyPr/>
        <a:lstStyle/>
        <a:p>
          <a:endParaRPr lang="en-GB"/>
        </a:p>
      </dgm:t>
    </dgm:pt>
    <dgm:pt modelId="{D3CC1A7C-71AF-4C77-80FC-A845ED15BD2D}" type="sibTrans" cxnId="{37130F3F-C141-4D38-8936-360821DD8B90}">
      <dgm:prSet/>
      <dgm:spPr/>
      <dgm:t>
        <a:bodyPr/>
        <a:lstStyle/>
        <a:p>
          <a:endParaRPr lang="en-GB"/>
        </a:p>
      </dgm:t>
    </dgm:pt>
    <dgm:pt modelId="{7A3B03ED-3E9E-4695-9441-4B5D51F3CF4B}">
      <dgm:prSet phldrT="[Text]"/>
      <dgm:spPr/>
      <dgm:t>
        <a:bodyPr/>
        <a:lstStyle/>
        <a:p>
          <a:r>
            <a:rPr lang="en-GB" dirty="0" smtClean="0"/>
            <a:t>English Ireland</a:t>
          </a:r>
          <a:endParaRPr lang="en-GB" dirty="0"/>
        </a:p>
      </dgm:t>
    </dgm:pt>
    <dgm:pt modelId="{1B1735BA-639B-48DF-A9B0-0E2F16FCE97A}" type="parTrans" cxnId="{0A30A0FE-9B14-401E-842D-DA77EB54EA0C}">
      <dgm:prSet/>
      <dgm:spPr/>
      <dgm:t>
        <a:bodyPr/>
        <a:lstStyle/>
        <a:p>
          <a:endParaRPr lang="en-GB"/>
        </a:p>
      </dgm:t>
    </dgm:pt>
    <dgm:pt modelId="{8E9746AC-B67F-476F-99F7-1F85AC8BB023}" type="sibTrans" cxnId="{0A30A0FE-9B14-401E-842D-DA77EB54EA0C}">
      <dgm:prSet/>
      <dgm:spPr/>
      <dgm:t>
        <a:bodyPr/>
        <a:lstStyle/>
        <a:p>
          <a:endParaRPr lang="en-GB"/>
        </a:p>
      </dgm:t>
    </dgm:pt>
    <dgm:pt modelId="{246586B2-4944-4F2A-B0C2-2D726AFDAC50}" type="pres">
      <dgm:prSet presAssocID="{5BBA065A-DC8C-4046-9B8B-15A4FCDE55CC}" presName="compositeShape" presStyleCnt="0">
        <dgm:presLayoutVars>
          <dgm:chMax val="7"/>
          <dgm:dir/>
          <dgm:resizeHandles val="exact"/>
        </dgm:presLayoutVars>
      </dgm:prSet>
      <dgm:spPr/>
    </dgm:pt>
    <dgm:pt modelId="{A8BC545B-6041-4682-B394-A2B193482548}" type="pres">
      <dgm:prSet presAssocID="{712111B1-037A-4732-8A19-4CDA15E35D21}" presName="circ1" presStyleLbl="vennNode1" presStyleIdx="0" presStyleCnt="2"/>
      <dgm:spPr/>
      <dgm:t>
        <a:bodyPr/>
        <a:lstStyle/>
        <a:p>
          <a:endParaRPr lang="en-GB"/>
        </a:p>
      </dgm:t>
    </dgm:pt>
    <dgm:pt modelId="{BA662FCD-2873-4992-910F-921CF3D4F5C0}" type="pres">
      <dgm:prSet presAssocID="{712111B1-037A-4732-8A19-4CDA15E35D2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55B36F-F864-4DBE-A80B-EFC6E8C2526A}" type="pres">
      <dgm:prSet presAssocID="{7A3B03ED-3E9E-4695-9441-4B5D51F3CF4B}" presName="circ2" presStyleLbl="vennNode1" presStyleIdx="1" presStyleCnt="2"/>
      <dgm:spPr/>
      <dgm:t>
        <a:bodyPr/>
        <a:lstStyle/>
        <a:p>
          <a:endParaRPr lang="en-GB"/>
        </a:p>
      </dgm:t>
    </dgm:pt>
    <dgm:pt modelId="{F7092BBA-D247-44E8-A633-965095F6137B}" type="pres">
      <dgm:prSet presAssocID="{7A3B03ED-3E9E-4695-9441-4B5D51F3CF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50B16F-F494-4309-BD6E-603F84352A8C}" type="presOf" srcId="{7A3B03ED-3E9E-4695-9441-4B5D51F3CF4B}" destId="{F7092BBA-D247-44E8-A633-965095F6137B}" srcOrd="1" destOrd="0" presId="urn:microsoft.com/office/officeart/2005/8/layout/venn1"/>
    <dgm:cxn modelId="{7C8F2947-C525-48F0-B66A-6A79F8AF2FDE}" type="presOf" srcId="{712111B1-037A-4732-8A19-4CDA15E35D21}" destId="{BA662FCD-2873-4992-910F-921CF3D4F5C0}" srcOrd="1" destOrd="0" presId="urn:microsoft.com/office/officeart/2005/8/layout/venn1"/>
    <dgm:cxn modelId="{33B05C9C-ACF9-4EE7-B915-A87F9FE0C49E}" type="presOf" srcId="{712111B1-037A-4732-8A19-4CDA15E35D21}" destId="{A8BC545B-6041-4682-B394-A2B193482548}" srcOrd="0" destOrd="0" presId="urn:microsoft.com/office/officeart/2005/8/layout/venn1"/>
    <dgm:cxn modelId="{0A30A0FE-9B14-401E-842D-DA77EB54EA0C}" srcId="{5BBA065A-DC8C-4046-9B8B-15A4FCDE55CC}" destId="{7A3B03ED-3E9E-4695-9441-4B5D51F3CF4B}" srcOrd="1" destOrd="0" parTransId="{1B1735BA-639B-48DF-A9B0-0E2F16FCE97A}" sibTransId="{8E9746AC-B67F-476F-99F7-1F85AC8BB023}"/>
    <dgm:cxn modelId="{62A4713F-78CB-420F-9034-EDB9CC29F93E}" type="presOf" srcId="{5BBA065A-DC8C-4046-9B8B-15A4FCDE55CC}" destId="{246586B2-4944-4F2A-B0C2-2D726AFDAC50}" srcOrd="0" destOrd="0" presId="urn:microsoft.com/office/officeart/2005/8/layout/venn1"/>
    <dgm:cxn modelId="{A74A701E-2403-4454-B400-B96AE4F952B7}" type="presOf" srcId="{7A3B03ED-3E9E-4695-9441-4B5D51F3CF4B}" destId="{7155B36F-F864-4DBE-A80B-EFC6E8C2526A}" srcOrd="0" destOrd="0" presId="urn:microsoft.com/office/officeart/2005/8/layout/venn1"/>
    <dgm:cxn modelId="{37130F3F-C141-4D38-8936-360821DD8B90}" srcId="{5BBA065A-DC8C-4046-9B8B-15A4FCDE55CC}" destId="{712111B1-037A-4732-8A19-4CDA15E35D21}" srcOrd="0" destOrd="0" parTransId="{BB627DD0-D16B-4E2D-86BD-CD420F638F1A}" sibTransId="{D3CC1A7C-71AF-4C77-80FC-A845ED15BD2D}"/>
    <dgm:cxn modelId="{14E11405-508A-4014-A719-AD50441CB33F}" type="presParOf" srcId="{246586B2-4944-4F2A-B0C2-2D726AFDAC50}" destId="{A8BC545B-6041-4682-B394-A2B193482548}" srcOrd="0" destOrd="0" presId="urn:microsoft.com/office/officeart/2005/8/layout/venn1"/>
    <dgm:cxn modelId="{F4581A81-0AFF-43CA-AA85-81A609BC5113}" type="presParOf" srcId="{246586B2-4944-4F2A-B0C2-2D726AFDAC50}" destId="{BA662FCD-2873-4992-910F-921CF3D4F5C0}" srcOrd="1" destOrd="0" presId="urn:microsoft.com/office/officeart/2005/8/layout/venn1"/>
    <dgm:cxn modelId="{7B6EA1EF-A529-4C06-BE6F-23EB461AE89B}" type="presParOf" srcId="{246586B2-4944-4F2A-B0C2-2D726AFDAC50}" destId="{7155B36F-F864-4DBE-A80B-EFC6E8C2526A}" srcOrd="2" destOrd="0" presId="urn:microsoft.com/office/officeart/2005/8/layout/venn1"/>
    <dgm:cxn modelId="{8100AC39-A118-44EF-BC85-68FA2B3145FB}" type="presParOf" srcId="{246586B2-4944-4F2A-B0C2-2D726AFDAC50}" destId="{F7092BBA-D247-44E8-A633-965095F6137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F5C424-6696-4799-AAB6-6D4D72DB0FE6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B6BAA446-4947-49C4-909F-8E6953D41980}">
      <dgm:prSet phldrT="[Text]"/>
      <dgm:spPr/>
      <dgm:t>
        <a:bodyPr/>
        <a:lstStyle/>
        <a:p>
          <a:r>
            <a:rPr lang="en-GB" dirty="0" smtClean="0"/>
            <a:t>Protestant Ireland?</a:t>
          </a:r>
          <a:endParaRPr lang="en-GB" dirty="0"/>
        </a:p>
      </dgm:t>
    </dgm:pt>
    <dgm:pt modelId="{831FE7CF-3590-42F4-877B-DEC26208EDAE}" type="parTrans" cxnId="{ACBD1C39-A895-40A6-A7ED-D59908E74163}">
      <dgm:prSet/>
      <dgm:spPr/>
      <dgm:t>
        <a:bodyPr/>
        <a:lstStyle/>
        <a:p>
          <a:endParaRPr lang="en-GB"/>
        </a:p>
      </dgm:t>
    </dgm:pt>
    <dgm:pt modelId="{10E1CEA5-186D-4922-93EB-903A753FEDC5}" type="sibTrans" cxnId="{ACBD1C39-A895-40A6-A7ED-D59908E74163}">
      <dgm:prSet/>
      <dgm:spPr/>
      <dgm:t>
        <a:bodyPr/>
        <a:lstStyle/>
        <a:p>
          <a:endParaRPr lang="en-GB"/>
        </a:p>
      </dgm:t>
    </dgm:pt>
    <dgm:pt modelId="{6DD4966C-A266-49CD-9CF3-682C1B5B72D9}">
      <dgm:prSet phldrT="[Text]"/>
      <dgm:spPr/>
      <dgm:t>
        <a:bodyPr/>
        <a:lstStyle/>
        <a:p>
          <a:r>
            <a:rPr lang="en-GB" dirty="0" smtClean="0"/>
            <a:t>Catholic Ireland?</a:t>
          </a:r>
          <a:endParaRPr lang="en-GB" dirty="0"/>
        </a:p>
      </dgm:t>
    </dgm:pt>
    <dgm:pt modelId="{D39812FA-78B0-4767-A1D7-570F51491EFB}" type="parTrans" cxnId="{89EAC0C9-51AE-45C1-8A0D-7C421DE08512}">
      <dgm:prSet/>
      <dgm:spPr/>
      <dgm:t>
        <a:bodyPr/>
        <a:lstStyle/>
        <a:p>
          <a:endParaRPr lang="en-GB"/>
        </a:p>
      </dgm:t>
    </dgm:pt>
    <dgm:pt modelId="{D4F86F40-F219-4767-985C-42CBF629C2AD}" type="sibTrans" cxnId="{89EAC0C9-51AE-45C1-8A0D-7C421DE08512}">
      <dgm:prSet/>
      <dgm:spPr/>
      <dgm:t>
        <a:bodyPr/>
        <a:lstStyle/>
        <a:p>
          <a:endParaRPr lang="en-GB"/>
        </a:p>
      </dgm:t>
    </dgm:pt>
    <dgm:pt modelId="{AECFAA69-784A-4FA0-B798-E7DC7D29D937}" type="pres">
      <dgm:prSet presAssocID="{AFF5C424-6696-4799-AAB6-6D4D72DB0FE6}" presName="Name0" presStyleCnt="0">
        <dgm:presLayoutVars>
          <dgm:dir/>
          <dgm:animLvl val="lvl"/>
          <dgm:resizeHandles val="exact"/>
        </dgm:presLayoutVars>
      </dgm:prSet>
      <dgm:spPr/>
    </dgm:pt>
    <dgm:pt modelId="{8A0174DB-AA26-45EC-9101-A294A984270A}" type="pres">
      <dgm:prSet presAssocID="{B6BAA446-4947-49C4-909F-8E6953D41980}" presName="Name8" presStyleCnt="0"/>
      <dgm:spPr/>
    </dgm:pt>
    <dgm:pt modelId="{087B8D90-45E9-4D2E-8651-605E0949D804}" type="pres">
      <dgm:prSet presAssocID="{B6BAA446-4947-49C4-909F-8E6953D41980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35245C-922A-497F-825D-98D68F54614B}" type="pres">
      <dgm:prSet presAssocID="{B6BAA446-4947-49C4-909F-8E6953D419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756635-BF1F-42C1-B68A-5A9DC27BE148}" type="pres">
      <dgm:prSet presAssocID="{6DD4966C-A266-49CD-9CF3-682C1B5B72D9}" presName="Name8" presStyleCnt="0"/>
      <dgm:spPr/>
    </dgm:pt>
    <dgm:pt modelId="{76C68AB0-D789-4039-BF62-811046A2D193}" type="pres">
      <dgm:prSet presAssocID="{6DD4966C-A266-49CD-9CF3-682C1B5B72D9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D28C07-2BC6-42D7-BB7E-EB691A409C2B}" type="pres">
      <dgm:prSet presAssocID="{6DD4966C-A266-49CD-9CF3-682C1B5B72D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9EAC0C9-51AE-45C1-8A0D-7C421DE08512}" srcId="{AFF5C424-6696-4799-AAB6-6D4D72DB0FE6}" destId="{6DD4966C-A266-49CD-9CF3-682C1B5B72D9}" srcOrd="1" destOrd="0" parTransId="{D39812FA-78B0-4767-A1D7-570F51491EFB}" sibTransId="{D4F86F40-F219-4767-985C-42CBF629C2AD}"/>
    <dgm:cxn modelId="{FF789B68-30EE-4DF8-96FA-F74927D0AEBD}" type="presOf" srcId="{B6BAA446-4947-49C4-909F-8E6953D41980}" destId="{087B8D90-45E9-4D2E-8651-605E0949D804}" srcOrd="0" destOrd="0" presId="urn:microsoft.com/office/officeart/2005/8/layout/pyramid1"/>
    <dgm:cxn modelId="{E0D2E6B8-7FCE-4ACE-8118-C4BD0CA5B883}" type="presOf" srcId="{B6BAA446-4947-49C4-909F-8E6953D41980}" destId="{3835245C-922A-497F-825D-98D68F54614B}" srcOrd="1" destOrd="0" presId="urn:microsoft.com/office/officeart/2005/8/layout/pyramid1"/>
    <dgm:cxn modelId="{002BABCE-444A-4CFF-9FC9-3EF58F6E86A3}" type="presOf" srcId="{AFF5C424-6696-4799-AAB6-6D4D72DB0FE6}" destId="{AECFAA69-784A-4FA0-B798-E7DC7D29D937}" srcOrd="0" destOrd="0" presId="urn:microsoft.com/office/officeart/2005/8/layout/pyramid1"/>
    <dgm:cxn modelId="{ACBD1C39-A895-40A6-A7ED-D59908E74163}" srcId="{AFF5C424-6696-4799-AAB6-6D4D72DB0FE6}" destId="{B6BAA446-4947-49C4-909F-8E6953D41980}" srcOrd="0" destOrd="0" parTransId="{831FE7CF-3590-42F4-877B-DEC26208EDAE}" sibTransId="{10E1CEA5-186D-4922-93EB-903A753FEDC5}"/>
    <dgm:cxn modelId="{EAABD25D-EB4B-450D-87B2-253209BFECDD}" type="presOf" srcId="{6DD4966C-A266-49CD-9CF3-682C1B5B72D9}" destId="{DDD28C07-2BC6-42D7-BB7E-EB691A409C2B}" srcOrd="1" destOrd="0" presId="urn:microsoft.com/office/officeart/2005/8/layout/pyramid1"/>
    <dgm:cxn modelId="{72AA8FF3-C9BE-47F3-88B0-D704C4C8ACA4}" type="presOf" srcId="{6DD4966C-A266-49CD-9CF3-682C1B5B72D9}" destId="{76C68AB0-D789-4039-BF62-811046A2D193}" srcOrd="0" destOrd="0" presId="urn:microsoft.com/office/officeart/2005/8/layout/pyramid1"/>
    <dgm:cxn modelId="{71657287-053E-4B9C-B03D-93F86D29D9B4}" type="presParOf" srcId="{AECFAA69-784A-4FA0-B798-E7DC7D29D937}" destId="{8A0174DB-AA26-45EC-9101-A294A984270A}" srcOrd="0" destOrd="0" presId="urn:microsoft.com/office/officeart/2005/8/layout/pyramid1"/>
    <dgm:cxn modelId="{0F87D0C6-8AE9-4AF1-BD17-B8D59B867035}" type="presParOf" srcId="{8A0174DB-AA26-45EC-9101-A294A984270A}" destId="{087B8D90-45E9-4D2E-8651-605E0949D804}" srcOrd="0" destOrd="0" presId="urn:microsoft.com/office/officeart/2005/8/layout/pyramid1"/>
    <dgm:cxn modelId="{202F6FA3-467C-41E3-8A42-9F2E768EDFFB}" type="presParOf" srcId="{8A0174DB-AA26-45EC-9101-A294A984270A}" destId="{3835245C-922A-497F-825D-98D68F54614B}" srcOrd="1" destOrd="0" presId="urn:microsoft.com/office/officeart/2005/8/layout/pyramid1"/>
    <dgm:cxn modelId="{49FC37A3-5A8A-4103-9862-1E381A2B1743}" type="presParOf" srcId="{AECFAA69-784A-4FA0-B798-E7DC7D29D937}" destId="{DF756635-BF1F-42C1-B68A-5A9DC27BE148}" srcOrd="1" destOrd="0" presId="urn:microsoft.com/office/officeart/2005/8/layout/pyramid1"/>
    <dgm:cxn modelId="{19D0D8D8-9406-47AA-8D9E-E7EB99C857AF}" type="presParOf" srcId="{DF756635-BF1F-42C1-B68A-5A9DC27BE148}" destId="{76C68AB0-D789-4039-BF62-811046A2D193}" srcOrd="0" destOrd="0" presId="urn:microsoft.com/office/officeart/2005/8/layout/pyramid1"/>
    <dgm:cxn modelId="{4F20E055-2847-4E5E-B890-3C09270F524E}" type="presParOf" srcId="{DF756635-BF1F-42C1-B68A-5A9DC27BE148}" destId="{DDD28C07-2BC6-42D7-BB7E-EB691A409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C545B-6041-4682-B394-A2B193482548}">
      <dsp:nvSpPr>
        <dsp:cNvPr id="0" name=""/>
        <dsp:cNvSpPr/>
      </dsp:nvSpPr>
      <dsp:spPr>
        <a:xfrm>
          <a:off x="146353" y="5953"/>
          <a:ext cx="2176932" cy="217693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Gaelic Ireland</a:t>
          </a:r>
          <a:endParaRPr lang="en-GB" sz="3400" kern="1200" dirty="0"/>
        </a:p>
      </dsp:txBody>
      <dsp:txXfrm>
        <a:off x="450339" y="262660"/>
        <a:ext cx="1255168" cy="1663518"/>
      </dsp:txXfrm>
    </dsp:sp>
    <dsp:sp modelId="{7155B36F-F864-4DBE-A80B-EFC6E8C2526A}">
      <dsp:nvSpPr>
        <dsp:cNvPr id="0" name=""/>
        <dsp:cNvSpPr/>
      </dsp:nvSpPr>
      <dsp:spPr>
        <a:xfrm>
          <a:off x="1715313" y="5953"/>
          <a:ext cx="2176932" cy="217693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English Ireland</a:t>
          </a:r>
          <a:endParaRPr lang="en-GB" sz="3400" kern="1200" dirty="0"/>
        </a:p>
      </dsp:txBody>
      <dsp:txXfrm>
        <a:off x="2333092" y="262660"/>
        <a:ext cx="1255168" cy="1663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B8D90-45E9-4D2E-8651-605E0949D804}">
      <dsp:nvSpPr>
        <dsp:cNvPr id="0" name=""/>
        <dsp:cNvSpPr/>
      </dsp:nvSpPr>
      <dsp:spPr>
        <a:xfrm>
          <a:off x="756084" y="0"/>
          <a:ext cx="1512168" cy="1160016"/>
        </a:xfrm>
        <a:prstGeom prst="trapezoid">
          <a:avLst>
            <a:gd name="adj" fmla="val 6517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Protestant Ireland?</a:t>
          </a:r>
          <a:endParaRPr lang="en-GB" sz="2600" kern="1200" dirty="0"/>
        </a:p>
      </dsp:txBody>
      <dsp:txXfrm>
        <a:off x="756084" y="0"/>
        <a:ext cx="1512168" cy="1160016"/>
      </dsp:txXfrm>
    </dsp:sp>
    <dsp:sp modelId="{76C68AB0-D789-4039-BF62-811046A2D193}">
      <dsp:nvSpPr>
        <dsp:cNvPr id="0" name=""/>
        <dsp:cNvSpPr/>
      </dsp:nvSpPr>
      <dsp:spPr>
        <a:xfrm>
          <a:off x="0" y="1160016"/>
          <a:ext cx="3024336" cy="1160016"/>
        </a:xfrm>
        <a:prstGeom prst="trapezoid">
          <a:avLst>
            <a:gd name="adj" fmla="val 6517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Catholic Ireland?</a:t>
          </a:r>
          <a:endParaRPr lang="en-GB" sz="2600" kern="1200" dirty="0"/>
        </a:p>
      </dsp:txBody>
      <dsp:txXfrm>
        <a:off x="529258" y="1160016"/>
        <a:ext cx="1965818" cy="1160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5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56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731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19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00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57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50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27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53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06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02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85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9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1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4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60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55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67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39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21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77AC8-ACC6-4C3B-AFA0-DED01ADBC1C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EBAB7-0208-4F83-BE5F-D4C135582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36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9B1B-3253-4575-A49B-76FBBC4DB59F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01/07/2019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980E0-1DB1-4E5D-A68A-CDAC79C9B464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9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Early Modern Ireland: The 1641 Rebellion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Irish Studies Summer School</a:t>
            </a:r>
          </a:p>
          <a:p>
            <a:r>
              <a:rPr lang="en-GB" dirty="0" smtClean="0"/>
              <a:t>Queen’s University Belfast</a:t>
            </a:r>
          </a:p>
          <a:p>
            <a:r>
              <a:rPr lang="en-GB" dirty="0" smtClean="0"/>
              <a:t>Monday 1 July 2-3.30</a:t>
            </a:r>
          </a:p>
          <a:p>
            <a:r>
              <a:rPr lang="en-GB" dirty="0" smtClean="0"/>
              <a:t>Dr Ian Campbell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46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Religious War?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Hordes of Fanatics flinging themselves at each other, mindlessly?</a:t>
            </a:r>
          </a:p>
          <a:p>
            <a:r>
              <a:rPr lang="en-GB" dirty="0" smtClean="0"/>
              <a:t>If so, no religious wars anywhere in early modern Europe.</a:t>
            </a:r>
          </a:p>
          <a:p>
            <a:r>
              <a:rPr lang="en-GB" dirty="0" smtClean="0"/>
              <a:t>Or is it something else?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63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Irish and English in Medieval Ireland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‘English’ ‘Invasion’ of Ireland, 1169-1172 (Papal bull Laudabiliter, 1155).</a:t>
            </a:r>
          </a:p>
          <a:p>
            <a:r>
              <a:rPr lang="en-GB" dirty="0" smtClean="0"/>
              <a:t>Burkes, Butlers, and Fitzgeralds, rather than </a:t>
            </a:r>
            <a:r>
              <a:rPr lang="en-GB" dirty="0" err="1" smtClean="0"/>
              <a:t>O’Neills</a:t>
            </a:r>
            <a:r>
              <a:rPr lang="en-GB" dirty="0" smtClean="0"/>
              <a:t>, </a:t>
            </a:r>
            <a:r>
              <a:rPr lang="en-GB" dirty="0" err="1" smtClean="0"/>
              <a:t>O’Donnells</a:t>
            </a:r>
            <a:r>
              <a:rPr lang="en-GB" dirty="0" smtClean="0"/>
              <a:t>, and </a:t>
            </a:r>
            <a:r>
              <a:rPr lang="en-GB" dirty="0" err="1" smtClean="0"/>
              <a:t>MacCarthys</a:t>
            </a:r>
            <a:r>
              <a:rPr lang="en-GB" dirty="0" smtClean="0"/>
              <a:t>…</a:t>
            </a:r>
          </a:p>
          <a:p>
            <a:r>
              <a:rPr lang="en-GB" dirty="0" smtClean="0"/>
              <a:t>Kings of England claimed to be Lords of Ireland from 1172 to 1541 – king’s subjects and the king’s enemies.</a:t>
            </a:r>
          </a:p>
          <a:p>
            <a:r>
              <a:rPr lang="en-GB" dirty="0" smtClean="0"/>
              <a:t>Extension of feudal norms of Western Europe to Ireland</a:t>
            </a:r>
          </a:p>
          <a:p>
            <a:r>
              <a:rPr lang="en-GB" dirty="0" smtClean="0"/>
              <a:t>1541- The Irish Parliament declared Henry VIII king of Ireland. English law now theoretically available to all Irishmen.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63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Stuart Multiple Monarchy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 Stuart Kingdoms since the accession of James VI/I of Scotland to the kingdoms of Ireland and England 1603</a:t>
            </a:r>
          </a:p>
          <a:p>
            <a:r>
              <a:rPr lang="en-GB" dirty="0" smtClean="0"/>
              <a:t>Scotland and England: Protestant</a:t>
            </a:r>
          </a:p>
          <a:p>
            <a:r>
              <a:rPr lang="en-GB" dirty="0" smtClean="0"/>
              <a:t>Ireland: Catholic</a:t>
            </a:r>
          </a:p>
          <a:p>
            <a:r>
              <a:rPr lang="en-GB" dirty="0" smtClean="0"/>
              <a:t>The ecclesiastical policies of King Charles I</a:t>
            </a: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43" y="4338916"/>
            <a:ext cx="4785775" cy="2078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691" y="2781300"/>
            <a:ext cx="2634096" cy="36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0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Ireland’s Catholics: Toleration under Stuart Monarchy an Impractical Hope?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396345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Up to the 1640s Ireland’s Catholic gentry and nobility still intact.</a:t>
            </a:r>
          </a:p>
          <a:p>
            <a:r>
              <a:rPr lang="en-GB" dirty="0" smtClean="0"/>
              <a:t>Could they find a way of living with their Protestant monarchs?</a:t>
            </a:r>
          </a:p>
          <a:p>
            <a:r>
              <a:rPr lang="en-GB" dirty="0" smtClean="0"/>
              <a:t>Protestant kings and Catholic universities?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172" y="1600201"/>
            <a:ext cx="3141944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2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Two Anti-Stuart Revolutionary Careers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Philip O’Sullivan </a:t>
            </a:r>
            <a:r>
              <a:rPr lang="en-GB" dirty="0" err="1" smtClean="0"/>
              <a:t>Beare</a:t>
            </a:r>
            <a:r>
              <a:rPr lang="en-GB" dirty="0" smtClean="0"/>
              <a:t> (1590-1636) – arrives in Spain aged 12 as a refugee – educated northern Spain at a college for poor Irish noblemen – 1610s </a:t>
            </a:r>
            <a:r>
              <a:rPr lang="en-GB" dirty="0" err="1" smtClean="0"/>
              <a:t>Conry’s</a:t>
            </a:r>
            <a:r>
              <a:rPr lang="en-GB" dirty="0" smtClean="0"/>
              <a:t> revolutionary group in Madrid – Duel/Assassination attempt English ‘spy’ Madrid 1618 – naval officer – </a:t>
            </a:r>
            <a:r>
              <a:rPr lang="en-GB" i="1" dirty="0" smtClean="0"/>
              <a:t>Historiae Catholicae Iberniae Compedium </a:t>
            </a:r>
            <a:r>
              <a:rPr lang="en-GB" dirty="0" smtClean="0"/>
              <a:t>(Lisbon, 1621). </a:t>
            </a:r>
          </a:p>
          <a:p>
            <a:r>
              <a:rPr lang="en-GB" dirty="0" smtClean="0"/>
              <a:t>Florence Conry, Franciscan Archbishop of </a:t>
            </a:r>
            <a:r>
              <a:rPr lang="en-GB" dirty="0" err="1" smtClean="0"/>
              <a:t>Tuam</a:t>
            </a:r>
            <a:r>
              <a:rPr lang="en-GB" dirty="0" smtClean="0"/>
              <a:t> (1560-1629) – family of Gaelic poets – educated Salamanca – complained of Old English bias – Accompanied Spanish force to </a:t>
            </a:r>
            <a:r>
              <a:rPr lang="en-GB" dirty="0" err="1" smtClean="0"/>
              <a:t>kinsale</a:t>
            </a:r>
            <a:r>
              <a:rPr lang="en-GB" dirty="0" smtClean="0"/>
              <a:t> 1601 – advised on appointment of colonels to Irish regiments – 1607, Flight of the Earls – Conry met the earls and escorted them to Rome – author of catechisms in Irish and theology in Latin.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97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Their Anti-Stuart Revolutionary Ideology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The twelfth-century conquest of Ireland by king Henry II was an unjust war of aggression; </a:t>
            </a:r>
            <a:r>
              <a:rPr lang="en-GB" i="1" dirty="0" smtClean="0"/>
              <a:t>Laudabiliter</a:t>
            </a:r>
            <a:r>
              <a:rPr lang="en-GB" dirty="0" smtClean="0"/>
              <a:t> was invalid.</a:t>
            </a:r>
          </a:p>
          <a:p>
            <a:r>
              <a:rPr lang="en-GB" dirty="0" smtClean="0"/>
              <a:t>Since then, the English governed the Ireland for the good of a colonial faction, not for the good of the whole people.</a:t>
            </a:r>
          </a:p>
          <a:p>
            <a:r>
              <a:rPr lang="en-GB" dirty="0" smtClean="0"/>
              <a:t>This constitutes an attack on the Irish kingdom.</a:t>
            </a:r>
          </a:p>
          <a:p>
            <a:r>
              <a:rPr lang="en-GB" dirty="0" smtClean="0"/>
              <a:t>The Irish kingdom is an artificial person, with the same right of self defence as any human.</a:t>
            </a:r>
          </a:p>
          <a:p>
            <a:r>
              <a:rPr lang="en-GB" dirty="0" smtClean="0"/>
              <a:t>Under natural law, the Irish kingdom has the right to defend itself against English tyranny and English tyrants. </a:t>
            </a:r>
          </a:p>
          <a:p>
            <a:r>
              <a:rPr lang="en-GB" dirty="0" smtClean="0"/>
              <a:t>Spain should help to free the Irish by invading Ireland and destroying English government there.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61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Colleges for the Education of Irish Catholic Clergy founded over the course of the Seventeenth Century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9464" y="1825625"/>
            <a:ext cx="5254336" cy="228917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Some of these colleges predominantly English-Irish.</a:t>
            </a:r>
          </a:p>
          <a:p>
            <a:r>
              <a:rPr lang="en-GB" dirty="0" smtClean="0"/>
              <a:t>Foundation of Louvain procured by Archbishop Florence Conry, 1607 – predominantly Gaelic Irish.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5626"/>
            <a:ext cx="5708636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1295"/>
            <a:ext cx="4168043" cy="26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8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Divisions within British and Irish Protestantism: The Problem of Calvinism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599"/>
            <a:ext cx="5063836" cy="36623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Distinctive Theology:</a:t>
            </a:r>
          </a:p>
          <a:p>
            <a:pPr lvl="1"/>
            <a:r>
              <a:rPr lang="en-GB" dirty="0" smtClean="0"/>
              <a:t>Wickedness and Powerlessness of Humanity; Sovereignty of God.</a:t>
            </a:r>
          </a:p>
          <a:p>
            <a:r>
              <a:rPr lang="en-GB" dirty="0" smtClean="0"/>
              <a:t>Distinctive Liturgy:</a:t>
            </a:r>
          </a:p>
          <a:p>
            <a:pPr lvl="1"/>
            <a:r>
              <a:rPr lang="en-GB" dirty="0" smtClean="0"/>
              <a:t>Preaching and psalm-singing rather than sacraments</a:t>
            </a:r>
          </a:p>
          <a:p>
            <a:r>
              <a:rPr lang="en-GB" dirty="0" smtClean="0"/>
              <a:t>Distinctive Ecclesiology:</a:t>
            </a:r>
          </a:p>
          <a:p>
            <a:pPr lvl="1"/>
            <a:r>
              <a:rPr lang="en-GB" dirty="0" smtClean="0"/>
              <a:t>Church to be governed by councils rather than bishops.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77" y="2639289"/>
            <a:ext cx="2522260" cy="33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4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Calvinist Europe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1" y="1434480"/>
            <a:ext cx="7419108" cy="53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4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King Charles I and his Calvinist Subjects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81945" cy="4351338"/>
          </a:xfrm>
        </p:spPr>
        <p:txBody>
          <a:bodyPr/>
          <a:lstStyle/>
          <a:p>
            <a:r>
              <a:rPr lang="en-GB" dirty="0" smtClean="0"/>
              <a:t>Ruled Ireland, Scotland, and England 1625-1649</a:t>
            </a:r>
          </a:p>
          <a:p>
            <a:r>
              <a:rPr lang="en-GB" dirty="0" smtClean="0"/>
              <a:t>Wished to impose an episcopal church government on his Calvinist subjects in Scotland and Ireland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44" y="1825625"/>
            <a:ext cx="5169856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6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Seventeenth-Century Ireland: radical change in politics, society,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r>
              <a:rPr lang="en-IE" dirty="0" smtClean="0"/>
              <a:t>From a Bi-Cultural Society to a Society characterised by a dominant and sub-ordinate culture (plus multiple areas of intersection)?</a:t>
            </a:r>
            <a:endParaRPr lang="en-I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1600201"/>
          <a:ext cx="4038600" cy="21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6672064" y="4149080"/>
          <a:ext cx="3024336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209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European Calvinists needed a Theology of Resistance and Revolution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0597" y="1825625"/>
            <a:ext cx="36108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3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Problem: The Bible - especially the New Testament - told Christians to Obey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204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‘Let every soul be subject unto the higher powers. For there is no power but of God: the powers that be are ordained of God. Whosever therefore </a:t>
            </a:r>
            <a:r>
              <a:rPr lang="en-GB" dirty="0" err="1" smtClean="0"/>
              <a:t>resisteth</a:t>
            </a:r>
            <a:r>
              <a:rPr lang="en-GB" dirty="0" smtClean="0"/>
              <a:t> the power, </a:t>
            </a:r>
            <a:r>
              <a:rPr lang="en-GB" dirty="0" err="1" smtClean="0"/>
              <a:t>resisteth</a:t>
            </a:r>
            <a:r>
              <a:rPr lang="en-GB" dirty="0" smtClean="0"/>
              <a:t> the ordinance of God: and they that resist shall receive to themselves damnation’ St Paul, Epistle to the Romans, Chap. 13, Verses 1-2.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925" y="1825625"/>
            <a:ext cx="3907875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17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For Many British and Irish Protestants, The King was never to be Resisted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0873" cy="4351338"/>
          </a:xfrm>
        </p:spPr>
        <p:txBody>
          <a:bodyPr/>
          <a:lstStyle/>
          <a:p>
            <a:r>
              <a:rPr lang="en-GB" dirty="0" smtClean="0"/>
              <a:t>Archbishop James Ussher of Armagh</a:t>
            </a:r>
          </a:p>
          <a:p>
            <a:r>
              <a:rPr lang="en-GB" dirty="0" smtClean="0"/>
              <a:t>God gives every individual the power/right to kill in self defence.</a:t>
            </a:r>
          </a:p>
          <a:p>
            <a:r>
              <a:rPr lang="en-GB" dirty="0" smtClean="0"/>
              <a:t>But God gave the power/right to execute only to kings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90" y="1912707"/>
            <a:ext cx="3670110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Thought Experiment!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You are a Calvinist minister in Scotland in 1638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Your King Charles I is out to destroy British Protestantism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God must want you to oppose this tyranny – What is God saying to you in these words?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>
                <a:solidFill>
                  <a:prstClr val="black"/>
                </a:solidFill>
              </a:rPr>
              <a:t>‘Let </a:t>
            </a:r>
            <a:r>
              <a:rPr lang="en-GB" sz="3200" dirty="0">
                <a:solidFill>
                  <a:prstClr val="black"/>
                </a:solidFill>
              </a:rPr>
              <a:t>every soul be subject unto the higher powers. For there is no power but of God: the powers that be are ordained of God. Whosever therefore </a:t>
            </a:r>
            <a:r>
              <a:rPr lang="en-GB" sz="3200" dirty="0" err="1">
                <a:solidFill>
                  <a:prstClr val="black"/>
                </a:solidFill>
              </a:rPr>
              <a:t>resisteth</a:t>
            </a:r>
            <a:r>
              <a:rPr lang="en-GB" sz="3200" dirty="0">
                <a:solidFill>
                  <a:prstClr val="black"/>
                </a:solidFill>
              </a:rPr>
              <a:t> the power, </a:t>
            </a:r>
            <a:r>
              <a:rPr lang="en-GB" sz="3200" dirty="0" err="1">
                <a:solidFill>
                  <a:prstClr val="black"/>
                </a:solidFill>
              </a:rPr>
              <a:t>resisteth</a:t>
            </a:r>
            <a:r>
              <a:rPr lang="en-GB" sz="3200" dirty="0">
                <a:solidFill>
                  <a:prstClr val="black"/>
                </a:solidFill>
              </a:rPr>
              <a:t> the ordinance of God: and they that resist shall receive to themselves </a:t>
            </a:r>
            <a:r>
              <a:rPr lang="en-GB" sz="3200" dirty="0" smtClean="0">
                <a:solidFill>
                  <a:prstClr val="black"/>
                </a:solidFill>
              </a:rPr>
              <a:t>damnation’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53812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9600" dirty="0" smtClean="0"/>
              <a:t>Power</a:t>
            </a:r>
            <a:r>
              <a:rPr lang="en-GB" sz="9600" u="sng" dirty="0" smtClean="0"/>
              <a:t>s</a:t>
            </a:r>
            <a:endParaRPr lang="en-GB" sz="9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142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It is not just the king’s power that comes straight from God.</a:t>
            </a:r>
          </a:p>
          <a:p>
            <a:r>
              <a:rPr lang="en-GB" dirty="0" smtClean="0"/>
              <a:t>The powers of Inferior Magistrates come from God too.</a:t>
            </a:r>
          </a:p>
          <a:p>
            <a:r>
              <a:rPr lang="en-GB" dirty="0" smtClean="0"/>
              <a:t>Inferior Magistrates are obliged to defend their subjects against royal tyranny.</a:t>
            </a:r>
          </a:p>
          <a:p>
            <a:r>
              <a:rPr lang="en-GB" dirty="0" smtClean="0"/>
              <a:t>These Calvinists saw divine rights all around them … Quite different to Catholics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66" y="3377045"/>
            <a:ext cx="7611267" cy="32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91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Wars of the Three Kingdoms, 1638-1652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245" y="1233922"/>
            <a:ext cx="5384800" cy="49904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1638: </a:t>
            </a:r>
            <a:r>
              <a:rPr lang="en-GB" dirty="0"/>
              <a:t>Scotland Rebels</a:t>
            </a:r>
          </a:p>
          <a:p>
            <a:pPr marL="0" indent="0">
              <a:buNone/>
            </a:pPr>
            <a:r>
              <a:rPr lang="en-GB" dirty="0" smtClean="0"/>
              <a:t>1641: </a:t>
            </a:r>
            <a:r>
              <a:rPr lang="en-GB" dirty="0"/>
              <a:t>Ireland </a:t>
            </a:r>
            <a:r>
              <a:rPr lang="en-GB" dirty="0" smtClean="0"/>
              <a:t>Rebels: a baronial revolt becomes a religiously inflected peasant revolt. Catholic nobles set up a provisional government to restore order, and start negotiating with the king for toleration.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1642: </a:t>
            </a:r>
            <a:r>
              <a:rPr lang="en-GB" dirty="0"/>
              <a:t>English </a:t>
            </a:r>
            <a:r>
              <a:rPr lang="en-GB" dirty="0" smtClean="0"/>
              <a:t>Parliament Rebels</a:t>
            </a:r>
          </a:p>
          <a:p>
            <a:pPr marL="0" indent="0">
              <a:buNone/>
            </a:pPr>
            <a:r>
              <a:rPr lang="en-GB" dirty="0" smtClean="0"/>
              <a:t>1649: King Charles I Executed.</a:t>
            </a:r>
          </a:p>
          <a:p>
            <a:pPr marL="0" indent="0">
              <a:buNone/>
            </a:pPr>
            <a:r>
              <a:rPr lang="en-GB" dirty="0" smtClean="0"/>
              <a:t>1649-1652: English Parliament make war in Ireland. Total defeat of the Irish Royalists (including Catholics, Episcopal Protestants, and Presbyterians).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" y="5433688"/>
            <a:ext cx="5384800" cy="116453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England: 3.7% loss of population</a:t>
            </a:r>
          </a:p>
          <a:p>
            <a:r>
              <a:rPr lang="en-GB" dirty="0" smtClean="0"/>
              <a:t>Scotland: 6% loss of population</a:t>
            </a:r>
          </a:p>
          <a:p>
            <a:r>
              <a:rPr lang="en-GB" dirty="0" smtClean="0"/>
              <a:t>Ireland: 41% loss of population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87" y="1233922"/>
            <a:ext cx="5595313" cy="39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2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These were the crucial </a:t>
            </a:r>
            <a:r>
              <a:rPr lang="en-GB" dirty="0" err="1" smtClean="0"/>
              <a:t>religio</a:t>
            </a:r>
            <a:r>
              <a:rPr lang="en-GB" dirty="0" smtClean="0"/>
              <a:t>-political dynamics that dominated the rest of the century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327" y="1600201"/>
            <a:ext cx="4987638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Could Episcopal Protestants in England tolerate Presbyterian church government in Scotland and Ulster? Ultimately, yes.</a:t>
            </a:r>
          </a:p>
          <a:p>
            <a:r>
              <a:rPr lang="en-GB" dirty="0" smtClean="0"/>
              <a:t>Could Episcopal Protestants and Presbyterians tolerate a Catholic elite in Ireland? Ultimately, no.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15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027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Settlement of the Irish and Scottish Questions meant power of the British state massively increased: Foundation of British Empire in the North Atlantic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1200" y="2674040"/>
            <a:ext cx="5384800" cy="379144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7710055" y="3584863"/>
            <a:ext cx="3332018" cy="140869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Death of General Wolfe at 1759 battle of Quebec during Seven Years War. Painted by Benjamin West, 1770.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064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What is a religious war? (what people say, and what people really think?)</a:t>
            </a:r>
          </a:p>
          <a:p>
            <a:r>
              <a:rPr lang="en-GB" dirty="0" smtClean="0"/>
              <a:t>Are religious wars fought only to force other people into your religion or confession?</a:t>
            </a:r>
          </a:p>
          <a:p>
            <a:r>
              <a:rPr lang="en-GB" dirty="0" smtClean="0"/>
              <a:t>Are wars fought in defence of your own religion or confession religious wars? </a:t>
            </a:r>
          </a:p>
          <a:p>
            <a:r>
              <a:rPr lang="en-GB" dirty="0" smtClean="0"/>
              <a:t>Peter Wilson on the Thirty </a:t>
            </a:r>
            <a:r>
              <a:rPr lang="en-GB" dirty="0"/>
              <a:t>Years War: </a:t>
            </a:r>
            <a:r>
              <a:rPr lang="en-GB" dirty="0" smtClean="0"/>
              <a:t>a war fought </a:t>
            </a:r>
            <a:r>
              <a:rPr lang="en-GB" dirty="0"/>
              <a:t>about the constitution of the Holy Roman Empire, of which religious rights were an important part.</a:t>
            </a:r>
          </a:p>
        </p:txBody>
      </p:sp>
    </p:spTree>
    <p:extLst>
      <p:ext uri="{BB962C8B-B14F-4D97-AF65-F5344CB8AC3E}">
        <p14:creationId xmlns:p14="http://schemas.microsoft.com/office/powerpoint/2010/main" val="588708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Primary Source for the Popular Revolt and Mass Killing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79573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The 1641 Depositions: </a:t>
            </a:r>
          </a:p>
          <a:p>
            <a:pPr lvl="1"/>
            <a:r>
              <a:rPr lang="en-GB" dirty="0" smtClean="0"/>
              <a:t>The 1641 </a:t>
            </a:r>
            <a:r>
              <a:rPr lang="en-GB" dirty="0"/>
              <a:t>Depositions contain information dealing with events from Oct 1641 to May 1642. Lords Justice in Dublin commissioned 8 Protestant clergymen, in December 1641, to take evidence related to robberies and murders. Witnesses encouraged to describe what they saw and what they heard others saw. </a:t>
            </a:r>
          </a:p>
          <a:p>
            <a:pPr lvl="1"/>
            <a:r>
              <a:rPr lang="en-GB" dirty="0" smtClean="0"/>
              <a:t>This material was augmented in 1652: High Court of Justice set up by </a:t>
            </a:r>
            <a:r>
              <a:rPr lang="en-GB" dirty="0" err="1" smtClean="0"/>
              <a:t>Cromwellians</a:t>
            </a:r>
            <a:r>
              <a:rPr lang="en-GB" dirty="0"/>
              <a:t> </a:t>
            </a:r>
            <a:r>
              <a:rPr lang="en-GB" dirty="0" smtClean="0"/>
              <a:t>undertook </a:t>
            </a:r>
            <a:r>
              <a:rPr lang="en-GB" dirty="0"/>
              <a:t>f</a:t>
            </a:r>
            <a:r>
              <a:rPr lang="en-GB" dirty="0" smtClean="0"/>
              <a:t>resh examinations of witnesses, with a view to trying Irish rebels. </a:t>
            </a:r>
          </a:p>
          <a:p>
            <a:pPr marL="0" indent="0">
              <a:buNone/>
            </a:pPr>
            <a:r>
              <a:rPr lang="en-GB" dirty="0" smtClean="0"/>
              <a:t>Best </a:t>
            </a:r>
            <a:r>
              <a:rPr lang="en-GB" dirty="0"/>
              <a:t>example of how to approach the 1641 Depositions: Hilary Simms, ‘Violence in County Armagh, 1641’, in Brian Mac </a:t>
            </a:r>
            <a:r>
              <a:rPr lang="en-GB" dirty="0" err="1"/>
              <a:t>Cuarta</a:t>
            </a:r>
            <a:r>
              <a:rPr lang="en-GB" dirty="0"/>
              <a:t> (ed.), </a:t>
            </a:r>
            <a:r>
              <a:rPr lang="en-GB" i="1" dirty="0"/>
              <a:t>Ulster 1641: Aspects of the Rising</a:t>
            </a:r>
            <a:r>
              <a:rPr lang="en-GB" dirty="0"/>
              <a:t> (Belfast, 1993), pp. 123-138.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891" y="1825625"/>
            <a:ext cx="4622136" cy="39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Seventeenth-Century Ireland: Principle Events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Flight of the Earls (1607): End of independent Gaelic lordship.</a:t>
            </a:r>
          </a:p>
          <a:p>
            <a:r>
              <a:rPr lang="en-IE" dirty="0" smtClean="0"/>
              <a:t>Ulster Plantation, the Wars of the Three Kingdoms, Restoration, Glorious Revolution.</a:t>
            </a:r>
          </a:p>
          <a:p>
            <a:r>
              <a:rPr lang="en-IE" dirty="0" smtClean="0"/>
              <a:t>Dissolution of Irish Catholic Elite; Foundation of Protestant Ascendancy.</a:t>
            </a:r>
          </a:p>
          <a:p>
            <a:r>
              <a:rPr lang="en-IE" dirty="0" smtClean="0"/>
              <a:t>Was dismantling that Protestant Ascendency the main thing going on in nineteenth-century Ireland?</a:t>
            </a:r>
          </a:p>
          <a:p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4765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Case of County Armagh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044" y="1825625"/>
            <a:ext cx="6833755" cy="4351338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Rebellion began in Armagh; Worst massacres happened in Armagh. </a:t>
            </a:r>
          </a:p>
          <a:p>
            <a:r>
              <a:rPr lang="en-GB" dirty="0" smtClean="0"/>
              <a:t>Eyewitness accounts of:</a:t>
            </a:r>
          </a:p>
          <a:p>
            <a:pPr lvl="1"/>
            <a:r>
              <a:rPr lang="en-GB" dirty="0" smtClean="0"/>
              <a:t>Mid-November 1641, mass drowning at </a:t>
            </a:r>
            <a:r>
              <a:rPr lang="en-GB" dirty="0" err="1" smtClean="0"/>
              <a:t>Portadown</a:t>
            </a:r>
            <a:r>
              <a:rPr lang="en-GB" dirty="0" smtClean="0"/>
              <a:t>; Perhaps same time, mass burning at </a:t>
            </a:r>
            <a:r>
              <a:rPr lang="en-GB" dirty="0" err="1" smtClean="0"/>
              <a:t>Shewie</a:t>
            </a:r>
            <a:r>
              <a:rPr lang="en-GB" dirty="0" smtClean="0"/>
              <a:t>; May 1642, Massacre as Irish withdraw from Armagh; December 1641-January 1642, massacre of Sir </a:t>
            </a:r>
            <a:r>
              <a:rPr lang="en-GB" dirty="0" err="1" smtClean="0"/>
              <a:t>Phelim</a:t>
            </a:r>
            <a:r>
              <a:rPr lang="en-GB" dirty="0" smtClean="0"/>
              <a:t> O’Neill’s own Protestant tenants at </a:t>
            </a:r>
            <a:r>
              <a:rPr lang="en-GB" dirty="0" err="1" smtClean="0"/>
              <a:t>Kinnard</a:t>
            </a:r>
            <a:r>
              <a:rPr lang="en-GB" dirty="0" smtClean="0"/>
              <a:t>. </a:t>
            </a:r>
          </a:p>
          <a:p>
            <a:r>
              <a:rPr lang="en-GB" dirty="0" smtClean="0"/>
              <a:t>Substantial hearsay evidence for:</a:t>
            </a:r>
          </a:p>
          <a:p>
            <a:pPr lvl="1"/>
            <a:r>
              <a:rPr lang="en-GB" dirty="0" err="1" smtClean="0"/>
              <a:t>Drownings</a:t>
            </a:r>
            <a:r>
              <a:rPr lang="en-GB" dirty="0" smtClean="0"/>
              <a:t> near </a:t>
            </a:r>
            <a:r>
              <a:rPr lang="en-GB" dirty="0" err="1" smtClean="0"/>
              <a:t>Loughall</a:t>
            </a:r>
            <a:r>
              <a:rPr lang="en-GB" dirty="0"/>
              <a:t> </a:t>
            </a:r>
            <a:r>
              <a:rPr lang="en-GB" dirty="0" smtClean="0"/>
              <a:t>and bridge of </a:t>
            </a:r>
            <a:r>
              <a:rPr lang="en-GB" dirty="0" err="1" smtClean="0"/>
              <a:t>Corr</a:t>
            </a:r>
            <a:r>
              <a:rPr lang="en-GB" dirty="0" smtClean="0"/>
              <a:t> near </a:t>
            </a:r>
            <a:r>
              <a:rPr lang="en-GB" dirty="0" err="1" smtClean="0"/>
              <a:t>Tynan</a:t>
            </a:r>
            <a:r>
              <a:rPr lang="en-GB" dirty="0" smtClean="0"/>
              <a:t>; massacre of Armagh settlers in Tyrone. </a:t>
            </a:r>
          </a:p>
          <a:p>
            <a:r>
              <a:rPr lang="en-GB" dirty="0" smtClean="0"/>
              <a:t>Various accounts of individual murders.</a:t>
            </a:r>
          </a:p>
          <a:p>
            <a:r>
              <a:rPr lang="en-GB" dirty="0"/>
              <a:t>N</a:t>
            </a:r>
            <a:r>
              <a:rPr lang="en-GB" dirty="0" smtClean="0"/>
              <a:t>umber of murders in Armagh between October 1641 and May 1642 admitting only eyewitness testimony: 527.</a:t>
            </a:r>
          </a:p>
          <a:p>
            <a:r>
              <a:rPr lang="en-GB" dirty="0"/>
              <a:t>N</a:t>
            </a:r>
            <a:r>
              <a:rPr lang="en-GB" dirty="0" smtClean="0"/>
              <a:t>umber of murders admitting hearsay evidence: 1259.</a:t>
            </a:r>
          </a:p>
          <a:p>
            <a:r>
              <a:rPr lang="en-GB" dirty="0" smtClean="0"/>
              <a:t>William Smyth estimates a settler population of 130,000 people in Ulster by 1641.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8" y="1825625"/>
            <a:ext cx="4374315" cy="37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60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1641 in Parliamentarian Propaganda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721" y="1690688"/>
            <a:ext cx="4577265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Sir John Temple, </a:t>
            </a:r>
            <a:r>
              <a:rPr lang="en-GB" i="1" dirty="0" smtClean="0"/>
              <a:t>The Irish Rebellion </a:t>
            </a:r>
            <a:r>
              <a:rPr lang="en-GB" dirty="0" smtClean="0"/>
              <a:t>(London, 1646).</a:t>
            </a:r>
          </a:p>
          <a:p>
            <a:pPr lvl="1"/>
            <a:r>
              <a:rPr lang="en-GB" dirty="0" smtClean="0"/>
              <a:t>The Irish Catholics planned a general massacre from the start.</a:t>
            </a:r>
          </a:p>
          <a:p>
            <a:pPr lvl="1"/>
            <a:r>
              <a:rPr lang="en-GB" dirty="0" smtClean="0"/>
              <a:t>They murdered 300,000 British Protestants in cold blood from 1641 to 1643.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573" y="1690688"/>
            <a:ext cx="2816401" cy="4846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26" y="1690688"/>
            <a:ext cx="3434359" cy="4767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029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Butcher’s Bill?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William Smyth, </a:t>
            </a:r>
            <a:r>
              <a:rPr lang="en-GB" i="1" dirty="0"/>
              <a:t>Map-making, Landscapes and Memory: A Geography of Colonial and Early Modern Ireland c. 1530-1750 </a:t>
            </a:r>
            <a:r>
              <a:rPr lang="en-GB" dirty="0"/>
              <a:t>(Cork, 2006</a:t>
            </a:r>
            <a:r>
              <a:rPr lang="en-GB" dirty="0" smtClean="0"/>
              <a:t>), pp. 160-1</a:t>
            </a:r>
            <a:endParaRPr lang="en-GB" dirty="0"/>
          </a:p>
          <a:p>
            <a:pPr lvl="1"/>
            <a:r>
              <a:rPr lang="en-GB" dirty="0"/>
              <a:t>Estimates </a:t>
            </a:r>
            <a:r>
              <a:rPr lang="en-GB" dirty="0" smtClean="0"/>
              <a:t>about </a:t>
            </a:r>
            <a:r>
              <a:rPr lang="en-GB" dirty="0"/>
              <a:t>4,200 settlers reported killed in the 1641 Depositions (not clear on hearsay, eyewitness, </a:t>
            </a:r>
            <a:r>
              <a:rPr lang="en-GB" dirty="0" err="1"/>
              <a:t>etc</a:t>
            </a:r>
            <a:r>
              <a:rPr lang="en-GB" dirty="0" smtClean="0"/>
              <a:t>).</a:t>
            </a:r>
            <a:endParaRPr lang="en-GB" dirty="0"/>
          </a:p>
          <a:p>
            <a:r>
              <a:rPr lang="en-GB" dirty="0"/>
              <a:t>Irish killed in reprisals</a:t>
            </a:r>
            <a:r>
              <a:rPr lang="en-GB" dirty="0" smtClean="0"/>
              <a:t>? No Depositions for them …</a:t>
            </a:r>
          </a:p>
          <a:p>
            <a:r>
              <a:rPr lang="en-GB" dirty="0" smtClean="0"/>
              <a:t>Demographic disaster in Ireland, 1641-1654: </a:t>
            </a:r>
          </a:p>
          <a:p>
            <a:pPr lvl="1"/>
            <a:r>
              <a:rPr lang="en-GB" dirty="0" smtClean="0"/>
              <a:t>Total Population 1641 of 1.8 million.</a:t>
            </a:r>
          </a:p>
          <a:p>
            <a:pPr lvl="1"/>
            <a:r>
              <a:rPr lang="en-GB" dirty="0" smtClean="0"/>
              <a:t>Total Population loss, 1641-1654 of 600,000 (33%)</a:t>
            </a:r>
          </a:p>
          <a:p>
            <a:pPr lvl="1"/>
            <a:r>
              <a:rPr lang="en-GB" dirty="0" smtClean="0"/>
              <a:t>If evenly distributed, 109,080 Protestants and 490,920 Catholics killed by war, pestilence, and famine.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27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Religion in Early Modern Europe: What was it and how did it work?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715200" cy="4525963"/>
          </a:xfrm>
        </p:spPr>
        <p:txBody>
          <a:bodyPr/>
          <a:lstStyle/>
          <a:p>
            <a:r>
              <a:rPr lang="en-IE" dirty="0" smtClean="0"/>
              <a:t>Lots of very religious people about?</a:t>
            </a:r>
          </a:p>
          <a:p>
            <a:r>
              <a:rPr lang="en-IE" dirty="0" smtClean="0"/>
              <a:t>A religious culture. </a:t>
            </a:r>
            <a:r>
              <a:rPr lang="en-IE" sz="1200" dirty="0"/>
              <a:t>(Corpus Christi procession, St Marks, Venice)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135" y="3068960"/>
            <a:ext cx="7317730" cy="36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Christianity and the State in Europe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1062" y="1600200"/>
            <a:ext cx="2941875" cy="45259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Christianity anti-Modern? </a:t>
            </a:r>
          </a:p>
          <a:p>
            <a:r>
              <a:rPr lang="en-GB" dirty="0" smtClean="0"/>
              <a:t>Weber – Special relationship between Calvinism and Modernity.</a:t>
            </a:r>
          </a:p>
          <a:p>
            <a:r>
              <a:rPr lang="en-GB" dirty="0" smtClean="0"/>
              <a:t>Heinz Schilling – Confessionalisation Thesis</a:t>
            </a:r>
          </a:p>
          <a:p>
            <a:r>
              <a:rPr lang="en-GB" dirty="0" smtClean="0"/>
              <a:t>Intense enforcement of rules in religious, social, and economic life</a:t>
            </a:r>
          </a:p>
          <a:p>
            <a:r>
              <a:rPr lang="en-GB" dirty="0" smtClean="0"/>
              <a:t>Generated obedience and the thickening of state power.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47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does this mean about Seventeenth-Century Culture?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936" y="1600201"/>
            <a:ext cx="7623464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Discussion of everything important – the family, war, commerce, kingship – took place using religious language and concepts</a:t>
            </a:r>
          </a:p>
          <a:p>
            <a:r>
              <a:rPr lang="en-GB" dirty="0" smtClean="0"/>
              <a:t>Many Christians thought God had left them quite a big natural space in which to use their God-given reason, building laws and states free of his direct intervention. </a:t>
            </a:r>
          </a:p>
          <a:p>
            <a:r>
              <a:rPr lang="en-GB" dirty="0" smtClean="0"/>
              <a:t>These Christians reluctant to try and impose faith (a supernatural thing) by force (a natural thing).</a:t>
            </a:r>
          </a:p>
          <a:p>
            <a:r>
              <a:rPr lang="en-GB" dirty="0" smtClean="0"/>
              <a:t>But religious militants brought the supernatural very far in 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0" y="1263012"/>
            <a:ext cx="338357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Religious Warfare in Early Modern Europe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Knights’ War (1522), Peasants’ War (1524-5), </a:t>
            </a:r>
            <a:r>
              <a:rPr lang="en-GB" dirty="0" err="1" smtClean="0"/>
              <a:t>Schmalkaldic</a:t>
            </a:r>
            <a:r>
              <a:rPr lang="en-GB" dirty="0" smtClean="0"/>
              <a:t> Wars (1546-7, 1552-5), Wars of </a:t>
            </a:r>
            <a:r>
              <a:rPr lang="en-GB" dirty="0" err="1" smtClean="0"/>
              <a:t>Kappel</a:t>
            </a:r>
            <a:r>
              <a:rPr lang="en-GB" dirty="0" smtClean="0"/>
              <a:t> (1529, 1531).</a:t>
            </a:r>
          </a:p>
          <a:p>
            <a:r>
              <a:rPr lang="en-GB" dirty="0" smtClean="0"/>
              <a:t>French Wars of Religion (1562-1598), Dutch Revolt (began 1566)</a:t>
            </a:r>
          </a:p>
          <a:p>
            <a:r>
              <a:rPr lang="en-GB" dirty="0" smtClean="0"/>
              <a:t>Thirty Years War (1618-1648)</a:t>
            </a:r>
          </a:p>
          <a:p>
            <a:r>
              <a:rPr lang="en-GB" dirty="0" smtClean="0"/>
              <a:t>War of the Three Kingdoms (1638-1652)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9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Jacque </a:t>
            </a:r>
            <a:r>
              <a:rPr lang="en-GB" dirty="0" err="1" smtClean="0"/>
              <a:t>Callot’s</a:t>
            </a:r>
            <a:r>
              <a:rPr lang="en-GB" dirty="0" smtClean="0"/>
              <a:t> Depiction of War – French army in Lorraine, 1633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926805"/>
            <a:ext cx="8229600" cy="38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6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9067" y="1556793"/>
            <a:ext cx="4554691" cy="200942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43757" y="712086"/>
            <a:ext cx="4038600" cy="1778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Part of the French (Catholic) intervention against the Habsburgs (Catholic)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431" y="3933056"/>
            <a:ext cx="6225927" cy="26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7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1893</Words>
  <Application>Microsoft Office PowerPoint</Application>
  <PresentationFormat>Widescreen</PresentationFormat>
  <Paragraphs>148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1_Office Theme</vt:lpstr>
      <vt:lpstr>Early Modern Ireland: The 1641 Rebellion</vt:lpstr>
      <vt:lpstr>Seventeenth-Century Ireland: radical change in politics, society, and culture</vt:lpstr>
      <vt:lpstr>Seventeenth-Century Ireland: Principle Events</vt:lpstr>
      <vt:lpstr>Religion in Early Modern Europe: What was it and how did it work?</vt:lpstr>
      <vt:lpstr>Christianity and the State in Europe</vt:lpstr>
      <vt:lpstr>What does this mean about Seventeenth-Century Culture?</vt:lpstr>
      <vt:lpstr>Religious Warfare in Early Modern Europe</vt:lpstr>
      <vt:lpstr>Jacque Callot’s Depiction of War – French army in Lorraine, 1633</vt:lpstr>
      <vt:lpstr> </vt:lpstr>
      <vt:lpstr>What is a Religious War?</vt:lpstr>
      <vt:lpstr>Irish and English in Medieval Ireland</vt:lpstr>
      <vt:lpstr>The Stuart Multiple Monarchy</vt:lpstr>
      <vt:lpstr>Ireland’s Catholics: Toleration under Stuart Monarchy an Impractical Hope?</vt:lpstr>
      <vt:lpstr>Two Anti-Stuart Revolutionary Careers</vt:lpstr>
      <vt:lpstr>Their Anti-Stuart Revolutionary Ideology</vt:lpstr>
      <vt:lpstr>Colleges for the Education of Irish Catholic Clergy founded over the course of the Seventeenth Century</vt:lpstr>
      <vt:lpstr>Divisions within British and Irish Protestantism: The Problem of Calvinism</vt:lpstr>
      <vt:lpstr>Calvinist Europe</vt:lpstr>
      <vt:lpstr>King Charles I and his Calvinist Subjects</vt:lpstr>
      <vt:lpstr>European Calvinists needed a Theology of Resistance and Revolution</vt:lpstr>
      <vt:lpstr>Problem: The Bible - especially the New Testament - told Christians to Obey</vt:lpstr>
      <vt:lpstr>For Many British and Irish Protestants, The King was never to be Resisted</vt:lpstr>
      <vt:lpstr>Thought Experiment!</vt:lpstr>
      <vt:lpstr>Powers</vt:lpstr>
      <vt:lpstr>The Wars of the Three Kingdoms, 1638-1652</vt:lpstr>
      <vt:lpstr>These were the crucial religio-political dynamics that dominated the rest of the century</vt:lpstr>
      <vt:lpstr>Settlement of the Irish and Scottish Questions meant power of the British state massively increased: Foundation of British Empire in the North Atlantic</vt:lpstr>
      <vt:lpstr>Discussion</vt:lpstr>
      <vt:lpstr>Primary Source for the Popular Revolt and Mass Killing</vt:lpstr>
      <vt:lpstr>The Case of County Armagh</vt:lpstr>
      <vt:lpstr>1641 in Parliamentarian Propaganda</vt:lpstr>
      <vt:lpstr>The Butcher’s Bill?</vt:lpstr>
    </vt:vector>
  </TitlesOfParts>
  <Company>Queens University Belfast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Modern Ireland: The 1641 Rebellion</dc:title>
  <dc:creator>Ian Campbell</dc:creator>
  <cp:lastModifiedBy>Ian Campbell</cp:lastModifiedBy>
  <cp:revision>7</cp:revision>
  <dcterms:created xsi:type="dcterms:W3CDTF">2019-06-28T14:44:18Z</dcterms:created>
  <dcterms:modified xsi:type="dcterms:W3CDTF">2019-07-01T12:35:23Z</dcterms:modified>
</cp:coreProperties>
</file>