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Lst>
  <p:notesMasterIdLst>
    <p:notesMasterId r:id="rId36"/>
  </p:notesMasterIdLst>
  <p:sldIdLst>
    <p:sldId id="263" r:id="rId2"/>
    <p:sldId id="382" r:id="rId3"/>
    <p:sldId id="383" r:id="rId4"/>
    <p:sldId id="384" r:id="rId5"/>
    <p:sldId id="352" r:id="rId6"/>
    <p:sldId id="314" r:id="rId7"/>
    <p:sldId id="315" r:id="rId8"/>
    <p:sldId id="353" r:id="rId9"/>
    <p:sldId id="354" r:id="rId10"/>
    <p:sldId id="321" r:id="rId11"/>
    <p:sldId id="336" r:id="rId12"/>
    <p:sldId id="349" r:id="rId13"/>
    <p:sldId id="334" r:id="rId14"/>
    <p:sldId id="329" r:id="rId15"/>
    <p:sldId id="324" r:id="rId16"/>
    <p:sldId id="370" r:id="rId17"/>
    <p:sldId id="322" r:id="rId18"/>
    <p:sldId id="325" r:id="rId19"/>
    <p:sldId id="331" r:id="rId20"/>
    <p:sldId id="367" r:id="rId21"/>
    <p:sldId id="385" r:id="rId22"/>
    <p:sldId id="345" r:id="rId23"/>
    <p:sldId id="339" r:id="rId24"/>
    <p:sldId id="340" r:id="rId25"/>
    <p:sldId id="371" r:id="rId26"/>
    <p:sldId id="360" r:id="rId27"/>
    <p:sldId id="356" r:id="rId28"/>
    <p:sldId id="357" r:id="rId29"/>
    <p:sldId id="363" r:id="rId30"/>
    <p:sldId id="386" r:id="rId31"/>
    <p:sldId id="387" r:id="rId32"/>
    <p:sldId id="388" r:id="rId33"/>
    <p:sldId id="389" r:id="rId34"/>
    <p:sldId id="390" r:id="rId35"/>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8" d="100"/>
          <a:sy n="118" d="100"/>
        </p:scale>
        <p:origin x="-143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dirty="0"/>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611477A-F929-4DCB-98BF-AD5D762AB971}" type="slidenum">
              <a:rPr lang="en-US"/>
              <a:pPr>
                <a:defRPr/>
              </a:pPr>
              <a:t>‹#›</a:t>
            </a:fld>
            <a:endParaRPr lang="en-US" dirty="0"/>
          </a:p>
        </p:txBody>
      </p:sp>
    </p:spTree>
    <p:extLst>
      <p:ext uri="{BB962C8B-B14F-4D97-AF65-F5344CB8AC3E}">
        <p14:creationId xmlns:p14="http://schemas.microsoft.com/office/powerpoint/2010/main" val="3883484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9CAE6B2-1503-4082-8F83-B26144EAB334}" type="slidenum">
              <a:rPr lang="en-US" altLang="en-US" smtClean="0"/>
              <a:pPr/>
              <a:t>1</a:t>
            </a:fld>
            <a:endParaRPr lang="en-US" altLang="en-US"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47364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pPr>
              <a:defRPr/>
            </a:pPr>
            <a:fld id="{163E5CC8-966A-4936-B5E9-63E933327A27}" type="slidenum">
              <a:rPr lang="en-US" smtClean="0"/>
              <a:pPr>
                <a:defRPr/>
              </a:pPr>
              <a:t>‹#›</a:t>
            </a:fld>
            <a:endParaRPr lang="en-US"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B5F11C8-251D-485E-858E-00F36771C662}"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4AABC10-342D-4722-8CC8-C5654088DCA4}"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8F58141-AD7B-47D6-9CD4-9B232CFC0087}"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C79614C-D9D6-4A9F-B87A-526F8ADC1ECF}" type="slidenum">
              <a:rPr lang="en-US" smtClean="0"/>
              <a:pPr>
                <a:defRPr/>
              </a:pPr>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8F38AA8-1F9B-4D50-81FF-A446D515C84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60DA06B8-25E3-4EC7-98CA-F5F88495A80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27F98EB0-87D9-4017-8746-4034BB9CE6D6}"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8A5266C4-D484-4559-AC9D-67D0629294E9}"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5C64BFE-82B0-45E0-AB17-C0853211870B}" type="slidenum">
              <a:rPr lang="en-US" smtClean="0"/>
              <a:pPr>
                <a:defRPr/>
              </a:pPr>
              <a:t>‹#›</a:t>
            </a:fld>
            <a:endParaRPr lang="en-US" dirty="0"/>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8C541FC-5224-4732-9F1E-7DF35E38712F}" type="slidenum">
              <a:rPr lang="en-US" smtClean="0"/>
              <a:pPr>
                <a:defRPr/>
              </a:pPr>
              <a:t>‹#›</a:t>
            </a:fld>
            <a:endParaRPr lang="en-US" dirty="0"/>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a:defRPr/>
            </a:pPr>
            <a:fld id="{A76A04B0-777C-45F7-AC34-9A51C4B39488}" type="slidenum">
              <a:rPr lang="en-US" smtClean="0"/>
              <a:pPr>
                <a:defRPr/>
              </a:pPr>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4.png"/><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t="13831" b="13831"/>
          <a:stretch>
            <a:fillRect/>
          </a:stretch>
        </p:blipFill>
        <p:spPr/>
      </p:pic>
      <p:sp>
        <p:nvSpPr>
          <p:cNvPr id="6147" name="Rectangle 3"/>
          <p:cNvSpPr>
            <a:spLocks noGrp="1" noChangeArrowheads="1"/>
          </p:cNvSpPr>
          <p:nvPr>
            <p:ph type="body" sz="half" idx="2"/>
          </p:nvPr>
        </p:nvSpPr>
        <p:spPr/>
        <p:txBody>
          <a:bodyPr>
            <a:normAutofit fontScale="70000" lnSpcReduction="20000"/>
          </a:bodyPr>
          <a:lstStyle/>
          <a:p>
            <a:pPr eaLnBrk="1" hangingPunct="1">
              <a:buFont typeface="Wingdings" pitchFamily="2" charset="2"/>
              <a:buNone/>
            </a:pPr>
            <a:endParaRPr lang="en-GB" altLang="en-US" dirty="0" smtClean="0"/>
          </a:p>
          <a:p>
            <a:pPr eaLnBrk="1" hangingPunct="1">
              <a:buFont typeface="Wingdings" pitchFamily="2" charset="2"/>
              <a:buNone/>
            </a:pPr>
            <a:r>
              <a:rPr lang="en-GB" altLang="en-US" dirty="0" smtClean="0"/>
              <a:t>		</a:t>
            </a:r>
          </a:p>
          <a:p>
            <a:pPr eaLnBrk="1" hangingPunct="1">
              <a:buFont typeface="Wingdings" pitchFamily="2" charset="2"/>
              <a:buNone/>
            </a:pPr>
            <a:endParaRPr lang="en-GB" altLang="en-US" dirty="0" smtClean="0"/>
          </a:p>
          <a:p>
            <a:pPr eaLnBrk="1" hangingPunct="1">
              <a:buFont typeface="Wingdings" pitchFamily="2" charset="2"/>
              <a:buNone/>
            </a:pPr>
            <a:endParaRPr lang="en-GB" altLang="en-US" dirty="0" smtClean="0"/>
          </a:p>
        </p:txBody>
      </p:sp>
      <p:sp>
        <p:nvSpPr>
          <p:cNvPr id="3074" name="Rectangle 2"/>
          <p:cNvSpPr>
            <a:spLocks noGrp="1" noChangeArrowheads="1"/>
          </p:cNvSpPr>
          <p:nvPr>
            <p:ph type="title"/>
          </p:nvPr>
        </p:nvSpPr>
        <p:spPr/>
        <p:txBody>
          <a:bodyPr>
            <a:normAutofit fontScale="90000"/>
          </a:bodyPr>
          <a:lstStyle/>
          <a:p>
            <a:pPr eaLnBrk="1" hangingPunct="1">
              <a:defRPr/>
            </a:pPr>
            <a:r>
              <a:rPr lang="en-US" sz="2000" dirty="0" smtClean="0">
                <a:solidFill>
                  <a:schemeClr val="accent1">
                    <a:tint val="88000"/>
                    <a:satMod val="150000"/>
                  </a:schemeClr>
                </a:solidFill>
              </a:rPr>
              <a:t>The oral history of a </a:t>
            </a:r>
            <a:r>
              <a:rPr lang="en-US" sz="2000" dirty="0" smtClean="0">
                <a:solidFill>
                  <a:schemeClr val="accent1">
                    <a:tint val="88000"/>
                    <a:satMod val="150000"/>
                  </a:schemeClr>
                </a:solidFill>
              </a:rPr>
              <a:t>post-industrial city</a:t>
            </a:r>
            <a:r>
              <a:rPr lang="en-US" sz="2000" dirty="0" smtClean="0">
                <a:solidFill>
                  <a:schemeClr val="accent1">
                    <a:tint val="88000"/>
                    <a:satMod val="150000"/>
                  </a:schemeClr>
                </a:solidFill>
              </a:rPr>
              <a:t/>
            </a:r>
            <a:br>
              <a:rPr lang="en-US" sz="2000" dirty="0" smtClean="0">
                <a:solidFill>
                  <a:schemeClr val="accent1">
                    <a:tint val="88000"/>
                    <a:satMod val="150000"/>
                  </a:schemeClr>
                </a:solidFill>
              </a:rPr>
            </a:br>
            <a:r>
              <a:rPr lang="en-US" dirty="0" smtClean="0">
                <a:solidFill>
                  <a:schemeClr val="accent1">
                    <a:tint val="88000"/>
                    <a:satMod val="150000"/>
                  </a:schemeClr>
                </a:solidFill>
              </a:rPr>
              <a:t>Professor Sean O’Connell</a:t>
            </a:r>
            <a:br>
              <a:rPr lang="en-US" dirty="0" smtClean="0">
                <a:solidFill>
                  <a:schemeClr val="accent1">
                    <a:tint val="88000"/>
                    <a:satMod val="150000"/>
                  </a:schemeClr>
                </a:solidFill>
              </a:rPr>
            </a:br>
            <a:endParaRPr lang="en-US" sz="2000" dirty="0" smtClean="0">
              <a:solidFill>
                <a:schemeClr val="accent1">
                  <a:tint val="88000"/>
                  <a:satMod val="1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upload.wikimedia.org/wikipedia/commons/f/fb/Sailortown_hous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85344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normsonline.files.wordpress.com/2012/05/ls-lowry-street-scene-pendlebu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84963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53.tinypic.com/11gu7n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549275"/>
            <a:ext cx="44196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10688638"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nomadicbelfast.com/images/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68413"/>
            <a:ext cx="7096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laganpress.co/assets/uploads/images/publications/publication_410_51c06695cceaa-23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738313"/>
            <a:ext cx="21907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http://laganpress.co/assets/uploads/images/publications/publication_409_51c065ae02634-23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00213"/>
            <a:ext cx="21907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http://laganpress.co/assets/uploads/images/publications/publication_407_51c060c81c542-230x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738313"/>
            <a:ext cx="2190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7800" y="2062162"/>
            <a:ext cx="1828800" cy="2505075"/>
          </a:xfrm>
        </p:spPr>
      </p:pic>
      <p:sp>
        <p:nvSpPr>
          <p:cNvPr id="4" name="Text Placeholder 3"/>
          <p:cNvSpPr>
            <a:spLocks noGrp="1"/>
          </p:cNvSpPr>
          <p:nvPr>
            <p:ph type="body" sz="half" idx="2"/>
          </p:nvPr>
        </p:nvSpPr>
        <p:spPr/>
        <p:txBody>
          <a:bodyPr>
            <a:normAutofit fontScale="70000" lnSpcReduction="20000"/>
          </a:bodyPr>
          <a:lstStyle/>
          <a:p>
            <a:r>
              <a:rPr lang="en-GB" altLang="en-US" sz="1200" dirty="0"/>
              <a:t>I thought about all the many houses of Sailortown, and felt sad at the slow destruction of a neighbourhood and community. A community of good people, mostly quiet and peaceful, patiently living out their existence never asking for more than three score and ten, always making the best of what life threw at them. Households where the doors were never closed, and one was always made welcome. Welcome to share in all the little things that meant so much – the births, the deaths, the childhood days, the school years, and the times of tears and laughter, the times of departures and homecomings.</a:t>
            </a:r>
          </a:p>
          <a:p>
            <a:endParaRPr lang="en-GB" dirty="0"/>
          </a:p>
        </p:txBody>
      </p:sp>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1311026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futterwithtrees.files.wordpress.com/2012/09/granny-harper.jpg?w=627&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864076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farm1.staticflickr.com/81/228967738_d4c2f861b9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569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b.vimeocdn.com/ts/434/033/434033483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864235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886200" y="1600200"/>
            <a:ext cx="4572000" cy="3429000"/>
          </a:xfrm>
        </p:spPr>
      </p:pic>
      <p:sp>
        <p:nvSpPr>
          <p:cNvPr id="7" name="Text Placeholder 6"/>
          <p:cNvSpPr>
            <a:spLocks noGrp="1"/>
          </p:cNvSpPr>
          <p:nvPr>
            <p:ph type="body" sz="half" idx="2"/>
          </p:nvPr>
        </p:nvSpPr>
        <p:spPr/>
        <p:txBody>
          <a:bodyPr/>
          <a:lstStyle/>
          <a:p>
            <a:r>
              <a:rPr lang="en-GB" dirty="0" smtClean="0"/>
              <a:t>‘Martin</a:t>
            </a:r>
            <a:r>
              <a:rPr lang="en-GB" dirty="0"/>
              <a:t>, there was seventeen of them </a:t>
            </a:r>
            <a:r>
              <a:rPr lang="en-GB" dirty="0" smtClean="0"/>
              <a:t>- two </a:t>
            </a:r>
            <a:r>
              <a:rPr lang="en-GB" dirty="0"/>
              <a:t>sets of </a:t>
            </a:r>
            <a:r>
              <a:rPr lang="en-GB" dirty="0" smtClean="0"/>
              <a:t>twins. And </a:t>
            </a:r>
            <a:r>
              <a:rPr lang="en-GB" dirty="0"/>
              <a:t>their </a:t>
            </a:r>
            <a:r>
              <a:rPr lang="en-GB" dirty="0" smtClean="0"/>
              <a:t>father, </a:t>
            </a:r>
            <a:r>
              <a:rPr lang="en-GB" dirty="0"/>
              <a:t>the only time he worked was when he took his trousers off at night</a:t>
            </a:r>
            <a:r>
              <a:rPr lang="en-GB" dirty="0" smtClean="0"/>
              <a:t>.’</a:t>
            </a:r>
            <a:endParaRPr lang="en-GB" dirty="0"/>
          </a:p>
          <a:p>
            <a:endParaRPr lang="en-GB" dirty="0"/>
          </a:p>
        </p:txBody>
      </p:sp>
      <p:sp>
        <p:nvSpPr>
          <p:cNvPr id="5" name="Title 4"/>
          <p:cNvSpPr>
            <a:spLocks noGrp="1"/>
          </p:cNvSpPr>
          <p:nvPr>
            <p:ph type="title"/>
          </p:nvPr>
        </p:nvSpPr>
        <p:spPr/>
        <p:txBody>
          <a:bodyPr/>
          <a:lstStyle/>
          <a:p>
            <a:endParaRPr lang="en-GB" dirty="0"/>
          </a:p>
        </p:txBody>
      </p:sp>
    </p:spTree>
    <p:extLst>
      <p:ext uri="{BB962C8B-B14F-4D97-AF65-F5344CB8AC3E}">
        <p14:creationId xmlns:p14="http://schemas.microsoft.com/office/powerpoint/2010/main" val="3658942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139"/>
            <a:ext cx="9144000" cy="6523722"/>
          </a:xfrm>
          <a:prstGeom prst="rect">
            <a:avLst/>
          </a:prstGeom>
        </p:spPr>
      </p:pic>
    </p:spTree>
    <p:extLst>
      <p:ext uri="{BB962C8B-B14F-4D97-AF65-F5344CB8AC3E}">
        <p14:creationId xmlns:p14="http://schemas.microsoft.com/office/powerpoint/2010/main" val="538606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Anna Bryson</a:t>
            </a:r>
            <a:endParaRPr lang="en-GB" dirty="0"/>
          </a:p>
        </p:txBody>
      </p:sp>
      <p:sp>
        <p:nvSpPr>
          <p:cNvPr id="4" name="Content Placeholder 3"/>
          <p:cNvSpPr>
            <a:spLocks noGrp="1"/>
          </p:cNvSpPr>
          <p:nvPr>
            <p:ph idx="1"/>
          </p:nvPr>
        </p:nvSpPr>
        <p:spPr/>
        <p:txBody>
          <a:bodyPr>
            <a:normAutofit lnSpcReduction="10000"/>
          </a:bodyPr>
          <a:lstStyle/>
          <a:p>
            <a:r>
              <a:rPr lang="en-GB" dirty="0" smtClean="0"/>
              <a:t>Memories of RC/</a:t>
            </a:r>
            <a:r>
              <a:rPr lang="en-GB" dirty="0" smtClean="0"/>
              <a:t>Prot</a:t>
            </a:r>
            <a:r>
              <a:rPr lang="en-GB" dirty="0" smtClean="0"/>
              <a:t> </a:t>
            </a:r>
            <a:r>
              <a:rPr lang="en-GB" dirty="0"/>
              <a:t>relations prior to 1969 are filtered thru prism of the </a:t>
            </a:r>
            <a:r>
              <a:rPr lang="en-GB" dirty="0" smtClean="0"/>
              <a:t>Troubles </a:t>
            </a:r>
            <a:endParaRPr lang="en-GB" dirty="0"/>
          </a:p>
          <a:p>
            <a:r>
              <a:rPr lang="en-GB" dirty="0" smtClean="0"/>
              <a:t>Protestants </a:t>
            </a:r>
            <a:r>
              <a:rPr lang="en-GB" dirty="0"/>
              <a:t>were generally less likely to reference the sectarian divide when discussing the </a:t>
            </a:r>
            <a:r>
              <a:rPr lang="en-GB" dirty="0" smtClean="0"/>
              <a:t>period </a:t>
            </a:r>
            <a:endParaRPr lang="en-GB" dirty="0"/>
          </a:p>
          <a:p>
            <a:r>
              <a:rPr lang="en-GB" dirty="0" smtClean="0"/>
              <a:t>Ps </a:t>
            </a:r>
            <a:r>
              <a:rPr lang="en-GB" dirty="0"/>
              <a:t>were also more likely to view the period before 1969 as a ‘golden age</a:t>
            </a:r>
            <a:r>
              <a:rPr lang="en-GB" dirty="0" smtClean="0"/>
              <a:t>’ </a:t>
            </a:r>
            <a:endParaRPr lang="en-GB" dirty="0"/>
          </a:p>
          <a:p>
            <a:r>
              <a:rPr lang="en-GB" dirty="0" smtClean="0"/>
              <a:t>RCs </a:t>
            </a:r>
            <a:r>
              <a:rPr lang="en-GB" dirty="0"/>
              <a:t>often opened their accounts with reference to discrimination against them or their community in the post-war </a:t>
            </a:r>
            <a:r>
              <a:rPr lang="en-GB" dirty="0" smtClean="0"/>
              <a:t>era </a:t>
            </a:r>
            <a:endParaRPr lang="en-GB" dirty="0"/>
          </a:p>
          <a:p>
            <a:r>
              <a:rPr lang="en-GB" dirty="0" smtClean="0"/>
              <a:t>RCs </a:t>
            </a:r>
            <a:r>
              <a:rPr lang="en-GB" dirty="0"/>
              <a:t>were more likely to locate any ‘golden age’ reference to the WW2 </a:t>
            </a:r>
            <a:r>
              <a:rPr lang="en-GB" dirty="0" smtClean="0"/>
              <a:t>years</a:t>
            </a:r>
            <a:endParaRPr lang="en-GB" dirty="0"/>
          </a:p>
        </p:txBody>
      </p:sp>
    </p:spTree>
    <p:extLst>
      <p:ext uri="{BB962C8B-B14F-4D97-AF65-F5344CB8AC3E}">
        <p14:creationId xmlns:p14="http://schemas.microsoft.com/office/powerpoint/2010/main" val="2220325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2286000" y="890588"/>
            <a:ext cx="457200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dirty="0"/>
              <a:t>But one thing I do </a:t>
            </a:r>
            <a:r>
              <a:rPr lang="en-GB" altLang="en-US" dirty="0" smtClean="0"/>
              <a:t>remember, </a:t>
            </a:r>
            <a:r>
              <a:rPr lang="en-GB" altLang="en-US" dirty="0"/>
              <a:t>I happened to be down Liam McMahon's one night and I think it was Stanley Goodall was in the bar. It was one of them </a:t>
            </a:r>
            <a:r>
              <a:rPr lang="en-GB" altLang="en-US" dirty="0" smtClean="0"/>
              <a:t>families, </a:t>
            </a:r>
            <a:r>
              <a:rPr lang="en-GB" altLang="en-US" dirty="0"/>
              <a:t>you know what I mean? I think a couple of them had married Catholics and turned Catholic but Stanley was still the Protestant guy. And some guy happened to say something of a sectarian nature to him. And three of the dockers got your man and literally - and I mean literally - head first </a:t>
            </a:r>
            <a:r>
              <a:rPr lang="en-GB" altLang="en-US" dirty="0" smtClean="0"/>
              <a:t>threw him </a:t>
            </a:r>
            <a:r>
              <a:rPr lang="en-GB" altLang="en-US" dirty="0"/>
              <a:t>into </a:t>
            </a:r>
            <a:r>
              <a:rPr lang="en-GB" altLang="en-US" dirty="0"/>
              <a:t>Garmoyle</a:t>
            </a:r>
            <a:r>
              <a:rPr lang="en-GB" altLang="en-US" dirty="0"/>
              <a:t> </a:t>
            </a:r>
            <a:r>
              <a:rPr lang="en-GB" altLang="en-US" dirty="0" smtClean="0"/>
              <a:t>Street, </a:t>
            </a:r>
            <a:r>
              <a:rPr lang="en-GB" altLang="en-US" dirty="0"/>
              <a:t>to the middle of the </a:t>
            </a:r>
            <a:r>
              <a:rPr lang="en-GB" altLang="en-US" dirty="0" smtClean="0"/>
              <a:t>road. Told </a:t>
            </a:r>
            <a:r>
              <a:rPr lang="en-GB" altLang="en-US" dirty="0"/>
              <a:t>him if he ever came back again they would kick him up and down, and that is a fact. Now that is the way I could describe Sailortown in the small instance that happened - the bar. We had no time for that sort of craic.</a:t>
            </a:r>
          </a:p>
          <a:p>
            <a:endParaRPr lang="en-GB" altLang="en-US" dirty="0"/>
          </a:p>
          <a:p>
            <a:r>
              <a:rPr lang="en-GB" altLang="en-US" dirty="0"/>
              <a:t>John Clancy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2286000" y="2413000"/>
            <a:ext cx="457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dirty="0"/>
              <a:t>And that was a great day because there was - there was - everybody got buns and everybody got cakes and there was lemonade and there was - I’m sure there was more Catholic children outside the door than there was Protestant ones, ya know what I mean? That sorta thing.</a:t>
            </a:r>
          </a:p>
          <a:p>
            <a:endParaRPr lang="en-GB" altLang="en-US" dirty="0"/>
          </a:p>
          <a:p>
            <a:r>
              <a:rPr lang="en-GB" altLang="en-US" dirty="0"/>
              <a:t>Marie </a:t>
            </a:r>
            <a:r>
              <a:rPr lang="en-GB" altLang="en-US" dirty="0" smtClean="0"/>
              <a:t>O’Hara on the local Orange Lodge Master being collected from his house</a:t>
            </a:r>
            <a:endParaRPr lang="en-GB"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2286000" y="2690813"/>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dirty="0"/>
              <a:t>we had a lot in common it was called poverty, y’know? We were that poor we used to get parcels from the third world and after a while you get fed up of eating bananas.</a:t>
            </a:r>
          </a:p>
          <a:p>
            <a:endParaRPr lang="en-GB" altLang="en-US" dirty="0"/>
          </a:p>
          <a:p>
            <a:r>
              <a:rPr lang="en-GB" altLang="en-US" dirty="0"/>
              <a:t>John </a:t>
            </a:r>
            <a:r>
              <a:rPr lang="en-GB" altLang="en-US" dirty="0" smtClean="0"/>
              <a:t>Clancy on common economic problems</a:t>
            </a:r>
            <a:endParaRPr lang="en-GB"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413338"/>
            <a:ext cx="4572000" cy="2308324"/>
          </a:xfrm>
          <a:prstGeom prst="rect">
            <a:avLst/>
          </a:prstGeom>
        </p:spPr>
        <p:txBody>
          <a:bodyPr>
            <a:spAutoFit/>
          </a:bodyPr>
          <a:lstStyle/>
          <a:p>
            <a:r>
              <a:rPr lang="en-GB" altLang="en-US" dirty="0"/>
              <a:t>Funny enough I don’t remember any crimes. There could have been maybe men coming out of the pub and getting drunk and having a fight or something but I don’t remember any crimes down at it at all, so I don’t. I don’t remember.</a:t>
            </a:r>
          </a:p>
          <a:p>
            <a:endParaRPr lang="en-GB" altLang="en-US" dirty="0" smtClean="0"/>
          </a:p>
          <a:p>
            <a:r>
              <a:rPr lang="en-GB" altLang="en-US" dirty="0" smtClean="0"/>
              <a:t>Kathleen Mahon</a:t>
            </a:r>
            <a:endParaRPr lang="en-GB" altLang="en-US" dirty="0"/>
          </a:p>
        </p:txBody>
      </p:sp>
    </p:spTree>
    <p:extLst>
      <p:ext uri="{BB962C8B-B14F-4D97-AF65-F5344CB8AC3E}">
        <p14:creationId xmlns:p14="http://schemas.microsoft.com/office/powerpoint/2010/main" val="2239654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hn Clancy CLI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3" name="Title 2"/>
          <p:cNvSpPr>
            <a:spLocks noGrp="1"/>
          </p:cNvSpPr>
          <p:nvPr>
            <p:ph type="title"/>
          </p:nvPr>
        </p:nvSpPr>
        <p:spPr/>
        <p:txBody>
          <a:bodyPr>
            <a:normAutofit/>
          </a:bodyPr>
          <a:lstStyle/>
          <a:p>
            <a:r>
              <a:rPr lang="en-GB" sz="2800" dirty="0" smtClean="0"/>
              <a:t>	John Clancy reading ‘Sailortown’</a:t>
            </a:r>
            <a:endParaRPr lang="en-GB" sz="2800" dirty="0"/>
          </a:p>
        </p:txBody>
      </p:sp>
    </p:spTree>
    <p:extLst>
      <p:ext uri="{BB962C8B-B14F-4D97-AF65-F5344CB8AC3E}">
        <p14:creationId xmlns:p14="http://schemas.microsoft.com/office/powerpoint/2010/main" val="3269227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36339"/>
            <a:ext cx="4572000" cy="2585323"/>
          </a:xfrm>
          <a:prstGeom prst="rect">
            <a:avLst/>
          </a:prstGeom>
        </p:spPr>
        <p:txBody>
          <a:bodyPr>
            <a:spAutoFit/>
          </a:bodyPr>
          <a:lstStyle/>
          <a:p>
            <a:r>
              <a:rPr lang="en-GB" dirty="0"/>
              <a:t>In Sailorstown was some good men</a:t>
            </a:r>
          </a:p>
          <a:p>
            <a:r>
              <a:rPr lang="en-GB" dirty="0"/>
              <a:t>and many a punch-up we had then,</a:t>
            </a:r>
          </a:p>
          <a:p>
            <a:r>
              <a:rPr lang="en-GB" dirty="0"/>
              <a:t>but we’d all finish friends again,</a:t>
            </a:r>
          </a:p>
          <a:p>
            <a:r>
              <a:rPr lang="en-GB" dirty="0"/>
              <a:t>in Sailorstown.</a:t>
            </a:r>
          </a:p>
          <a:p>
            <a:r>
              <a:rPr lang="en-GB" dirty="0"/>
              <a:t> </a:t>
            </a:r>
          </a:p>
          <a:p>
            <a:r>
              <a:rPr lang="en-GB" dirty="0"/>
              <a:t>In Sailorstown the drink was good</a:t>
            </a:r>
          </a:p>
          <a:p>
            <a:r>
              <a:rPr lang="en-GB" dirty="0"/>
              <a:t>and many men used it for food.</a:t>
            </a:r>
          </a:p>
          <a:p>
            <a:r>
              <a:rPr lang="en-GB" dirty="0"/>
              <a:t>It put them in the fighting mood,</a:t>
            </a:r>
          </a:p>
          <a:p>
            <a:r>
              <a:rPr lang="en-GB" dirty="0"/>
              <a:t>in Sailorstown.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4" y="4149080"/>
            <a:ext cx="1801368" cy="1801368"/>
          </a:xfrm>
          <a:prstGeom prst="rect">
            <a:avLst/>
          </a:prstGeom>
        </p:spPr>
      </p:pic>
    </p:spTree>
    <p:extLst>
      <p:ext uri="{BB962C8B-B14F-4D97-AF65-F5344CB8AC3E}">
        <p14:creationId xmlns:p14="http://schemas.microsoft.com/office/powerpoint/2010/main" val="824437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7559" b="7559"/>
          <a:stretch>
            <a:fillRect/>
          </a:stretch>
        </p:blipFill>
        <p:spPr/>
      </p:pic>
      <p:sp>
        <p:nvSpPr>
          <p:cNvPr id="3" name="Text Placeholder 2"/>
          <p:cNvSpPr>
            <a:spLocks noGrp="1"/>
          </p:cNvSpPr>
          <p:nvPr>
            <p:ph type="body" sz="half" idx="2"/>
          </p:nvPr>
        </p:nvSpPr>
        <p:spPr/>
        <p:txBody>
          <a:bodyPr/>
          <a:lstStyle/>
          <a:p>
            <a:r>
              <a:rPr lang="en-GB" dirty="0" smtClean="0"/>
              <a:t>Some forms of nostalgia become heritage</a:t>
            </a:r>
            <a:endParaRPr lang="en-GB" dirty="0"/>
          </a:p>
        </p:txBody>
      </p:sp>
      <p:sp>
        <p:nvSpPr>
          <p:cNvPr id="2" name="Title 1"/>
          <p:cNvSpPr>
            <a:spLocks noGrp="1"/>
          </p:cNvSpPr>
          <p:nvPr>
            <p:ph type="title"/>
          </p:nvPr>
        </p:nvSpPr>
        <p:spPr/>
        <p:txBody>
          <a:bodyPr/>
          <a:lstStyle/>
          <a:p>
            <a:r>
              <a:rPr lang="en-GB" dirty="0" smtClean="0"/>
              <a:t>Titanic Museum, Belfast</a:t>
            </a:r>
            <a:endParaRPr lang="en-GB" dirty="0"/>
          </a:p>
        </p:txBody>
      </p:sp>
    </p:spTree>
    <p:extLst>
      <p:ext uri="{BB962C8B-B14F-4D97-AF65-F5344CB8AC3E}">
        <p14:creationId xmlns:p14="http://schemas.microsoft.com/office/powerpoint/2010/main" val="2308323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305342"/>
            <a:ext cx="4572000" cy="3970318"/>
          </a:xfrm>
          <a:prstGeom prst="rect">
            <a:avLst/>
          </a:prstGeom>
        </p:spPr>
        <p:txBody>
          <a:bodyPr>
            <a:spAutoFit/>
          </a:bodyPr>
          <a:lstStyle/>
          <a:p>
            <a:r>
              <a:rPr lang="en-GB" dirty="0" smtClean="0"/>
              <a:t>…it </a:t>
            </a:r>
            <a:r>
              <a:rPr lang="en-GB" dirty="0"/>
              <a:t>was of the Titanic going out of Belfast, fantastic colours, dynamic grasp of the moment.  But there’s something in the mural that everybody had ignored in talking about Titanic and remembering it.  It shows a </a:t>
            </a:r>
            <a:r>
              <a:rPr lang="en-GB" dirty="0" smtClean="0"/>
              <a:t>truck…shows </a:t>
            </a:r>
            <a:r>
              <a:rPr lang="en-GB" dirty="0"/>
              <a:t>you on the mural the dockers land the </a:t>
            </a:r>
            <a:r>
              <a:rPr lang="en-GB" dirty="0" smtClean="0"/>
              <a:t>bags…and </a:t>
            </a:r>
            <a:r>
              <a:rPr lang="en-GB" dirty="0"/>
              <a:t>that’s what’s been missing.  The </a:t>
            </a:r>
            <a:r>
              <a:rPr lang="en-GB" dirty="0" smtClean="0"/>
              <a:t>Titanic </a:t>
            </a:r>
            <a:r>
              <a:rPr lang="en-GB" dirty="0"/>
              <a:t>has ignored docks.  The Titanic festival, the Titanic money, the Titanic image, the movement called ‘The Titanic’ has not recognised the docks. </a:t>
            </a:r>
            <a:endParaRPr lang="en-GB" dirty="0" smtClean="0"/>
          </a:p>
          <a:p>
            <a:endParaRPr lang="en-GB" dirty="0" smtClean="0"/>
          </a:p>
          <a:p>
            <a:r>
              <a:rPr lang="en-GB" dirty="0" smtClean="0"/>
              <a:t>[Liam McBrinn on a Frank Quigley mural]</a:t>
            </a:r>
            <a:endParaRPr lang="en-GB" dirty="0"/>
          </a:p>
        </p:txBody>
      </p:sp>
    </p:spTree>
    <p:extLst>
      <p:ext uri="{BB962C8B-B14F-4D97-AF65-F5344CB8AC3E}">
        <p14:creationId xmlns:p14="http://schemas.microsoft.com/office/powerpoint/2010/main" val="1288599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MRS RAFFERTY (1904-2003)</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6178" y="2408427"/>
            <a:ext cx="2057143" cy="3028572"/>
          </a:xfrm>
        </p:spPr>
      </p:pic>
      <p:sp>
        <p:nvSpPr>
          <p:cNvPr id="7" name="Content Placeholder 6"/>
          <p:cNvSpPr>
            <a:spLocks noGrp="1"/>
          </p:cNvSpPr>
          <p:nvPr>
            <p:ph sz="half" idx="2"/>
          </p:nvPr>
        </p:nvSpPr>
        <p:spPr/>
        <p:txBody>
          <a:bodyPr>
            <a:normAutofit fontScale="70000" lnSpcReduction="20000"/>
          </a:bodyPr>
          <a:lstStyle/>
          <a:p>
            <a:pPr marL="114300" indent="0">
              <a:buNone/>
            </a:pPr>
            <a:r>
              <a:rPr lang="en-GB" dirty="0"/>
              <a:t>Mrs R: I don’t bother with them either. The people from Ardoyne are not the </a:t>
            </a:r>
            <a:r>
              <a:rPr lang="en-GB" dirty="0" smtClean="0"/>
              <a:t>same. Sure, </a:t>
            </a:r>
            <a:r>
              <a:rPr lang="en-GB" dirty="0"/>
              <a:t>they call us imports.</a:t>
            </a:r>
          </a:p>
          <a:p>
            <a:endParaRPr lang="en-GB" dirty="0"/>
          </a:p>
          <a:p>
            <a:pPr marL="114300" indent="0">
              <a:buNone/>
            </a:pPr>
            <a:r>
              <a:rPr lang="en-GB" dirty="0"/>
              <a:t>Madge: We’re the imports…. That's 63 years like, and you’re an import, you know?</a:t>
            </a:r>
          </a:p>
          <a:p>
            <a:endParaRPr lang="en-GB" dirty="0"/>
          </a:p>
          <a:p>
            <a:pPr marL="114300" lvl="0" indent="0">
              <a:buNone/>
            </a:pPr>
            <a:r>
              <a:rPr lang="en-GB" dirty="0"/>
              <a:t>Mrs R: They called us imports.  No, they're not the same - the people in North Queen Street are all very friendly…</a:t>
            </a:r>
          </a:p>
          <a:p>
            <a:endParaRPr lang="en-GB" dirty="0"/>
          </a:p>
        </p:txBody>
      </p:sp>
    </p:spTree>
    <p:extLst>
      <p:ext uri="{BB962C8B-B14F-4D97-AF65-F5344CB8AC3E}">
        <p14:creationId xmlns:p14="http://schemas.microsoft.com/office/powerpoint/2010/main" val="479649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smtClean="0"/>
              <a:t>Holylands</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20750" y="2841625"/>
            <a:ext cx="3048000" cy="216217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670412"/>
            <a:ext cx="4038600" cy="2504601"/>
          </a:xfrm>
        </p:spPr>
      </p:pic>
    </p:spTree>
    <p:extLst>
      <p:ext uri="{BB962C8B-B14F-4D97-AF65-F5344CB8AC3E}">
        <p14:creationId xmlns:p14="http://schemas.microsoft.com/office/powerpoint/2010/main" val="1205551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Social change in </a:t>
            </a:r>
            <a:r>
              <a:rPr lang="en-GB" dirty="0" smtClean="0"/>
              <a:t>the </a:t>
            </a:r>
            <a:r>
              <a:rPr lang="en-GB" dirty="0" smtClean="0"/>
              <a:t>holylands</a:t>
            </a:r>
            <a:endParaRPr lang="en-GB" dirty="0"/>
          </a:p>
        </p:txBody>
      </p:sp>
      <p:sp>
        <p:nvSpPr>
          <p:cNvPr id="5" name="Content Placeholder 4"/>
          <p:cNvSpPr>
            <a:spLocks noGrp="1"/>
          </p:cNvSpPr>
          <p:nvPr>
            <p:ph idx="1"/>
          </p:nvPr>
        </p:nvSpPr>
        <p:spPr/>
        <p:txBody>
          <a:bodyPr/>
          <a:lstStyle/>
          <a:p>
            <a:r>
              <a:rPr lang="en-GB" dirty="0" smtClean="0"/>
              <a:t>Social mobility</a:t>
            </a:r>
          </a:p>
          <a:p>
            <a:r>
              <a:rPr lang="en-GB" dirty="0" smtClean="0"/>
              <a:t>Demographic population shifts</a:t>
            </a:r>
          </a:p>
          <a:p>
            <a:pPr lvl="1"/>
            <a:r>
              <a:rPr lang="en-GB" dirty="0" smtClean="0"/>
              <a:t>The Troubles</a:t>
            </a:r>
          </a:p>
          <a:p>
            <a:pPr lvl="1"/>
            <a:r>
              <a:rPr lang="en-GB" dirty="0" smtClean="0"/>
              <a:t>The availability of new suburban Protestant enclaves </a:t>
            </a:r>
          </a:p>
          <a:p>
            <a:pPr lvl="1"/>
            <a:r>
              <a:rPr lang="en-GB" dirty="0" smtClean="0"/>
              <a:t>In the longer term, the expansion of HE student numbers</a:t>
            </a:r>
          </a:p>
          <a:p>
            <a:r>
              <a:rPr lang="en-GB" dirty="0" smtClean="0"/>
              <a:t>Belfast’s bohemia?</a:t>
            </a:r>
            <a:endParaRPr lang="en-GB" dirty="0"/>
          </a:p>
        </p:txBody>
      </p:sp>
    </p:spTree>
    <p:extLst>
      <p:ext uri="{BB962C8B-B14F-4D97-AF65-F5344CB8AC3E}">
        <p14:creationId xmlns:p14="http://schemas.microsoft.com/office/powerpoint/2010/main" val="2901497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Ann Gorman navigates the ‘sectarian’ issue</a:t>
            </a:r>
            <a:endParaRPr lang="en-GB" dirty="0"/>
          </a:p>
        </p:txBody>
      </p:sp>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25450" y="2408238"/>
            <a:ext cx="4038600" cy="3028950"/>
          </a:xfrm>
        </p:spPr>
      </p:pic>
      <p:pic>
        <p:nvPicPr>
          <p:cNvPr id="8" name="Ann Gorman Demography.mp3">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6362700" y="3617913"/>
            <a:ext cx="609600" cy="609600"/>
          </a:xfrm>
        </p:spPr>
      </p:pic>
    </p:spTree>
    <p:extLst>
      <p:ext uri="{BB962C8B-B14F-4D97-AF65-F5344CB8AC3E}">
        <p14:creationId xmlns:p14="http://schemas.microsoft.com/office/powerpoint/2010/main" val="796452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Liz Smyth on changing demographics</a:t>
            </a:r>
            <a:endParaRPr lang="en-GB"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25450" y="2408238"/>
            <a:ext cx="4038600" cy="3028950"/>
          </a:xfrm>
        </p:spPr>
      </p:pic>
      <p:pic>
        <p:nvPicPr>
          <p:cNvPr id="5" name="Liz clip.mp3">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6362700" y="3617913"/>
            <a:ext cx="609600" cy="609600"/>
          </a:xfrm>
        </p:spPr>
      </p:pic>
    </p:spTree>
    <p:extLst>
      <p:ext uri="{BB962C8B-B14F-4D97-AF65-F5344CB8AC3E}">
        <p14:creationId xmlns:p14="http://schemas.microsoft.com/office/powerpoint/2010/main" val="23415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Conclusions</a:t>
            </a:r>
            <a:endParaRPr lang="en-GB" dirty="0"/>
          </a:p>
        </p:txBody>
      </p:sp>
      <p:sp>
        <p:nvSpPr>
          <p:cNvPr id="6" name="Content Placeholder 5"/>
          <p:cNvSpPr>
            <a:spLocks noGrp="1"/>
          </p:cNvSpPr>
          <p:nvPr>
            <p:ph idx="1"/>
          </p:nvPr>
        </p:nvSpPr>
        <p:spPr/>
        <p:txBody>
          <a:bodyPr>
            <a:normAutofit lnSpcReduction="10000"/>
          </a:bodyPr>
          <a:lstStyle/>
          <a:p>
            <a:r>
              <a:rPr lang="en-GB" dirty="0" smtClean="0"/>
              <a:t>Move beyond simple uses of nostalgia</a:t>
            </a:r>
          </a:p>
          <a:p>
            <a:pPr lvl="1"/>
            <a:r>
              <a:rPr lang="en-GB" dirty="0" smtClean="0"/>
              <a:t>Simple</a:t>
            </a:r>
          </a:p>
          <a:p>
            <a:pPr lvl="1"/>
            <a:r>
              <a:rPr lang="en-GB" dirty="0" smtClean="0"/>
              <a:t>Reflective</a:t>
            </a:r>
          </a:p>
          <a:p>
            <a:pPr lvl="1"/>
            <a:r>
              <a:rPr lang="en-GB" dirty="0" smtClean="0"/>
              <a:t>Interpretative</a:t>
            </a:r>
            <a:endParaRPr lang="en-GB" dirty="0"/>
          </a:p>
          <a:p>
            <a:r>
              <a:rPr lang="en-GB" dirty="0" smtClean="0"/>
              <a:t>Belfast working class testimony is conflicted</a:t>
            </a:r>
          </a:p>
          <a:p>
            <a:pPr lvl="1"/>
            <a:r>
              <a:rPr lang="en-GB" dirty="0" smtClean="0"/>
              <a:t>Individual memory must be framed within communal narratives</a:t>
            </a:r>
          </a:p>
          <a:p>
            <a:r>
              <a:rPr lang="en-GB" dirty="0" smtClean="0"/>
              <a:t>Struggle to place their lives with conflict of grand narratives of various Troubles and their legacies</a:t>
            </a:r>
          </a:p>
          <a:p>
            <a:pPr lvl="1"/>
            <a:r>
              <a:rPr lang="en-GB" dirty="0" smtClean="0"/>
              <a:t>Sectarianism</a:t>
            </a:r>
          </a:p>
          <a:p>
            <a:pPr lvl="1"/>
            <a:r>
              <a:rPr lang="en-GB" dirty="0" smtClean="0"/>
              <a:t>Deindustrialisation</a:t>
            </a:r>
            <a:endParaRPr lang="en-GB" dirty="0" smtClean="0"/>
          </a:p>
          <a:p>
            <a:pPr lvl="1"/>
            <a:r>
              <a:rPr lang="en-GB" dirty="0" smtClean="0"/>
              <a:t>Urban redevelopment</a:t>
            </a:r>
          </a:p>
          <a:p>
            <a:endParaRPr lang="en-GB" dirty="0"/>
          </a:p>
        </p:txBody>
      </p:sp>
    </p:spTree>
    <p:extLst>
      <p:ext uri="{BB962C8B-B14F-4D97-AF65-F5344CB8AC3E}">
        <p14:creationId xmlns:p14="http://schemas.microsoft.com/office/powerpoint/2010/main" val="1491199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8905"/>
            <a:ext cx="9144000" cy="5300189"/>
          </a:xfrm>
          <a:prstGeom prst="rect">
            <a:avLst/>
          </a:prstGeom>
        </p:spPr>
      </p:pic>
    </p:spTree>
    <p:extLst>
      <p:ext uri="{BB962C8B-B14F-4D97-AF65-F5344CB8AC3E}">
        <p14:creationId xmlns:p14="http://schemas.microsoft.com/office/powerpoint/2010/main" val="3866757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629" b="2629"/>
          <a:stretch>
            <a:fillRect/>
          </a:stretch>
        </p:blipFill>
        <p:spPr/>
      </p:pic>
      <p:sp>
        <p:nvSpPr>
          <p:cNvPr id="4" name="Text Placeholder 3"/>
          <p:cNvSpPr>
            <a:spLocks noGrp="1"/>
          </p:cNvSpPr>
          <p:nvPr>
            <p:ph type="body" sz="half" idx="2"/>
          </p:nvPr>
        </p:nvSpPr>
        <p:spPr/>
        <p:txBody>
          <a:bodyPr/>
          <a:lstStyle/>
          <a:p>
            <a:r>
              <a:rPr lang="en-GB" dirty="0" smtClean="0"/>
              <a:t>Divis Flats, Falls Road</a:t>
            </a:r>
            <a:endParaRPr lang="en-GB" dirty="0"/>
          </a:p>
        </p:txBody>
      </p:sp>
      <p:sp>
        <p:nvSpPr>
          <p:cNvPr id="2" name="Title 1"/>
          <p:cNvSpPr>
            <a:spLocks noGrp="1"/>
          </p:cNvSpPr>
          <p:nvPr>
            <p:ph type="title"/>
          </p:nvPr>
        </p:nvSpPr>
        <p:spPr/>
        <p:txBody>
          <a:bodyPr>
            <a:normAutofit fontScale="90000"/>
          </a:bodyPr>
          <a:lstStyle/>
          <a:p>
            <a:r>
              <a:rPr lang="en-GB" dirty="0" smtClean="0"/>
              <a:t>Belfast modernist redevelopment:</a:t>
            </a:r>
            <a:br>
              <a:rPr lang="en-GB" dirty="0" smtClean="0"/>
            </a:br>
            <a:r>
              <a:rPr lang="en-GB" dirty="0" smtClean="0"/>
              <a:t>troubles with a lower case ‘t’	’</a:t>
            </a:r>
            <a:endParaRPr lang="en-GB" dirty="0"/>
          </a:p>
        </p:txBody>
      </p:sp>
    </p:spTree>
    <p:extLst>
      <p:ext uri="{BB962C8B-B14F-4D97-AF65-F5344CB8AC3E}">
        <p14:creationId xmlns:p14="http://schemas.microsoft.com/office/powerpoint/2010/main" val="162733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census.nationalarchives.ie/exhibition/belfast/main/full/W10-21-2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84201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farm3.staticflickr.com/2686/4031036584_0eb3040f5f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4963"/>
            <a:ext cx="8713787"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926" b="12926"/>
          <a:stretch>
            <a:fillRect/>
          </a:stretch>
        </p:blipFill>
        <p:spPr/>
      </p:pic>
      <p:sp>
        <p:nvSpPr>
          <p:cNvPr id="4" name="Text Placeholder 3"/>
          <p:cNvSpPr>
            <a:spLocks noGrp="1"/>
          </p:cNvSpPr>
          <p:nvPr>
            <p:ph type="body" sz="half" idx="2"/>
          </p:nvPr>
        </p:nvSpPr>
        <p:spPr/>
        <p:txBody>
          <a:bodyPr/>
          <a:lstStyle/>
          <a:p>
            <a:r>
              <a:rPr lang="en-GB" dirty="0" smtClean="0"/>
              <a:t>Belfast dockers enjoy a work break</a:t>
            </a:r>
            <a:endParaRPr lang="en-GB" dirty="0"/>
          </a:p>
        </p:txBody>
      </p:sp>
      <p:sp>
        <p:nvSpPr>
          <p:cNvPr id="2" name="Title 1"/>
          <p:cNvSpPr>
            <a:spLocks noGrp="1"/>
          </p:cNvSpPr>
          <p:nvPr>
            <p:ph type="title"/>
          </p:nvPr>
        </p:nvSpPr>
        <p:spPr/>
        <p:txBody>
          <a:bodyPr/>
          <a:lstStyle/>
          <a:p>
            <a:r>
              <a:rPr lang="en-GB" dirty="0" smtClean="0"/>
              <a:t>A labour intensive sector</a:t>
            </a:r>
            <a:endParaRPr lang="en-GB" dirty="0"/>
          </a:p>
        </p:txBody>
      </p:sp>
    </p:spTree>
    <p:extLst>
      <p:ext uri="{BB962C8B-B14F-4D97-AF65-F5344CB8AC3E}">
        <p14:creationId xmlns:p14="http://schemas.microsoft.com/office/powerpoint/2010/main" val="3102588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7701" b="7701"/>
          <a:stretch>
            <a:fillRect/>
          </a:stretch>
        </p:blipFill>
        <p:spPr/>
      </p:pic>
      <p:sp>
        <p:nvSpPr>
          <p:cNvPr id="3" name="Text Placeholder 2"/>
          <p:cNvSpPr>
            <a:spLocks noGrp="1"/>
          </p:cNvSpPr>
          <p:nvPr>
            <p:ph type="body" sz="half" idx="2"/>
          </p:nvPr>
        </p:nvSpPr>
        <p:spPr/>
        <p:txBody>
          <a:bodyPr/>
          <a:lstStyle/>
          <a:p>
            <a:r>
              <a:rPr lang="en-GB" dirty="0" smtClean="0"/>
              <a:t>Spot the docker</a:t>
            </a:r>
            <a:endParaRPr lang="en-GB" dirty="0"/>
          </a:p>
        </p:txBody>
      </p:sp>
      <p:sp>
        <p:nvSpPr>
          <p:cNvPr id="2" name="Title 1"/>
          <p:cNvSpPr>
            <a:spLocks noGrp="1"/>
          </p:cNvSpPr>
          <p:nvPr>
            <p:ph type="title"/>
          </p:nvPr>
        </p:nvSpPr>
        <p:spPr/>
        <p:txBody>
          <a:bodyPr/>
          <a:lstStyle/>
          <a:p>
            <a:r>
              <a:rPr lang="en-GB" dirty="0" smtClean="0"/>
              <a:t>Containerisation</a:t>
            </a:r>
            <a:endParaRPr lang="en-GB" dirty="0"/>
          </a:p>
        </p:txBody>
      </p:sp>
    </p:spTree>
    <p:extLst>
      <p:ext uri="{BB962C8B-B14F-4D97-AF65-F5344CB8AC3E}">
        <p14:creationId xmlns:p14="http://schemas.microsoft.com/office/powerpoint/2010/main" val="20065280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3956</TotalTime>
  <Words>880</Words>
  <Application>Microsoft Office PowerPoint</Application>
  <PresentationFormat>On-screen Show (4:3)</PresentationFormat>
  <Paragraphs>72</Paragraphs>
  <Slides>34</Slides>
  <Notes>1</Notes>
  <HiddenSlides>0</HiddenSlides>
  <MMClips>3</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Apothecary</vt:lpstr>
      <vt:lpstr>The oral history of a post-industrial city Professor Sean O’Connell </vt:lpstr>
      <vt:lpstr>PowerPoint Presentation</vt:lpstr>
      <vt:lpstr>MRS RAFFERTY (1904-2003)</vt:lpstr>
      <vt:lpstr>PowerPoint Presentation</vt:lpstr>
      <vt:lpstr>Belfast modernist redevelopment: troubles with a lower case ‘t’ ’</vt:lpstr>
      <vt:lpstr>PowerPoint Presentation</vt:lpstr>
      <vt:lpstr>PowerPoint Presentation</vt:lpstr>
      <vt:lpstr>A labour intensive sector</vt:lpstr>
      <vt:lpstr>Containerisation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Anna Bryson</vt:lpstr>
      <vt:lpstr>PowerPoint Presentation</vt:lpstr>
      <vt:lpstr>PowerPoint Presentation</vt:lpstr>
      <vt:lpstr>PowerPoint Presentation</vt:lpstr>
      <vt:lpstr>PowerPoint Presentation</vt:lpstr>
      <vt:lpstr> John Clancy reading ‘Sailortown’</vt:lpstr>
      <vt:lpstr>PowerPoint Presentation</vt:lpstr>
      <vt:lpstr>Titanic Museum, Belfast</vt:lpstr>
      <vt:lpstr>PowerPoint Presentation</vt:lpstr>
      <vt:lpstr>The Holylands</vt:lpstr>
      <vt:lpstr>Social change in the holylands</vt:lpstr>
      <vt:lpstr>Ann Gorman navigates the ‘sectarian’ issue</vt:lpstr>
      <vt:lpstr>Liz Smyth on changing demographics</vt:lpstr>
      <vt:lpstr>Conclusions</vt:lpstr>
    </vt:vector>
  </TitlesOfParts>
  <Company>QUB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PPT</dc:title>
  <dc:creator>soconnell</dc:creator>
  <cp:lastModifiedBy>Administrator</cp:lastModifiedBy>
  <cp:revision>137</cp:revision>
  <dcterms:created xsi:type="dcterms:W3CDTF">2007-01-29T12:48:23Z</dcterms:created>
  <dcterms:modified xsi:type="dcterms:W3CDTF">2019-07-04T13:52:33Z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