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81" r:id="rId2"/>
    <p:sldId id="282" r:id="rId3"/>
    <p:sldId id="283" r:id="rId4"/>
    <p:sldId id="285" r:id="rId5"/>
    <p:sldId id="286" r:id="rId6"/>
    <p:sldId id="287" r:id="rId7"/>
    <p:sldId id="292" r:id="rId8"/>
    <p:sldId id="293" r:id="rId9"/>
    <p:sldId id="294" r:id="rId10"/>
    <p:sldId id="295" r:id="rId11"/>
    <p:sldId id="296" r:id="rId12"/>
    <p:sldId id="297" r:id="rId13"/>
    <p:sldId id="298" r:id="rId14"/>
    <p:sldId id="299" r:id="rId15"/>
    <p:sldId id="303" r:id="rId16"/>
    <p:sldId id="300" r:id="rId17"/>
    <p:sldId id="301" r:id="rId18"/>
    <p:sldId id="309" r:id="rId19"/>
    <p:sldId id="304" r:id="rId20"/>
    <p:sldId id="306" r:id="rId21"/>
    <p:sldId id="257" r:id="rId22"/>
    <p:sldId id="308"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4" r:id="rId37"/>
    <p:sldId id="325" r:id="rId38"/>
    <p:sldId id="272" r:id="rId39"/>
    <p:sldId id="323" r:id="rId40"/>
    <p:sldId id="326"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88"/>
    <p:restoredTop sz="50067"/>
  </p:normalViewPr>
  <p:slideViewPr>
    <p:cSldViewPr snapToGrid="0" snapToObjects="1">
      <p:cViewPr varScale="1">
        <p:scale>
          <a:sx n="35" d="100"/>
          <a:sy n="35" d="100"/>
        </p:scale>
        <p:origin x="1812"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D3ABC-3167-984D-B9B5-7BD32E5C1273}" type="datetimeFigureOut">
              <a:rPr lang="en-US" smtClean="0"/>
              <a:t>7/8/2019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56AFCD-F7A4-FF4A-8A29-2B6A3954F289}" type="slidenum">
              <a:rPr lang="en-US" smtClean="0"/>
              <a:t>‹#›</a:t>
            </a:fld>
            <a:endParaRPr lang="en-US"/>
          </a:p>
        </p:txBody>
      </p:sp>
    </p:spTree>
    <p:extLst>
      <p:ext uri="{BB962C8B-B14F-4D97-AF65-F5344CB8AC3E}">
        <p14:creationId xmlns:p14="http://schemas.microsoft.com/office/powerpoint/2010/main" val="42308548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--turn away from politics and emergence of subconscious fears and desires</a:t>
            </a:r>
          </a:p>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331127BF-E57A-754E-9869-B977192B129B}" type="slidenum">
              <a:rPr lang="en-US" smtClean="0"/>
              <a:pPr>
                <a:defRPr/>
              </a:pPr>
              <a:t>13</a:t>
            </a:fld>
            <a:endParaRPr lang="en-US"/>
          </a:p>
        </p:txBody>
      </p:sp>
    </p:spTree>
    <p:extLst>
      <p:ext uri="{BB962C8B-B14F-4D97-AF65-F5344CB8AC3E}">
        <p14:creationId xmlns:p14="http://schemas.microsoft.com/office/powerpoint/2010/main" val="196747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Otranto is enormously successful and popular; gothic takes off as a genre </a:t>
            </a:r>
          </a:p>
        </p:txBody>
      </p:sp>
      <p:sp>
        <p:nvSpPr>
          <p:cNvPr id="4" name="Slide Number Placeholder 3"/>
          <p:cNvSpPr>
            <a:spLocks noGrp="1"/>
          </p:cNvSpPr>
          <p:nvPr>
            <p:ph type="sldNum" sz="quarter" idx="5"/>
          </p:nvPr>
        </p:nvSpPr>
        <p:spPr/>
        <p:txBody>
          <a:bodyPr/>
          <a:lstStyle/>
          <a:p>
            <a:pPr>
              <a:defRPr/>
            </a:pPr>
            <a:fld id="{70575170-2690-2247-BEB5-F5BCA06D5B80}" type="slidenum">
              <a:rPr lang="en-US" smtClean="0"/>
              <a:pPr>
                <a:defRPr/>
              </a:pPr>
              <a:t>14</a:t>
            </a:fld>
            <a:endParaRPr lang="en-US"/>
          </a:p>
        </p:txBody>
      </p:sp>
    </p:spTree>
    <p:extLst>
      <p:ext uri="{BB962C8B-B14F-4D97-AF65-F5344CB8AC3E}">
        <p14:creationId xmlns:p14="http://schemas.microsoft.com/office/powerpoint/2010/main" val="31643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DAA358-DA18-D441-9FFC-58CB345A6BCA}" type="slidenum">
              <a:rPr lang="en-US" sz="1200"/>
              <a:pPr eaLnBrk="1" hangingPunct="1"/>
              <a:t>17</a:t>
            </a:fld>
            <a:endParaRPr lang="en-US" sz="1200"/>
          </a:p>
        </p:txBody>
      </p:sp>
    </p:spTree>
    <p:extLst>
      <p:ext uri="{BB962C8B-B14F-4D97-AF65-F5344CB8AC3E}">
        <p14:creationId xmlns:p14="http://schemas.microsoft.com/office/powerpoint/2010/main" val="1204863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--already a kind of ‘otherness’ in how Ireland is perceived, in its representation by (usually) English writers (Spenser, Fynes Moryson, or way back to Giraldus Cambrensis in the Middle Ages)–</a:t>
            </a:r>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987427-AAB3-9A4B-B270-AFA0FC7ECCA0}" type="slidenum">
              <a:rPr lang="en-US" sz="1200"/>
              <a:pPr eaLnBrk="1" hangingPunct="1"/>
              <a:t>18</a:t>
            </a:fld>
            <a:endParaRPr lang="en-US" sz="1200"/>
          </a:p>
        </p:txBody>
      </p:sp>
    </p:spTree>
    <p:extLst>
      <p:ext uri="{BB962C8B-B14F-4D97-AF65-F5344CB8AC3E}">
        <p14:creationId xmlns:p14="http://schemas.microsoft.com/office/powerpoint/2010/main" val="151931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What do you think of this concept of Irish Gothic?</a:t>
            </a:r>
          </a:p>
          <a:p>
            <a:pPr eaLnBrk="1" hangingPunct="1">
              <a:spcBef>
                <a:spcPct val="0"/>
              </a:spcBef>
            </a:pPr>
            <a:r>
              <a:rPr lang="en-US">
                <a:latin typeface="Calibri" charset="0"/>
              </a:rPr>
              <a:t>Anyone see any problems with it? What or who does it leave out? Genre, gender etc</a:t>
            </a:r>
          </a:p>
          <a:p>
            <a:pPr eaLnBrk="1" hangingPunct="1">
              <a:spcBef>
                <a:spcPct val="0"/>
              </a:spcBef>
            </a:pPr>
            <a:r>
              <a:rPr lang="en-US">
                <a:latin typeface="Calibri" charset="0"/>
              </a:rPr>
              <a:t>Mangan, Griffin, Carleton, Banims … gothic so pervasive that critics such as Richard Haslam have suggested we should be discussing a gothic mo</a:t>
            </a:r>
          </a:p>
        </p:txBody>
      </p:sp>
      <p:sp>
        <p:nvSpPr>
          <p:cNvPr id="56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7929AC-8521-D746-A32D-62D230DB1675}" type="slidenum">
              <a:rPr lang="en-US" sz="1200"/>
              <a:pPr eaLnBrk="1" hangingPunct="1"/>
              <a:t>20</a:t>
            </a:fld>
            <a:endParaRPr lang="en-US" sz="1200"/>
          </a:p>
        </p:txBody>
      </p:sp>
    </p:spTree>
    <p:extLst>
      <p:ext uri="{BB962C8B-B14F-4D97-AF65-F5344CB8AC3E}">
        <p14:creationId xmlns:p14="http://schemas.microsoft.com/office/powerpoint/2010/main" val="160511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AB24E4D-1980-7C49-BCDE-1C72349E1C2A}"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3EDE3-9C65-5242-88AF-F69686E9416A}" type="slidenum">
              <a:rPr lang="en-US" smtClean="0"/>
              <a:t>‹#›</a:t>
            </a:fld>
            <a:endParaRPr lang="en-US"/>
          </a:p>
        </p:txBody>
      </p:sp>
    </p:spTree>
    <p:extLst>
      <p:ext uri="{BB962C8B-B14F-4D97-AF65-F5344CB8AC3E}">
        <p14:creationId xmlns:p14="http://schemas.microsoft.com/office/powerpoint/2010/main" val="1340977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AB24E4D-1980-7C49-BCDE-1C72349E1C2A}"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3EDE3-9C65-5242-88AF-F69686E9416A}" type="slidenum">
              <a:rPr lang="en-US" smtClean="0"/>
              <a:t>‹#›</a:t>
            </a:fld>
            <a:endParaRPr lang="en-US"/>
          </a:p>
        </p:txBody>
      </p:sp>
    </p:spTree>
    <p:extLst>
      <p:ext uri="{BB962C8B-B14F-4D97-AF65-F5344CB8AC3E}">
        <p14:creationId xmlns:p14="http://schemas.microsoft.com/office/powerpoint/2010/main" val="3232789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AB24E4D-1980-7C49-BCDE-1C72349E1C2A}"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3EDE3-9C65-5242-88AF-F69686E9416A}" type="slidenum">
              <a:rPr lang="en-US" smtClean="0"/>
              <a:t>‹#›</a:t>
            </a:fld>
            <a:endParaRPr lang="en-US"/>
          </a:p>
        </p:txBody>
      </p:sp>
    </p:spTree>
    <p:extLst>
      <p:ext uri="{BB962C8B-B14F-4D97-AF65-F5344CB8AC3E}">
        <p14:creationId xmlns:p14="http://schemas.microsoft.com/office/powerpoint/2010/main" val="186472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AB24E4D-1980-7C49-BCDE-1C72349E1C2A}"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3EDE3-9C65-5242-88AF-F69686E9416A}" type="slidenum">
              <a:rPr lang="en-US" smtClean="0"/>
              <a:t>‹#›</a:t>
            </a:fld>
            <a:endParaRPr lang="en-US"/>
          </a:p>
        </p:txBody>
      </p:sp>
    </p:spTree>
    <p:extLst>
      <p:ext uri="{BB962C8B-B14F-4D97-AF65-F5344CB8AC3E}">
        <p14:creationId xmlns:p14="http://schemas.microsoft.com/office/powerpoint/2010/main" val="3714477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AB24E4D-1980-7C49-BCDE-1C72349E1C2A}"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3EDE3-9C65-5242-88AF-F69686E9416A}" type="slidenum">
              <a:rPr lang="en-US" smtClean="0"/>
              <a:t>‹#›</a:t>
            </a:fld>
            <a:endParaRPr lang="en-US"/>
          </a:p>
        </p:txBody>
      </p:sp>
    </p:spTree>
    <p:extLst>
      <p:ext uri="{BB962C8B-B14F-4D97-AF65-F5344CB8AC3E}">
        <p14:creationId xmlns:p14="http://schemas.microsoft.com/office/powerpoint/2010/main" val="332262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AB24E4D-1980-7C49-BCDE-1C72349E1C2A}" type="datetimeFigureOut">
              <a:rPr lang="en-US" smtClean="0"/>
              <a:t>7/8/2019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3EDE3-9C65-5242-88AF-F69686E9416A}" type="slidenum">
              <a:rPr lang="en-US" smtClean="0"/>
              <a:t>‹#›</a:t>
            </a:fld>
            <a:endParaRPr lang="en-US"/>
          </a:p>
        </p:txBody>
      </p:sp>
    </p:spTree>
    <p:extLst>
      <p:ext uri="{BB962C8B-B14F-4D97-AF65-F5344CB8AC3E}">
        <p14:creationId xmlns:p14="http://schemas.microsoft.com/office/powerpoint/2010/main" val="2939184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AB24E4D-1980-7C49-BCDE-1C72349E1C2A}" type="datetimeFigureOut">
              <a:rPr lang="en-US" smtClean="0"/>
              <a:t>7/8/2019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C3EDE3-9C65-5242-88AF-F69686E9416A}" type="slidenum">
              <a:rPr lang="en-US" smtClean="0"/>
              <a:t>‹#›</a:t>
            </a:fld>
            <a:endParaRPr lang="en-US"/>
          </a:p>
        </p:txBody>
      </p:sp>
    </p:spTree>
    <p:extLst>
      <p:ext uri="{BB962C8B-B14F-4D97-AF65-F5344CB8AC3E}">
        <p14:creationId xmlns:p14="http://schemas.microsoft.com/office/powerpoint/2010/main" val="2496818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AB24E4D-1980-7C49-BCDE-1C72349E1C2A}" type="datetimeFigureOut">
              <a:rPr lang="en-US" smtClean="0"/>
              <a:t>7/8/2019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C3EDE3-9C65-5242-88AF-F69686E9416A}" type="slidenum">
              <a:rPr lang="en-US" smtClean="0"/>
              <a:t>‹#›</a:t>
            </a:fld>
            <a:endParaRPr lang="en-US"/>
          </a:p>
        </p:txBody>
      </p:sp>
    </p:spTree>
    <p:extLst>
      <p:ext uri="{BB962C8B-B14F-4D97-AF65-F5344CB8AC3E}">
        <p14:creationId xmlns:p14="http://schemas.microsoft.com/office/powerpoint/2010/main" val="2337406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24E4D-1980-7C49-BCDE-1C72349E1C2A}" type="datetimeFigureOut">
              <a:rPr lang="en-US" smtClean="0"/>
              <a:t>7/8/2019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C3EDE3-9C65-5242-88AF-F69686E9416A}" type="slidenum">
              <a:rPr lang="en-US" smtClean="0"/>
              <a:t>‹#›</a:t>
            </a:fld>
            <a:endParaRPr lang="en-US"/>
          </a:p>
        </p:txBody>
      </p:sp>
    </p:spTree>
    <p:extLst>
      <p:ext uri="{BB962C8B-B14F-4D97-AF65-F5344CB8AC3E}">
        <p14:creationId xmlns:p14="http://schemas.microsoft.com/office/powerpoint/2010/main" val="1085398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AB24E4D-1980-7C49-BCDE-1C72349E1C2A}" type="datetimeFigureOut">
              <a:rPr lang="en-US" smtClean="0"/>
              <a:t>7/8/2019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3EDE3-9C65-5242-88AF-F69686E9416A}" type="slidenum">
              <a:rPr lang="en-US" smtClean="0"/>
              <a:t>‹#›</a:t>
            </a:fld>
            <a:endParaRPr lang="en-US"/>
          </a:p>
        </p:txBody>
      </p:sp>
    </p:spTree>
    <p:extLst>
      <p:ext uri="{BB962C8B-B14F-4D97-AF65-F5344CB8AC3E}">
        <p14:creationId xmlns:p14="http://schemas.microsoft.com/office/powerpoint/2010/main" val="135213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AB24E4D-1980-7C49-BCDE-1C72349E1C2A}" type="datetimeFigureOut">
              <a:rPr lang="en-US" smtClean="0"/>
              <a:t>7/8/2019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3EDE3-9C65-5242-88AF-F69686E9416A}" type="slidenum">
              <a:rPr lang="en-US" smtClean="0"/>
              <a:t>‹#›</a:t>
            </a:fld>
            <a:endParaRPr lang="en-US"/>
          </a:p>
        </p:txBody>
      </p:sp>
    </p:spTree>
    <p:extLst>
      <p:ext uri="{BB962C8B-B14F-4D97-AF65-F5344CB8AC3E}">
        <p14:creationId xmlns:p14="http://schemas.microsoft.com/office/powerpoint/2010/main" val="955281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24E4D-1980-7C49-BCDE-1C72349E1C2A}" type="datetimeFigureOut">
              <a:rPr lang="en-US" smtClean="0"/>
              <a:t>7/8/2019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3EDE3-9C65-5242-88AF-F69686E9416A}" type="slidenum">
              <a:rPr lang="en-US" smtClean="0"/>
              <a:t>‹#›</a:t>
            </a:fld>
            <a:endParaRPr lang="en-US"/>
          </a:p>
        </p:txBody>
      </p:sp>
    </p:spTree>
    <p:extLst>
      <p:ext uri="{BB962C8B-B14F-4D97-AF65-F5344CB8AC3E}">
        <p14:creationId xmlns:p14="http://schemas.microsoft.com/office/powerpoint/2010/main" val="2441202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upload.wikimedia.org/wikipedia/commons/c/c9/Hanging.gi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Copperplate Gothic Light"/>
                <a:cs typeface="Copperplate Gothic Light"/>
              </a:rPr>
              <a:t>The Gothi</a:t>
            </a:r>
            <a:r>
              <a:rPr lang="en-US" dirty="0">
                <a:latin typeface="Copperplate Gothic Light"/>
                <a:cs typeface="Copperplate Gothic Light"/>
              </a:rPr>
              <a:t>c</a:t>
            </a:r>
          </a:p>
        </p:txBody>
      </p:sp>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31150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2338"/>
          </a:xfrm>
        </p:spPr>
        <p:txBody>
          <a:bodyPr/>
          <a:lstStyle/>
          <a:p>
            <a:pPr>
              <a:defRPr/>
            </a:pPr>
            <a:r>
              <a:rPr lang="en-US" sz="3200" dirty="0" smtClean="0">
                <a:latin typeface="Garamond"/>
                <a:cs typeface="Garamond"/>
              </a:rPr>
              <a:t>Horace Walpole (1717-1797)</a:t>
            </a:r>
            <a:endParaRPr lang="en-US" sz="3200" dirty="0">
              <a:latin typeface="Garamond"/>
              <a:cs typeface="Garamond"/>
            </a:endParaRPr>
          </a:p>
        </p:txBody>
      </p:sp>
      <p:pic>
        <p:nvPicPr>
          <p:cNvPr id="29698"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1052513"/>
            <a:ext cx="3594100" cy="453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9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00338" y="908050"/>
            <a:ext cx="77216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TextBox 4"/>
          <p:cNvSpPr txBox="1">
            <a:spLocks noChangeArrowheads="1"/>
          </p:cNvSpPr>
          <p:nvPr/>
        </p:nvSpPr>
        <p:spPr bwMode="auto">
          <a:xfrm>
            <a:off x="250825" y="5732463"/>
            <a:ext cx="87407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latin typeface="Garamond" charset="0"/>
                <a:cs typeface="Garamond" charset="0"/>
              </a:rPr>
              <a:t>The Castle of Otranto </a:t>
            </a:r>
            <a:r>
              <a:rPr lang="en-US" sz="2000">
                <a:latin typeface="Garamond" charset="0"/>
                <a:cs typeface="Garamond" charset="0"/>
              </a:rPr>
              <a:t>Translated by William Marshal, Gent. From the Original Italian of Onuphrio Muralto, Canon of the Church of St Nicholas at Otranto. </a:t>
            </a:r>
          </a:p>
        </p:txBody>
      </p:sp>
    </p:spTree>
    <p:extLst>
      <p:ext uri="{BB962C8B-B14F-4D97-AF65-F5344CB8AC3E}">
        <p14:creationId xmlns:p14="http://schemas.microsoft.com/office/powerpoint/2010/main" val="4175060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p:cNvSpPr>
            <a:spLocks noChangeArrowheads="1"/>
          </p:cNvSpPr>
          <p:nvPr/>
        </p:nvSpPr>
        <p:spPr bwMode="auto">
          <a:xfrm>
            <a:off x="395288" y="476250"/>
            <a:ext cx="4248150" cy="735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2400" b="1">
                <a:latin typeface="Garamond" charset="0"/>
                <a:cs typeface="Garamond" charset="0"/>
              </a:rPr>
              <a:t>Preface to the first edition of </a:t>
            </a:r>
            <a:r>
              <a:rPr lang="en-GB" sz="2400" b="1" i="1">
                <a:latin typeface="Garamond" charset="0"/>
                <a:cs typeface="Garamond" charset="0"/>
              </a:rPr>
              <a:t>The Castle of Otranto </a:t>
            </a:r>
            <a:r>
              <a:rPr lang="en-GB" sz="2400" b="1">
                <a:latin typeface="Garamond" charset="0"/>
                <a:cs typeface="Garamond" charset="0"/>
              </a:rPr>
              <a:t>(1764)</a:t>
            </a:r>
          </a:p>
          <a:p>
            <a:r>
              <a:rPr lang="en-GB" sz="2400">
                <a:latin typeface="Garamond" charset="0"/>
                <a:cs typeface="Garamond" charset="0"/>
              </a:rPr>
              <a:t> </a:t>
            </a:r>
          </a:p>
          <a:p>
            <a:r>
              <a:rPr lang="en-GB" sz="2000">
                <a:latin typeface="Garamond" charset="0"/>
                <a:cs typeface="Garamond" charset="0"/>
              </a:rPr>
              <a:t>The following work was found in the library of </a:t>
            </a:r>
            <a:r>
              <a:rPr lang="en-GB" sz="2000" b="1">
                <a:latin typeface="Garamond" charset="0"/>
                <a:cs typeface="Garamond" charset="0"/>
              </a:rPr>
              <a:t>an ancient Catholic family in the north of England</a:t>
            </a:r>
            <a:r>
              <a:rPr lang="en-GB" sz="2000">
                <a:latin typeface="Garamond" charset="0"/>
                <a:cs typeface="Garamond" charset="0"/>
              </a:rPr>
              <a:t>.  It was printed at Naples, in the black letter, in the year 1529.  How much sooner it was written does not appear. The principal incidents are such as were believed in the darkest ages of Christianity; but the language and conduct have nothing that savours of barbarism. The style is the purest Italian.</a:t>
            </a:r>
          </a:p>
          <a:p>
            <a:endParaRPr lang="en-GB" sz="2400">
              <a:latin typeface="Garamond" charset="0"/>
              <a:cs typeface="Garamond" charset="0"/>
            </a:endParaRPr>
          </a:p>
          <a:p>
            <a:endParaRPr lang="en-GB" sz="2400">
              <a:latin typeface="Garamond" charset="0"/>
              <a:cs typeface="Garamond" charset="0"/>
            </a:endParaRPr>
          </a:p>
          <a:p>
            <a:endParaRPr lang="en-GB" sz="2400">
              <a:latin typeface="Garamond" charset="0"/>
              <a:cs typeface="Garamond" charset="0"/>
            </a:endParaRPr>
          </a:p>
          <a:p>
            <a:endParaRPr lang="en-GB"/>
          </a:p>
          <a:p>
            <a:endParaRPr lang="en-GB"/>
          </a:p>
          <a:p>
            <a:endParaRPr lang="en-GB"/>
          </a:p>
          <a:p>
            <a:endParaRPr lang="en-GB"/>
          </a:p>
          <a:p>
            <a:endParaRPr lang="en-GB"/>
          </a:p>
          <a:p>
            <a:endParaRPr lang="en-GB"/>
          </a:p>
        </p:txBody>
      </p:sp>
      <p:pic>
        <p:nvPicPr>
          <p:cNvPr id="3072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03800" y="476250"/>
            <a:ext cx="3738563" cy="574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921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453"/>
            <a:ext cx="5983499" cy="504825"/>
          </a:xfrm>
        </p:spPr>
        <p:txBody>
          <a:bodyPr>
            <a:normAutofit fontScale="90000"/>
          </a:bodyPr>
          <a:lstStyle/>
          <a:p>
            <a:pPr algn="l">
              <a:defRPr/>
            </a:pPr>
            <a:r>
              <a:rPr lang="en-US" sz="3200" i="1" dirty="0" smtClean="0">
                <a:latin typeface="Garamond"/>
                <a:cs typeface="Garamond"/>
              </a:rPr>
              <a:t> second edition</a:t>
            </a:r>
            <a:endParaRPr lang="en-US" sz="3200" i="1" dirty="0">
              <a:latin typeface="Garamond"/>
              <a:cs typeface="Garamond"/>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t="1115" b="1115"/>
          <a:stretch>
            <a:fillRect/>
          </a:stretch>
        </p:blipFill>
        <p:spPr>
          <a:xfrm>
            <a:off x="-1527171" y="394883"/>
            <a:ext cx="9152353" cy="5489102"/>
          </a:xfrm>
        </p:spPr>
      </p:pic>
      <p:sp>
        <p:nvSpPr>
          <p:cNvPr id="31747" name="TextBox 4"/>
          <p:cNvSpPr txBox="1">
            <a:spLocks noChangeArrowheads="1"/>
          </p:cNvSpPr>
          <p:nvPr/>
        </p:nvSpPr>
        <p:spPr bwMode="auto">
          <a:xfrm>
            <a:off x="178826" y="5712356"/>
            <a:ext cx="5804673"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Garamond" charset="0"/>
                <a:cs typeface="Garamond" charset="0"/>
              </a:rPr>
              <a:t>‘It engages our attention here, makes some of us cry a little, and all in general afraid to go to bed </a:t>
            </a:r>
            <a:r>
              <a:rPr lang="en-US" sz="2000" dirty="0" err="1">
                <a:latin typeface="Garamond" charset="0"/>
                <a:cs typeface="Garamond" charset="0"/>
              </a:rPr>
              <a:t>o’nights</a:t>
            </a:r>
            <a:r>
              <a:rPr lang="en-US" sz="2000" dirty="0">
                <a:latin typeface="Garamond" charset="0"/>
                <a:cs typeface="Garamond" charset="0"/>
              </a:rPr>
              <a:t>.</a:t>
            </a:r>
            <a:r>
              <a:rPr lang="en-US" sz="2000" dirty="0" smtClean="0">
                <a:latin typeface="Garamond" charset="0"/>
                <a:cs typeface="Garamond" charset="0"/>
              </a:rPr>
              <a:t>’ 	-</a:t>
            </a:r>
            <a:r>
              <a:rPr lang="en-US" sz="2000" dirty="0">
                <a:latin typeface="Garamond" charset="0"/>
                <a:cs typeface="Garamond" charset="0"/>
              </a:rPr>
              <a:t>-Thomas Gray</a:t>
            </a:r>
          </a:p>
        </p:txBody>
      </p:sp>
      <p:sp>
        <p:nvSpPr>
          <p:cNvPr id="3" name="Rectangle 2"/>
          <p:cNvSpPr/>
          <p:nvPr/>
        </p:nvSpPr>
        <p:spPr>
          <a:xfrm>
            <a:off x="6063585" y="177198"/>
            <a:ext cx="2956712" cy="6463309"/>
          </a:xfrm>
          <a:prstGeom prst="rect">
            <a:avLst/>
          </a:prstGeom>
        </p:spPr>
        <p:txBody>
          <a:bodyPr wrap="square">
            <a:spAutoFit/>
          </a:bodyPr>
          <a:lstStyle/>
          <a:p>
            <a:r>
              <a:rPr lang="en-GB" dirty="0" smtClean="0">
                <a:latin typeface="Garamond"/>
                <a:cs typeface="Garamond"/>
              </a:rPr>
              <a:t>… it </a:t>
            </a:r>
            <a:r>
              <a:rPr lang="en-GB" dirty="0">
                <a:latin typeface="Garamond"/>
                <a:cs typeface="Garamond"/>
              </a:rPr>
              <a:t>is fit that he should ask pardon of his readers for having offered his work to them under the borrowed personage of a translator. As diffidence of his own abilities and the novelty of the attempt, were the sole inducements to assume the disguise, he flatters himself he shall appear excusable. […] </a:t>
            </a:r>
            <a:r>
              <a:rPr lang="en-GB" b="1" dirty="0">
                <a:latin typeface="Garamond"/>
                <a:cs typeface="Garamond"/>
              </a:rPr>
              <a:t>It was an attempt to blend the two kinds of romance, the ancient and the modern</a:t>
            </a:r>
            <a:r>
              <a:rPr lang="en-GB" dirty="0">
                <a:latin typeface="Garamond"/>
                <a:cs typeface="Garamond"/>
              </a:rPr>
              <a:t>. In the former, all was imagination and improbability: in the latter, nature is always intended to be, and sometimes has been, copied with success. Invention has not been wanting; but the great resources of fancy have been dammed up, by a strict adherence to common life.</a:t>
            </a:r>
            <a:endParaRPr lang="en-US" dirty="0"/>
          </a:p>
        </p:txBody>
      </p:sp>
    </p:spTree>
    <p:extLst>
      <p:ext uri="{BB962C8B-B14F-4D97-AF65-F5344CB8AC3E}">
        <p14:creationId xmlns:p14="http://schemas.microsoft.com/office/powerpoint/2010/main" val="91609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784" y="155502"/>
            <a:ext cx="8229600" cy="633413"/>
          </a:xfrm>
        </p:spPr>
        <p:txBody>
          <a:bodyPr/>
          <a:lstStyle/>
          <a:p>
            <a:pPr algn="r">
              <a:defRPr/>
            </a:pPr>
            <a:r>
              <a:rPr lang="en-US" sz="2800" b="1" i="1" dirty="0" smtClean="0">
                <a:latin typeface="Garamond"/>
                <a:cs typeface="Garamond"/>
              </a:rPr>
              <a:t>Origins of Otranto … </a:t>
            </a:r>
            <a:endParaRPr lang="en-US" sz="2800" b="1" i="1" dirty="0">
              <a:latin typeface="Garamond"/>
              <a:cs typeface="Garamond"/>
            </a:endParaRPr>
          </a:p>
        </p:txBody>
      </p:sp>
      <p:sp>
        <p:nvSpPr>
          <p:cNvPr id="5" name="Content Placeholder 4"/>
          <p:cNvSpPr>
            <a:spLocks noGrp="1"/>
          </p:cNvSpPr>
          <p:nvPr>
            <p:ph idx="1"/>
          </p:nvPr>
        </p:nvSpPr>
        <p:spPr>
          <a:xfrm>
            <a:off x="179389" y="150199"/>
            <a:ext cx="5255462" cy="6748764"/>
          </a:xfrm>
        </p:spPr>
        <p:txBody>
          <a:bodyPr>
            <a:normAutofit fontScale="92500" lnSpcReduction="10000"/>
          </a:bodyPr>
          <a:lstStyle/>
          <a:p>
            <a:pPr marL="0" indent="0">
              <a:buFontTx/>
              <a:buNone/>
              <a:defRPr/>
            </a:pPr>
            <a:r>
              <a:rPr lang="en-US" sz="2000" dirty="0" smtClean="0">
                <a:latin typeface="Garamond"/>
                <a:cs typeface="Garamond"/>
              </a:rPr>
              <a:t>I had time to write but a short note with </a:t>
            </a:r>
            <a:r>
              <a:rPr lang="en-US" sz="2000" i="1" dirty="0" smtClean="0">
                <a:latin typeface="Garamond"/>
                <a:cs typeface="Garamond"/>
              </a:rPr>
              <a:t>The Castle of Otranto</a:t>
            </a:r>
            <a:r>
              <a:rPr lang="en-US" sz="2000" dirty="0" smtClean="0">
                <a:latin typeface="Garamond"/>
                <a:cs typeface="Garamond"/>
              </a:rPr>
              <a:t>, as your messenger called on me at four o’clock as I was going to dine abroad. Your partiality to me and Strawberry have I hope inclined you to excuse the wildness of the story. You will even have found some traits to put you in mind of this place. When you read of the picture quitting its panel, did not you recollect the portrait of Lord Falkland all in white in my gallery? Shall I even confess to you what was </a:t>
            </a:r>
            <a:r>
              <a:rPr lang="en-US" sz="2000" b="1" dirty="0" smtClean="0">
                <a:latin typeface="Garamond"/>
                <a:cs typeface="Garamond"/>
              </a:rPr>
              <a:t>the origin of the romance</a:t>
            </a:r>
            <a:r>
              <a:rPr lang="en-US" sz="2000" dirty="0" smtClean="0">
                <a:latin typeface="Garamond"/>
                <a:cs typeface="Garamond"/>
              </a:rPr>
              <a:t>? I waked one morning in the beginning of last June from a dream, of which all I could recover was, that I had thought myself in an ancient castle (a very natural dream for a head filled like mine with gothic story) and that on the uppermost bannister of a great staircase I saw a gigantic hand in </a:t>
            </a:r>
            <a:r>
              <a:rPr lang="en-US" sz="2000" dirty="0" err="1" smtClean="0">
                <a:latin typeface="Garamond"/>
                <a:cs typeface="Garamond"/>
              </a:rPr>
              <a:t>armour</a:t>
            </a:r>
            <a:r>
              <a:rPr lang="en-US" sz="2000" dirty="0" smtClean="0">
                <a:latin typeface="Garamond"/>
                <a:cs typeface="Garamond"/>
              </a:rPr>
              <a:t>. In the evening I sat down and began to write, without knowing in the least what I intended to say or relate…I was glad to think of anything rather than politics. </a:t>
            </a:r>
          </a:p>
          <a:p>
            <a:pPr marL="0" indent="0" algn="r">
              <a:buFontTx/>
              <a:buNone/>
              <a:defRPr/>
            </a:pPr>
            <a:r>
              <a:rPr lang="en-US" sz="1800" dirty="0" smtClean="0">
                <a:latin typeface="Garamond"/>
                <a:cs typeface="Garamond"/>
              </a:rPr>
              <a:t>--Letter to Cole, Saturday 9 March 1765. </a:t>
            </a:r>
            <a:r>
              <a:rPr lang="en-US" sz="1800" i="1" dirty="0">
                <a:latin typeface="Garamond"/>
                <a:cs typeface="Garamond"/>
              </a:rPr>
              <a:t>The Yale edition of Horace Walpole’s Correspondence </a:t>
            </a:r>
            <a:r>
              <a:rPr lang="en-US" sz="1800" dirty="0">
                <a:latin typeface="Garamond"/>
                <a:cs typeface="Garamond"/>
              </a:rPr>
              <a:t>ed. </a:t>
            </a:r>
            <a:r>
              <a:rPr lang="en-US" sz="1800" dirty="0" err="1">
                <a:latin typeface="Garamond"/>
                <a:cs typeface="Garamond"/>
              </a:rPr>
              <a:t>W.S.Lewis</a:t>
            </a:r>
            <a:r>
              <a:rPr lang="en-US" sz="1800" dirty="0">
                <a:latin typeface="Garamond"/>
                <a:cs typeface="Garamond"/>
              </a:rPr>
              <a:t> et al. (New Haven, 1937-1983) [online] available at: </a:t>
            </a:r>
            <a:r>
              <a:rPr lang="en-US" sz="1800" dirty="0" smtClean="0">
                <a:latin typeface="Garamond"/>
                <a:cs typeface="Garamond"/>
              </a:rPr>
              <a:t>&lt;</a:t>
            </a:r>
            <a:r>
              <a:rPr lang="en-US" sz="1800" dirty="0">
                <a:latin typeface="Garamond"/>
                <a:cs typeface="Garamond"/>
              </a:rPr>
              <a:t>http://</a:t>
            </a:r>
            <a:r>
              <a:rPr lang="en-US" sz="1800" dirty="0" err="1">
                <a:latin typeface="Garamond"/>
                <a:cs typeface="Garamond"/>
              </a:rPr>
              <a:t>walpole.library.yale.edu</a:t>
            </a:r>
            <a:r>
              <a:rPr lang="en-US" sz="1800" dirty="0">
                <a:latin typeface="Garamond"/>
                <a:cs typeface="Garamond"/>
              </a:rPr>
              <a:t>/collections/digital-collections/</a:t>
            </a:r>
            <a:r>
              <a:rPr lang="en-US" sz="1800" dirty="0" err="1">
                <a:latin typeface="Garamond"/>
                <a:cs typeface="Garamond"/>
              </a:rPr>
              <a:t>horace</a:t>
            </a:r>
            <a:r>
              <a:rPr lang="en-US" sz="1800" dirty="0">
                <a:latin typeface="Garamond"/>
                <a:cs typeface="Garamond"/>
              </a:rPr>
              <a:t>-</a:t>
            </a:r>
            <a:r>
              <a:rPr lang="en-US" sz="1800" dirty="0" err="1">
                <a:latin typeface="Garamond"/>
                <a:cs typeface="Garamond"/>
              </a:rPr>
              <a:t>walpole</a:t>
            </a:r>
            <a:r>
              <a:rPr lang="en-US" sz="1800" dirty="0">
                <a:latin typeface="Garamond"/>
                <a:cs typeface="Garamond"/>
              </a:rPr>
              <a:t>-correspondence&gt; [accessed: </a:t>
            </a:r>
            <a:r>
              <a:rPr lang="en-US" sz="1800" dirty="0" smtClean="0">
                <a:latin typeface="Garamond"/>
                <a:cs typeface="Garamond"/>
              </a:rPr>
              <a:t>18 </a:t>
            </a:r>
            <a:r>
              <a:rPr lang="en-US" sz="1800" dirty="0">
                <a:latin typeface="Garamond"/>
                <a:cs typeface="Garamond"/>
              </a:rPr>
              <a:t>Jan </a:t>
            </a:r>
            <a:r>
              <a:rPr lang="en-US" sz="1800" dirty="0" smtClean="0">
                <a:latin typeface="Garamond"/>
                <a:cs typeface="Garamond"/>
              </a:rPr>
              <a:t>2019] </a:t>
            </a:r>
            <a:r>
              <a:rPr lang="en-US" sz="1800" dirty="0" err="1">
                <a:latin typeface="Garamond"/>
                <a:cs typeface="Garamond"/>
              </a:rPr>
              <a:t>i</a:t>
            </a:r>
            <a:r>
              <a:rPr lang="en-US" sz="1800" dirty="0">
                <a:latin typeface="Garamond"/>
                <a:cs typeface="Garamond"/>
              </a:rPr>
              <a:t>, 88 </a:t>
            </a:r>
            <a:endParaRPr lang="en-US" sz="1800" dirty="0" smtClean="0">
              <a:latin typeface="Garamond"/>
              <a:cs typeface="Garamond"/>
            </a:endParaRPr>
          </a:p>
          <a:p>
            <a:pPr marL="0" indent="0">
              <a:buFontTx/>
              <a:buNone/>
              <a:defRPr/>
            </a:pPr>
            <a:endParaRPr lang="en-US" sz="2400" dirty="0" smtClean="0">
              <a:latin typeface="Garamond"/>
              <a:cs typeface="Garamond"/>
            </a:endParaRPr>
          </a:p>
        </p:txBody>
      </p:sp>
      <p:pic>
        <p:nvPicPr>
          <p:cNvPr id="3" name="Picture 2"/>
          <p:cNvPicPr>
            <a:picLocks noChangeAspect="1"/>
          </p:cNvPicPr>
          <p:nvPr/>
        </p:nvPicPr>
        <p:blipFill>
          <a:blip r:embed="rId3"/>
          <a:stretch>
            <a:fillRect/>
          </a:stretch>
        </p:blipFill>
        <p:spPr>
          <a:xfrm>
            <a:off x="5573516" y="1100626"/>
            <a:ext cx="3469868" cy="4347541"/>
          </a:xfrm>
          <a:prstGeom prst="rect">
            <a:avLst/>
          </a:prstGeom>
        </p:spPr>
      </p:pic>
    </p:spTree>
    <p:extLst>
      <p:ext uri="{BB962C8B-B14F-4D97-AF65-F5344CB8AC3E}">
        <p14:creationId xmlns:p14="http://schemas.microsoft.com/office/powerpoint/2010/main" val="1207834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88913"/>
            <a:ext cx="8229600" cy="849312"/>
          </a:xfrm>
        </p:spPr>
        <p:txBody>
          <a:bodyPr/>
          <a:lstStyle/>
          <a:p>
            <a:pPr>
              <a:defRPr/>
            </a:pPr>
            <a:r>
              <a:rPr lang="en-US" sz="3600" dirty="0" smtClean="0">
                <a:latin typeface="Garamond"/>
                <a:cs typeface="Garamond"/>
              </a:rPr>
              <a:t>Gothic tropes in </a:t>
            </a:r>
            <a:r>
              <a:rPr lang="en-US" sz="3600" i="1" dirty="0" smtClean="0">
                <a:latin typeface="Garamond"/>
                <a:cs typeface="Garamond"/>
              </a:rPr>
              <a:t>The Castle of Otranto</a:t>
            </a:r>
            <a:endParaRPr lang="en-US" sz="3600" i="1" dirty="0">
              <a:latin typeface="Garamond"/>
              <a:cs typeface="Garamond"/>
            </a:endParaRPr>
          </a:p>
        </p:txBody>
      </p:sp>
      <p:sp>
        <p:nvSpPr>
          <p:cNvPr id="3" name="Content Placeholder 2"/>
          <p:cNvSpPr>
            <a:spLocks noGrp="1"/>
          </p:cNvSpPr>
          <p:nvPr>
            <p:ph idx="1"/>
          </p:nvPr>
        </p:nvSpPr>
        <p:spPr>
          <a:xfrm>
            <a:off x="4500563" y="1196975"/>
            <a:ext cx="4464050" cy="4525963"/>
          </a:xfrm>
        </p:spPr>
        <p:txBody>
          <a:bodyPr>
            <a:normAutofit fontScale="92500"/>
          </a:bodyPr>
          <a:lstStyle/>
          <a:p>
            <a:pPr>
              <a:defRPr/>
            </a:pPr>
            <a:r>
              <a:rPr lang="en-US" sz="2400" dirty="0" smtClean="0">
                <a:latin typeface="Garamond"/>
                <a:cs typeface="Garamond"/>
              </a:rPr>
              <a:t>Medievalism (castle, archaic language, </a:t>
            </a:r>
            <a:r>
              <a:rPr lang="en-US" sz="2400" dirty="0" err="1" smtClean="0">
                <a:latin typeface="Garamond"/>
                <a:cs typeface="Garamond"/>
              </a:rPr>
              <a:t>etc</a:t>
            </a:r>
            <a:r>
              <a:rPr lang="en-US" sz="2400" dirty="0" smtClean="0">
                <a:latin typeface="Garamond"/>
                <a:cs typeface="Garamond"/>
              </a:rPr>
              <a:t>)</a:t>
            </a:r>
          </a:p>
          <a:p>
            <a:pPr>
              <a:defRPr/>
            </a:pPr>
            <a:r>
              <a:rPr lang="en-US" sz="2400" dirty="0" smtClean="0">
                <a:latin typeface="Garamond"/>
                <a:cs typeface="Garamond"/>
              </a:rPr>
              <a:t>Powerful male villain</a:t>
            </a:r>
          </a:p>
          <a:p>
            <a:pPr>
              <a:defRPr/>
            </a:pPr>
            <a:r>
              <a:rPr lang="en-US" sz="2400" dirty="0" smtClean="0">
                <a:latin typeface="Garamond"/>
                <a:cs typeface="Garamond"/>
              </a:rPr>
              <a:t>Damsel in distress</a:t>
            </a:r>
          </a:p>
          <a:p>
            <a:pPr>
              <a:defRPr/>
            </a:pPr>
            <a:r>
              <a:rPr lang="en-US" sz="2400" dirty="0" smtClean="0">
                <a:latin typeface="Garamond"/>
                <a:cs typeface="Garamond"/>
              </a:rPr>
              <a:t>Inheritance, succession, bloodlines </a:t>
            </a:r>
          </a:p>
          <a:p>
            <a:pPr>
              <a:defRPr/>
            </a:pPr>
            <a:r>
              <a:rPr lang="en-US" sz="2400" dirty="0" smtClean="0">
                <a:latin typeface="Garamond"/>
                <a:cs typeface="Garamond"/>
              </a:rPr>
              <a:t>Hidden identities</a:t>
            </a:r>
          </a:p>
          <a:p>
            <a:pPr>
              <a:defRPr/>
            </a:pPr>
            <a:r>
              <a:rPr lang="en-US" sz="2400" dirty="0" smtClean="0">
                <a:latin typeface="Garamond"/>
                <a:cs typeface="Garamond"/>
              </a:rPr>
              <a:t>Doubles</a:t>
            </a:r>
          </a:p>
          <a:p>
            <a:pPr>
              <a:defRPr/>
            </a:pPr>
            <a:r>
              <a:rPr lang="en-US" sz="2400" dirty="0" smtClean="0">
                <a:latin typeface="Garamond"/>
                <a:cs typeface="Garamond"/>
              </a:rPr>
              <a:t>Manuscripts, documents, editors</a:t>
            </a:r>
          </a:p>
          <a:p>
            <a:pPr>
              <a:defRPr/>
            </a:pPr>
            <a:r>
              <a:rPr lang="en-US" sz="2400" dirty="0" smtClean="0">
                <a:latin typeface="Garamond"/>
                <a:cs typeface="Garamond"/>
              </a:rPr>
              <a:t>Portraits that come to life</a:t>
            </a:r>
          </a:p>
          <a:p>
            <a:pPr>
              <a:defRPr/>
            </a:pPr>
            <a:r>
              <a:rPr lang="en-US" sz="2400" dirty="0" smtClean="0">
                <a:latin typeface="Garamond"/>
                <a:cs typeface="Garamond"/>
              </a:rPr>
              <a:t>Supernatural incidents</a:t>
            </a:r>
          </a:p>
          <a:p>
            <a:pPr>
              <a:defRPr/>
            </a:pPr>
            <a:r>
              <a:rPr lang="en-US" sz="2400" dirty="0" smtClean="0">
                <a:latin typeface="Garamond"/>
                <a:cs typeface="Garamond"/>
              </a:rPr>
              <a:t>Servants</a:t>
            </a:r>
          </a:p>
          <a:p>
            <a:pPr>
              <a:defRPr/>
            </a:pPr>
            <a:endParaRPr lang="en-US" sz="2400" dirty="0">
              <a:latin typeface="Garamond"/>
              <a:cs typeface="Garamond"/>
            </a:endParaRPr>
          </a:p>
        </p:txBody>
      </p:sp>
      <p:pic>
        <p:nvPicPr>
          <p:cNvPr id="36867"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1196975"/>
            <a:ext cx="4111625" cy="484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77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5649"/>
          </a:xfrm>
        </p:spPr>
        <p:txBody>
          <a:bodyPr>
            <a:normAutofit fontScale="90000"/>
          </a:bodyPr>
          <a:lstStyle/>
          <a:p>
            <a:pPr algn="r"/>
            <a:r>
              <a:rPr lang="en-US" dirty="0" smtClean="0"/>
              <a:t>Definitions of the Gothi</a:t>
            </a:r>
            <a:r>
              <a:rPr lang="en-US" dirty="0"/>
              <a:t>c</a:t>
            </a:r>
          </a:p>
        </p:txBody>
      </p:sp>
      <p:sp>
        <p:nvSpPr>
          <p:cNvPr id="3" name="Content Placeholder 2"/>
          <p:cNvSpPr>
            <a:spLocks noGrp="1"/>
          </p:cNvSpPr>
          <p:nvPr>
            <p:ph idx="1"/>
          </p:nvPr>
        </p:nvSpPr>
        <p:spPr>
          <a:xfrm>
            <a:off x="457200" y="1241396"/>
            <a:ext cx="8447764" cy="5450728"/>
          </a:xfrm>
        </p:spPr>
        <p:txBody>
          <a:bodyPr>
            <a:normAutofit fontScale="62500" lnSpcReduction="20000"/>
          </a:bodyPr>
          <a:lstStyle/>
          <a:p>
            <a:pPr marL="0" indent="0">
              <a:buNone/>
            </a:pPr>
            <a:r>
              <a:rPr lang="en-GB" dirty="0"/>
              <a:t>The </a:t>
            </a:r>
            <a:r>
              <a:rPr lang="en-GB" b="1" dirty="0"/>
              <a:t>gothic</a:t>
            </a:r>
            <a:r>
              <a:rPr lang="en-GB" dirty="0"/>
              <a:t> novel, or in an alternative term, </a:t>
            </a:r>
            <a:r>
              <a:rPr lang="en-GB" b="1" dirty="0"/>
              <a:t>gothic romance</a:t>
            </a:r>
            <a:r>
              <a:rPr lang="en-GB" dirty="0"/>
              <a:t>, is a type of prose fiction inaugurated by Horace Walpole’s </a:t>
            </a:r>
            <a:r>
              <a:rPr lang="en-GB" i="1" dirty="0"/>
              <a:t>The Castle of Otranto – A Gothic Story</a:t>
            </a:r>
            <a:r>
              <a:rPr lang="en-GB" dirty="0"/>
              <a:t> [1764] – the subtitle denotes its setting in the Middle Ages – and flourished through the early nineteenth century.  Some writers followed Walpole’s example by setting their stories in the medieval period; others set them in a Catholic country, especially Italy or Spain. The locale was often a gloomy castle furnished with dungeons, subterranean passages and sliding panels; the typical story focused on the sufferings imposed on an innocent heroine by a cruel and lustful villain, and made bountiful use of ghosts, mysterious disappearances, and other sensational and supernatural occurrences [...] The principal aim of such novels was to evoke chilling horror by exploiting mystery and a variety of horrors...the best opened up to fiction the realm of the irrational and of the perverse impulses and nightmarish terrors that lie beneath the orderly surface of the civilised mind [...] The term ‘Gothic’ has also been extended to a type of fiction which lacks the exotic setting of the earlier romances, but develops a brooding atmosphere of gloom and terror, represents events that are uncanny, or macabre, or melodramatically violent, and often deals with aberrant psychological states</a:t>
            </a:r>
            <a:r>
              <a:rPr lang="en-GB" dirty="0" smtClean="0"/>
              <a:t>.</a:t>
            </a:r>
          </a:p>
          <a:p>
            <a:pPr marL="0" indent="0">
              <a:buNone/>
            </a:pPr>
            <a:endParaRPr lang="en-GB" sz="1300" dirty="0"/>
          </a:p>
          <a:p>
            <a:r>
              <a:rPr lang="en-US" dirty="0"/>
              <a:t>M.H. Abrams, </a:t>
            </a:r>
            <a:r>
              <a:rPr lang="en-US" i="1" dirty="0"/>
              <a:t>A Glossary of Literary Terms</a:t>
            </a:r>
            <a:r>
              <a:rPr lang="en-US" dirty="0"/>
              <a:t>, 8</a:t>
            </a:r>
            <a:r>
              <a:rPr lang="en-US" baseline="30000" dirty="0"/>
              <a:t>th</a:t>
            </a:r>
            <a:r>
              <a:rPr lang="en-US" dirty="0"/>
              <a:t> ed. (London: Wadsworth, 2004), pp. 137-8.</a:t>
            </a:r>
            <a:endParaRPr lang="en-GB" dirty="0"/>
          </a:p>
          <a:p>
            <a:endParaRPr lang="en-US" dirty="0"/>
          </a:p>
        </p:txBody>
      </p:sp>
    </p:spTree>
    <p:extLst>
      <p:ext uri="{BB962C8B-B14F-4D97-AF65-F5344CB8AC3E}">
        <p14:creationId xmlns:p14="http://schemas.microsoft.com/office/powerpoint/2010/main" val="3691719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6162" y="137304"/>
            <a:ext cx="2124621" cy="3253586"/>
          </a:xfrm>
          <a:prstGeom prst="rect">
            <a:avLst/>
          </a:prstGeom>
        </p:spPr>
      </p:pic>
      <p:pic>
        <p:nvPicPr>
          <p:cNvPr id="5" name="Picture 4"/>
          <p:cNvPicPr>
            <a:picLocks noChangeAspect="1"/>
          </p:cNvPicPr>
          <p:nvPr/>
        </p:nvPicPr>
        <p:blipFill>
          <a:blip r:embed="rId3"/>
          <a:stretch>
            <a:fillRect/>
          </a:stretch>
        </p:blipFill>
        <p:spPr>
          <a:xfrm>
            <a:off x="407954" y="137303"/>
            <a:ext cx="2104901" cy="3215179"/>
          </a:xfrm>
          <a:prstGeom prst="rect">
            <a:avLst/>
          </a:prstGeom>
        </p:spPr>
      </p:pic>
      <p:pic>
        <p:nvPicPr>
          <p:cNvPr id="6" name="Picture 5"/>
          <p:cNvPicPr>
            <a:picLocks noChangeAspect="1"/>
          </p:cNvPicPr>
          <p:nvPr/>
        </p:nvPicPr>
        <p:blipFill>
          <a:blip r:embed="rId4"/>
          <a:stretch>
            <a:fillRect/>
          </a:stretch>
        </p:blipFill>
        <p:spPr>
          <a:xfrm>
            <a:off x="2646162" y="3550352"/>
            <a:ext cx="2120639" cy="3227566"/>
          </a:xfrm>
          <a:prstGeom prst="rect">
            <a:avLst/>
          </a:prstGeom>
        </p:spPr>
      </p:pic>
      <p:pic>
        <p:nvPicPr>
          <p:cNvPr id="7" name="Picture 6"/>
          <p:cNvPicPr>
            <a:picLocks noChangeAspect="1"/>
          </p:cNvPicPr>
          <p:nvPr/>
        </p:nvPicPr>
        <p:blipFill>
          <a:blip r:embed="rId5"/>
          <a:stretch>
            <a:fillRect/>
          </a:stretch>
        </p:blipFill>
        <p:spPr>
          <a:xfrm>
            <a:off x="407954" y="3550352"/>
            <a:ext cx="2017480" cy="3109817"/>
          </a:xfrm>
          <a:prstGeom prst="rect">
            <a:avLst/>
          </a:prstGeom>
        </p:spPr>
      </p:pic>
      <p:pic>
        <p:nvPicPr>
          <p:cNvPr id="8" name="Picture 7"/>
          <p:cNvPicPr>
            <a:picLocks noChangeAspect="1"/>
          </p:cNvPicPr>
          <p:nvPr/>
        </p:nvPicPr>
        <p:blipFill>
          <a:blip r:embed="rId6"/>
          <a:stretch>
            <a:fillRect/>
          </a:stretch>
        </p:blipFill>
        <p:spPr>
          <a:xfrm>
            <a:off x="5079810" y="137304"/>
            <a:ext cx="3870338" cy="5816082"/>
          </a:xfrm>
          <a:prstGeom prst="rect">
            <a:avLst/>
          </a:prstGeom>
        </p:spPr>
      </p:pic>
      <p:sp>
        <p:nvSpPr>
          <p:cNvPr id="9" name="TextBox 8"/>
          <p:cNvSpPr txBox="1"/>
          <p:nvPr/>
        </p:nvSpPr>
        <p:spPr>
          <a:xfrm>
            <a:off x="5079810" y="6068456"/>
            <a:ext cx="3870338" cy="707886"/>
          </a:xfrm>
          <a:prstGeom prst="rect">
            <a:avLst/>
          </a:prstGeom>
          <a:noFill/>
        </p:spPr>
        <p:txBody>
          <a:bodyPr wrap="square" rtlCol="0">
            <a:spAutoFit/>
          </a:bodyPr>
          <a:lstStyle/>
          <a:p>
            <a:pPr algn="ctr"/>
            <a:r>
              <a:rPr lang="en-US" sz="2000" dirty="0" smtClean="0">
                <a:latin typeface="Garamond"/>
                <a:cs typeface="Garamond"/>
              </a:rPr>
              <a:t>Charles Robert Maturin</a:t>
            </a:r>
          </a:p>
          <a:p>
            <a:pPr algn="ctr"/>
            <a:r>
              <a:rPr lang="en-US" sz="2000" i="1" dirty="0" err="1" smtClean="0">
                <a:latin typeface="Garamond"/>
                <a:cs typeface="Garamond"/>
              </a:rPr>
              <a:t>Melmoth</a:t>
            </a:r>
            <a:r>
              <a:rPr lang="en-US" sz="2000" i="1" dirty="0" smtClean="0">
                <a:latin typeface="Garamond"/>
                <a:cs typeface="Garamond"/>
              </a:rPr>
              <a:t> the Wanderer </a:t>
            </a:r>
            <a:r>
              <a:rPr lang="en-US" sz="2000" dirty="0" smtClean="0">
                <a:latin typeface="Garamond"/>
                <a:cs typeface="Garamond"/>
              </a:rPr>
              <a:t>(1820)</a:t>
            </a:r>
            <a:endParaRPr lang="en-US" sz="2000" dirty="0">
              <a:latin typeface="Garamond"/>
              <a:cs typeface="Garamond"/>
            </a:endParaRPr>
          </a:p>
        </p:txBody>
      </p:sp>
    </p:spTree>
    <p:extLst>
      <p:ext uri="{BB962C8B-B14F-4D97-AF65-F5344CB8AC3E}">
        <p14:creationId xmlns:p14="http://schemas.microsoft.com/office/powerpoint/2010/main" val="3114685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539750" y="765175"/>
            <a:ext cx="8229600" cy="936625"/>
          </a:xfrm>
        </p:spPr>
        <p:txBody>
          <a:bodyPr>
            <a:noAutofit/>
          </a:bodyPr>
          <a:lstStyle/>
          <a:p>
            <a:pPr algn="ctr" eaLnBrk="1" hangingPunct="1">
              <a:buFontTx/>
              <a:buNone/>
              <a:defRPr/>
            </a:pPr>
            <a:r>
              <a:rPr lang="en-GB" sz="4800" i="1" dirty="0" smtClean="0">
                <a:latin typeface="Garamond"/>
                <a:cs typeface="Garamond"/>
              </a:rPr>
              <a:t>Irish</a:t>
            </a:r>
            <a:r>
              <a:rPr lang="en-GB" sz="4800" dirty="0" smtClean="0">
                <a:latin typeface="Garamond"/>
                <a:cs typeface="Garamond"/>
              </a:rPr>
              <a:t> Gothic? </a:t>
            </a:r>
          </a:p>
        </p:txBody>
      </p:sp>
      <p:pic>
        <p:nvPicPr>
          <p:cNvPr id="41986" name="Picture 5" descr="goggle+doodle+sheridan+lefan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462" y="2287556"/>
            <a:ext cx="8497888" cy="276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657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2484438" y="3068638"/>
            <a:ext cx="6408737" cy="4525962"/>
          </a:xfrm>
        </p:spPr>
        <p:txBody>
          <a:bodyPr/>
          <a:lstStyle/>
          <a:p>
            <a:pPr eaLnBrk="1" hangingPunct="1">
              <a:lnSpc>
                <a:spcPct val="90000"/>
              </a:lnSpc>
              <a:buFontTx/>
              <a:buNone/>
              <a:defRPr/>
            </a:pPr>
            <a:r>
              <a:rPr lang="en-US" sz="1800" dirty="0" smtClean="0">
                <a:latin typeface="Garamond" charset="0"/>
                <a:cs typeface="+mn-cs"/>
              </a:rPr>
              <a:t>	Before 1798, the Irish Gothic was close to the English Gothic in terms of its dual interests in early British and Irish history […] and in ghosts and sensational terrors […] But it also resembled North American Gothic in that it seemed to press the reader in the direction of rather </a:t>
            </a:r>
            <a:r>
              <a:rPr lang="en-US" sz="1800" dirty="0" err="1" smtClean="0">
                <a:latin typeface="Garamond" charset="0"/>
                <a:cs typeface="+mn-cs"/>
              </a:rPr>
              <a:t>generalised</a:t>
            </a:r>
            <a:r>
              <a:rPr lang="en-US" sz="1800" dirty="0" smtClean="0">
                <a:latin typeface="Garamond" charset="0"/>
                <a:cs typeface="+mn-cs"/>
              </a:rPr>
              <a:t> allegorical readings which </a:t>
            </a:r>
            <a:r>
              <a:rPr lang="en-US" sz="1800" dirty="0" err="1" smtClean="0">
                <a:latin typeface="Garamond" charset="0"/>
                <a:cs typeface="+mn-cs"/>
              </a:rPr>
              <a:t>emphasised</a:t>
            </a:r>
            <a:r>
              <a:rPr lang="en-US" sz="1800" dirty="0" smtClean="0">
                <a:latin typeface="Garamond" charset="0"/>
                <a:cs typeface="+mn-cs"/>
              </a:rPr>
              <a:t> the resemblance between the oppressed virtue of the characters and the fate of the nation. After 1798, the terrors of the Gothic became much more explicitly related to those of contemporary life in Ireland, and the realism became much more horrific and dangerous than previous fantasy literature had suggested…</a:t>
            </a:r>
            <a:r>
              <a:rPr lang="en-GB" sz="1800" dirty="0" smtClean="0">
                <a:latin typeface="Garamond" charset="0"/>
                <a:cs typeface="+mn-cs"/>
              </a:rPr>
              <a:t> </a:t>
            </a:r>
          </a:p>
          <a:p>
            <a:pPr eaLnBrk="1" hangingPunct="1">
              <a:lnSpc>
                <a:spcPct val="90000"/>
              </a:lnSpc>
              <a:buFontTx/>
              <a:buNone/>
              <a:defRPr/>
            </a:pPr>
            <a:r>
              <a:rPr lang="en-GB" sz="1800" dirty="0" smtClean="0">
                <a:latin typeface="Garamond" charset="0"/>
                <a:cs typeface="+mn-cs"/>
              </a:rPr>
              <a:t>	--</a:t>
            </a:r>
            <a:r>
              <a:rPr lang="en-GB" sz="1800" dirty="0" err="1" smtClean="0">
                <a:latin typeface="Garamond" charset="0"/>
                <a:cs typeface="+mn-cs"/>
              </a:rPr>
              <a:t>Siobhán</a:t>
            </a:r>
            <a:r>
              <a:rPr lang="en-GB" sz="1800" dirty="0" smtClean="0">
                <a:latin typeface="Garamond" charset="0"/>
                <a:cs typeface="+mn-cs"/>
              </a:rPr>
              <a:t> </a:t>
            </a:r>
            <a:r>
              <a:rPr lang="en-GB" sz="1800" dirty="0" err="1" smtClean="0">
                <a:latin typeface="Garamond" charset="0"/>
                <a:cs typeface="+mn-cs"/>
              </a:rPr>
              <a:t>Kilfeather</a:t>
            </a:r>
            <a:r>
              <a:rPr lang="en-GB" sz="1800" dirty="0" smtClean="0">
                <a:latin typeface="Garamond" charset="0"/>
                <a:cs typeface="+mn-cs"/>
              </a:rPr>
              <a:t>, </a:t>
            </a:r>
            <a:r>
              <a:rPr lang="ja-JP" altLang="en-GB" sz="1800" dirty="0" smtClean="0">
                <a:latin typeface="Arial"/>
                <a:cs typeface="+mn-cs"/>
              </a:rPr>
              <a:t>‘</a:t>
            </a:r>
            <a:r>
              <a:rPr lang="en-GB" sz="1800" dirty="0" smtClean="0">
                <a:latin typeface="Garamond" charset="0"/>
                <a:cs typeface="+mn-cs"/>
              </a:rPr>
              <a:t>The Gothic Novel</a:t>
            </a:r>
            <a:r>
              <a:rPr lang="ja-JP" altLang="en-GB" sz="1800" dirty="0" smtClean="0">
                <a:latin typeface="Arial"/>
                <a:cs typeface="+mn-cs"/>
              </a:rPr>
              <a:t>’</a:t>
            </a:r>
            <a:r>
              <a:rPr lang="en-GB" sz="1800" dirty="0" smtClean="0">
                <a:latin typeface="Garamond" charset="0"/>
                <a:cs typeface="+mn-cs"/>
              </a:rPr>
              <a:t>. </a:t>
            </a:r>
          </a:p>
        </p:txBody>
      </p:sp>
      <p:sp>
        <p:nvSpPr>
          <p:cNvPr id="22532" name="Text Box 4"/>
          <p:cNvSpPr txBox="1">
            <a:spLocks noGrp="1" noChangeArrowheads="1"/>
          </p:cNvSpPr>
          <p:nvPr>
            <p:ph type="title"/>
          </p:nvPr>
        </p:nvSpPr>
        <p:spPr>
          <a:xfrm>
            <a:off x="2987675" y="981075"/>
            <a:ext cx="5976938" cy="1143000"/>
          </a:xfrm>
        </p:spPr>
        <p:txBody>
          <a:bodyPr>
            <a:normAutofit fontScale="90000"/>
          </a:bodyPr>
          <a:lstStyle/>
          <a:p>
            <a:pPr algn="l" eaLnBrk="1" hangingPunct="1">
              <a:defRPr/>
            </a:pPr>
            <a:r>
              <a:rPr lang="en-GB" sz="2000" smtClean="0">
                <a:latin typeface="Garamond" charset="0"/>
                <a:cs typeface="+mj-cs"/>
              </a:rPr>
              <a:t/>
            </a:r>
            <a:br>
              <a:rPr lang="en-GB" sz="2000" smtClean="0">
                <a:latin typeface="Garamond" charset="0"/>
                <a:cs typeface="+mj-cs"/>
              </a:rPr>
            </a:br>
            <a:r>
              <a:rPr lang="en-GB" sz="2000" smtClean="0">
                <a:latin typeface="Garamond" charset="0"/>
                <a:cs typeface="+mj-cs"/>
              </a:rPr>
              <a:t>The Temple of your liberties is filled with buyers and sellers, with money changers and thieves, with placemen and pensioners; these unclean and ominous harpies, gorged with the public spoil, </a:t>
            </a:r>
            <a:r>
              <a:rPr lang="en-GB" sz="2000" b="1" smtClean="0">
                <a:latin typeface="Garamond" charset="0"/>
                <a:cs typeface="+mj-cs"/>
              </a:rPr>
              <a:t>and sucking still, like insatiable vampires</a:t>
            </a:r>
            <a:r>
              <a:rPr lang="en-GB" sz="2000" smtClean="0">
                <a:latin typeface="Garamond" charset="0"/>
                <a:cs typeface="+mj-cs"/>
              </a:rPr>
              <a:t>, the last drainings of the vital blood of their country.</a:t>
            </a:r>
            <a:br>
              <a:rPr lang="en-GB" sz="2000" smtClean="0">
                <a:latin typeface="Garamond" charset="0"/>
                <a:cs typeface="+mj-cs"/>
              </a:rPr>
            </a:br>
            <a:r>
              <a:rPr lang="en-GB" sz="1800" smtClean="0">
                <a:latin typeface="Garamond" charset="0"/>
                <a:cs typeface="+mj-cs"/>
              </a:rPr>
              <a:t>--Theobald Wolfe Tone, </a:t>
            </a:r>
            <a:r>
              <a:rPr lang="ja-JP" altLang="en-GB" sz="1800" smtClean="0">
                <a:latin typeface="Arial"/>
                <a:cs typeface="+mj-cs"/>
              </a:rPr>
              <a:t>‘</a:t>
            </a:r>
            <a:r>
              <a:rPr lang="en-GB" sz="1800" smtClean="0">
                <a:latin typeface="Garamond" charset="0"/>
                <a:cs typeface="+mj-cs"/>
              </a:rPr>
              <a:t>An address to the people of Ireland on the present important crisis</a:t>
            </a:r>
            <a:r>
              <a:rPr lang="ja-JP" altLang="en-GB" sz="1800" smtClean="0">
                <a:latin typeface="Arial"/>
                <a:cs typeface="+mj-cs"/>
              </a:rPr>
              <a:t>’</a:t>
            </a:r>
            <a:r>
              <a:rPr lang="en-GB" sz="1800" smtClean="0">
                <a:latin typeface="Garamond" charset="0"/>
                <a:cs typeface="+mj-cs"/>
              </a:rPr>
              <a:t> (1796)</a:t>
            </a:r>
            <a:br>
              <a:rPr lang="en-GB" sz="1800" smtClean="0">
                <a:latin typeface="Garamond" charset="0"/>
                <a:cs typeface="+mj-cs"/>
              </a:rPr>
            </a:br>
            <a:endParaRPr lang="en-GB" sz="1800" smtClean="0">
              <a:latin typeface="Garamond" charset="0"/>
              <a:cs typeface="+mj-cs"/>
            </a:endParaRPr>
          </a:p>
        </p:txBody>
      </p:sp>
      <p:pic>
        <p:nvPicPr>
          <p:cNvPr id="47107" name="Picture 6" descr="An-Unfortunate-Man-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288" y="188913"/>
            <a:ext cx="2416175" cy="266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8" name="Picture 8" descr="File:Hanging.gif">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5288" y="3141663"/>
            <a:ext cx="2384425"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5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95288" y="0"/>
            <a:ext cx="8229600" cy="765175"/>
          </a:xfrm>
        </p:spPr>
        <p:txBody>
          <a:bodyPr/>
          <a:lstStyle/>
          <a:p>
            <a:pPr algn="r" eaLnBrk="1" hangingPunct="1">
              <a:defRPr/>
            </a:pPr>
            <a:r>
              <a:rPr lang="en-GB" sz="3200" b="1" smtClean="0">
                <a:latin typeface="Garamond" charset="0"/>
                <a:cs typeface="+mj-cs"/>
              </a:rPr>
              <a:t>Irish literary</a:t>
            </a:r>
            <a:r>
              <a:rPr lang="en-GB" sz="3200" b="1" i="1" smtClean="0">
                <a:latin typeface="Garamond" charset="0"/>
                <a:cs typeface="+mj-cs"/>
              </a:rPr>
              <a:t> </a:t>
            </a:r>
            <a:r>
              <a:rPr lang="en-GB" sz="3200" b="1" smtClean="0">
                <a:latin typeface="Garamond" charset="0"/>
                <a:cs typeface="+mj-cs"/>
              </a:rPr>
              <a:t>Gothic?</a:t>
            </a:r>
          </a:p>
        </p:txBody>
      </p:sp>
      <p:sp>
        <p:nvSpPr>
          <p:cNvPr id="5123" name="Rectangle 3"/>
          <p:cNvSpPr>
            <a:spLocks noGrp="1" noChangeArrowheads="1"/>
          </p:cNvSpPr>
          <p:nvPr>
            <p:ph type="body" idx="1"/>
          </p:nvPr>
        </p:nvSpPr>
        <p:spPr>
          <a:xfrm>
            <a:off x="468313" y="836613"/>
            <a:ext cx="8424862" cy="6165850"/>
          </a:xfrm>
        </p:spPr>
        <p:txBody>
          <a:bodyPr/>
          <a:lstStyle/>
          <a:p>
            <a:pPr eaLnBrk="1" hangingPunct="1">
              <a:lnSpc>
                <a:spcPct val="80000"/>
              </a:lnSpc>
              <a:buFontTx/>
              <a:buNone/>
              <a:defRPr/>
            </a:pPr>
            <a:r>
              <a:rPr lang="en-GB" sz="2000" dirty="0" smtClean="0">
                <a:cs typeface="+mn-cs"/>
              </a:rPr>
              <a:t>	</a:t>
            </a:r>
            <a:r>
              <a:rPr lang="en-GB" sz="2200" dirty="0" smtClean="0">
                <a:cs typeface="+mn-cs"/>
              </a:rPr>
              <a:t>* </a:t>
            </a:r>
            <a:r>
              <a:rPr lang="en-GB" sz="2000" dirty="0" smtClean="0">
                <a:latin typeface="Garamond" charset="0"/>
                <a:cs typeface="+mn-cs"/>
              </a:rPr>
              <a:t>Whereas the origins of English Gothicism are diverse and obscure—involving the sensibility of a remarkable individual like Walpole, the larger development of literary romanticism, and the growth of aesthetics through the study of concepts such as </a:t>
            </a:r>
            <a:r>
              <a:rPr lang="ja-JP" altLang="en-GB" sz="2000" dirty="0" smtClean="0">
                <a:latin typeface="Arial"/>
                <a:cs typeface="+mn-cs"/>
              </a:rPr>
              <a:t>‘</a:t>
            </a:r>
            <a:r>
              <a:rPr lang="en-GB" sz="2000" dirty="0" smtClean="0">
                <a:latin typeface="Garamond" charset="0"/>
                <a:cs typeface="+mn-cs"/>
              </a:rPr>
              <a:t>the sublime</a:t>
            </a:r>
            <a:r>
              <a:rPr lang="ja-JP" altLang="en-GB" sz="2000" dirty="0" smtClean="0">
                <a:latin typeface="Arial"/>
                <a:cs typeface="+mn-cs"/>
              </a:rPr>
              <a:t>’</a:t>
            </a:r>
            <a:r>
              <a:rPr lang="en-GB" sz="2000" dirty="0" smtClean="0">
                <a:latin typeface="Garamond" charset="0"/>
                <a:cs typeface="+mn-cs"/>
              </a:rPr>
              <a:t> – </a:t>
            </a:r>
            <a:r>
              <a:rPr lang="en-GB" sz="2000" u="sng" dirty="0" smtClean="0">
                <a:latin typeface="Garamond" charset="0"/>
                <a:cs typeface="+mn-cs"/>
              </a:rPr>
              <a:t>Irish gothic fiction is remarkably explicit in the way it demonstrates its attachment to history and politics</a:t>
            </a:r>
            <a:r>
              <a:rPr lang="en-GB" sz="2000" dirty="0" smtClean="0">
                <a:latin typeface="Garamond" charset="0"/>
                <a:cs typeface="+mn-cs"/>
              </a:rPr>
              <a:t> [. . .] </a:t>
            </a:r>
            <a:r>
              <a:rPr lang="en-GB" sz="2000" u="sng" dirty="0" smtClean="0">
                <a:latin typeface="Garamond" charset="0"/>
                <a:cs typeface="+mn-cs"/>
              </a:rPr>
              <a:t>At the risk of paradox, it has to be said that while Irish gothic writing does not amount to a tradition, it is a distinctly protestant tradition</a:t>
            </a:r>
            <a:r>
              <a:rPr lang="en-GB" sz="2000" dirty="0" smtClean="0">
                <a:latin typeface="Garamond" charset="0"/>
                <a:cs typeface="+mn-cs"/>
              </a:rPr>
              <a:t>. Maturin, Maxwell, the </a:t>
            </a:r>
            <a:r>
              <a:rPr lang="en-GB" sz="2000" dirty="0" err="1" smtClean="0">
                <a:latin typeface="Garamond" charset="0"/>
                <a:cs typeface="+mn-cs"/>
              </a:rPr>
              <a:t>Owenson</a:t>
            </a:r>
            <a:r>
              <a:rPr lang="en-GB" sz="2000" dirty="0" smtClean="0">
                <a:latin typeface="Garamond" charset="0"/>
                <a:cs typeface="+mn-cs"/>
              </a:rPr>
              <a:t> sisters, Sheridan Le </a:t>
            </a:r>
            <a:r>
              <a:rPr lang="en-GB" sz="2000" dirty="0" err="1" smtClean="0">
                <a:latin typeface="Garamond" charset="0"/>
                <a:cs typeface="+mn-cs"/>
              </a:rPr>
              <a:t>Fanu</a:t>
            </a:r>
            <a:r>
              <a:rPr lang="en-GB" sz="2000" dirty="0" smtClean="0">
                <a:latin typeface="Garamond" charset="0"/>
                <a:cs typeface="+mn-cs"/>
              </a:rPr>
              <a:t> and Charles Lever, Bram Stoker and Oscar Wilde, Yeats, Synge, and Elizabeth Bowen were all attached to some degree to the (once) Established Church of Ireland. Maturin and Maxwell were ordained ministers of the Church; Le </a:t>
            </a:r>
            <a:r>
              <a:rPr lang="en-GB" sz="2000" dirty="0" err="1" smtClean="0">
                <a:latin typeface="Garamond" charset="0"/>
                <a:cs typeface="+mn-cs"/>
              </a:rPr>
              <a:t>Fanu</a:t>
            </a:r>
            <a:r>
              <a:rPr lang="en-GB" sz="2000" dirty="0" smtClean="0">
                <a:latin typeface="Garamond" charset="0"/>
                <a:cs typeface="+mn-cs"/>
              </a:rPr>
              <a:t> was the son of a dean, and even Yeats was the grandson of a clerical home. However, only the earliest of these writers (Maturin) could be described as in any sense a conscientious believer in the orthodoxies of the reformed church, and progressive distance from belief is a more important feature of their background than </a:t>
            </a:r>
            <a:r>
              <a:rPr lang="en-GB" sz="2000" dirty="0" err="1" smtClean="0">
                <a:latin typeface="Garamond" charset="0"/>
                <a:cs typeface="+mn-cs"/>
              </a:rPr>
              <a:t>credal</a:t>
            </a:r>
            <a:r>
              <a:rPr lang="en-GB" sz="2000" dirty="0" smtClean="0">
                <a:latin typeface="Garamond" charset="0"/>
                <a:cs typeface="+mn-cs"/>
              </a:rPr>
              <a:t> allegiance. Irish gothic in this sense is a distinctive version of a wider Victorian crisis of Christian belief. </a:t>
            </a:r>
          </a:p>
          <a:p>
            <a:pPr algn="r" eaLnBrk="1" hangingPunct="1">
              <a:lnSpc>
                <a:spcPct val="80000"/>
              </a:lnSpc>
              <a:buFontTx/>
              <a:buNone/>
              <a:defRPr/>
            </a:pPr>
            <a:r>
              <a:rPr lang="en-GB" sz="2200" dirty="0" smtClean="0">
                <a:latin typeface="Garamond" charset="0"/>
                <a:cs typeface="+mn-cs"/>
              </a:rPr>
              <a:t>	</a:t>
            </a:r>
            <a:r>
              <a:rPr lang="en-GB" sz="1800" dirty="0" smtClean="0">
                <a:latin typeface="Garamond" charset="0"/>
                <a:cs typeface="+mn-cs"/>
              </a:rPr>
              <a:t>W.J. McCormack, </a:t>
            </a:r>
            <a:r>
              <a:rPr lang="ja-JP" altLang="en-GB" sz="1800" dirty="0" smtClean="0">
                <a:latin typeface="Arial"/>
                <a:cs typeface="+mn-cs"/>
              </a:rPr>
              <a:t>‘</a:t>
            </a:r>
            <a:r>
              <a:rPr lang="en-GB" sz="1800" dirty="0" smtClean="0">
                <a:latin typeface="Garamond" charset="0"/>
                <a:cs typeface="+mn-cs"/>
              </a:rPr>
              <a:t>Irish Gothic and After</a:t>
            </a:r>
            <a:r>
              <a:rPr lang="en-US" sz="1800" dirty="0" smtClean="0">
                <a:latin typeface="Garamond" charset="0"/>
                <a:cs typeface="+mn-cs"/>
              </a:rPr>
              <a:t> (1820–1945)’, p. 837.</a:t>
            </a:r>
            <a:r>
              <a:rPr lang="en-US" sz="2000" dirty="0" smtClean="0">
                <a:cs typeface="+mn-cs"/>
              </a:rPr>
              <a:t> </a:t>
            </a:r>
            <a:endParaRPr lang="en-GB" sz="2000" dirty="0" smtClean="0">
              <a:cs typeface="+mn-cs"/>
            </a:endParaRPr>
          </a:p>
        </p:txBody>
      </p:sp>
    </p:spTree>
    <p:extLst>
      <p:ext uri="{BB962C8B-B14F-4D97-AF65-F5344CB8AC3E}">
        <p14:creationId xmlns:p14="http://schemas.microsoft.com/office/powerpoint/2010/main" val="3807666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15888"/>
            <a:ext cx="8229600" cy="563562"/>
          </a:xfrm>
        </p:spPr>
        <p:txBody>
          <a:bodyPr/>
          <a:lstStyle/>
          <a:p>
            <a:pPr>
              <a:defRPr/>
            </a:pPr>
            <a:r>
              <a:rPr lang="en-US" sz="2800" b="1" dirty="0" smtClean="0">
                <a:latin typeface="Copperplate Gothic Light"/>
                <a:cs typeface="Copperplate Gothic Light"/>
              </a:rPr>
              <a:t>Gothic [</a:t>
            </a:r>
            <a:r>
              <a:rPr lang="en-US" sz="2800" b="1" i="1" dirty="0" smtClean="0">
                <a:latin typeface="Copperplate Gothic Light"/>
                <a:cs typeface="Copperplate Gothic Light"/>
              </a:rPr>
              <a:t>OED</a:t>
            </a:r>
            <a:r>
              <a:rPr lang="en-US" sz="2800" b="1" dirty="0" smtClean="0">
                <a:latin typeface="Copperplate Gothic Light"/>
                <a:cs typeface="Copperplate Gothic Light"/>
              </a:rPr>
              <a:t>]</a:t>
            </a:r>
            <a:endParaRPr lang="en-US" sz="2800" b="1" dirty="0">
              <a:latin typeface="Copperplate Gothic Light"/>
              <a:cs typeface="Copperplate Gothic Light"/>
            </a:endParaRPr>
          </a:p>
        </p:txBody>
      </p:sp>
      <p:sp>
        <p:nvSpPr>
          <p:cNvPr id="3" name="Content Placeholder 2"/>
          <p:cNvSpPr>
            <a:spLocks noGrp="1"/>
          </p:cNvSpPr>
          <p:nvPr>
            <p:ph idx="1"/>
          </p:nvPr>
        </p:nvSpPr>
        <p:spPr>
          <a:xfrm>
            <a:off x="179388" y="620713"/>
            <a:ext cx="8964612" cy="5761037"/>
          </a:xfrm>
        </p:spPr>
        <p:txBody>
          <a:bodyPr/>
          <a:lstStyle/>
          <a:p>
            <a:pPr marL="0" indent="0">
              <a:lnSpc>
                <a:spcPts val="1900"/>
              </a:lnSpc>
              <a:buFontTx/>
              <a:buNone/>
              <a:defRPr/>
            </a:pPr>
            <a:r>
              <a:rPr lang="en-US" sz="1800" dirty="0" smtClean="0">
                <a:latin typeface="Garamond"/>
                <a:cs typeface="Garamond"/>
              </a:rPr>
              <a:t>A. </a:t>
            </a:r>
            <a:r>
              <a:rPr lang="en-US" sz="1800" i="1" dirty="0" smtClean="0">
                <a:latin typeface="Garamond"/>
                <a:cs typeface="Garamond"/>
              </a:rPr>
              <a:t>adj</a:t>
            </a:r>
            <a:r>
              <a:rPr lang="en-US" sz="1800" dirty="0" smtClean="0">
                <a:latin typeface="Garamond"/>
                <a:cs typeface="Garamond"/>
              </a:rPr>
              <a:t>. 1. a. Of, pertaining to, or concerned with the Goths or their language.</a:t>
            </a:r>
          </a:p>
          <a:p>
            <a:pPr marL="0" indent="0">
              <a:lnSpc>
                <a:spcPts val="1900"/>
              </a:lnSpc>
              <a:buFontTx/>
              <a:buNone/>
              <a:defRPr/>
            </a:pPr>
            <a:r>
              <a:rPr lang="en-US" sz="1800" dirty="0" smtClean="0">
                <a:latin typeface="Garamond"/>
                <a:cs typeface="Garamond"/>
              </a:rPr>
              <a:t>3. a. Belonging to, or characteristic of, the Middle Ages; medieval, ‘romantic’, as opposed to classical. In early use chiefly with reprobation: belonging to the ‘dark ages’.</a:t>
            </a:r>
          </a:p>
          <a:p>
            <a:pPr marL="0" indent="0">
              <a:lnSpc>
                <a:spcPts val="1900"/>
              </a:lnSpc>
              <a:buFontTx/>
              <a:buNone/>
              <a:defRPr/>
            </a:pPr>
            <a:r>
              <a:rPr lang="en-US" sz="1800" dirty="0" smtClean="0">
                <a:latin typeface="Garamond"/>
                <a:cs typeface="Garamond"/>
              </a:rPr>
              <a:t>b. </a:t>
            </a:r>
            <a:r>
              <a:rPr lang="en-US" sz="1800" b="1" dirty="0" smtClean="0">
                <a:latin typeface="Garamond"/>
                <a:cs typeface="Garamond"/>
              </a:rPr>
              <a:t>A term for the style of architecture prevalent in Western Europe from the twelfth </a:t>
            </a:r>
            <a:r>
              <a:rPr lang="en-US" sz="1800" b="1" dirty="0">
                <a:latin typeface="Garamond"/>
                <a:cs typeface="Garamond"/>
              </a:rPr>
              <a:t>t</a:t>
            </a:r>
            <a:r>
              <a:rPr lang="en-US" sz="1800" b="1" dirty="0" smtClean="0">
                <a:latin typeface="Garamond"/>
                <a:cs typeface="Garamond"/>
              </a:rPr>
              <a:t>o the sixteenth century</a:t>
            </a:r>
            <a:r>
              <a:rPr lang="en-US" sz="1800" dirty="0" smtClean="0">
                <a:latin typeface="Garamond"/>
                <a:cs typeface="Garamond"/>
              </a:rPr>
              <a:t>, of which the chief characteristic is the pointed arch. Applied also to buildings, architectural details, and ornamentation.</a:t>
            </a:r>
          </a:p>
          <a:p>
            <a:pPr marL="0" indent="0">
              <a:lnSpc>
                <a:spcPts val="1900"/>
              </a:lnSpc>
              <a:buFontTx/>
              <a:buNone/>
              <a:defRPr/>
            </a:pPr>
            <a:r>
              <a:rPr lang="en-US" sz="1800" dirty="0" smtClean="0">
                <a:latin typeface="Garamond"/>
                <a:cs typeface="Garamond"/>
              </a:rPr>
              <a:t>d. </a:t>
            </a:r>
            <a:r>
              <a:rPr lang="en-US" sz="1800" b="1" dirty="0" smtClean="0">
                <a:latin typeface="Garamond"/>
                <a:cs typeface="Garamond"/>
              </a:rPr>
              <a:t>Gothic Revival </a:t>
            </a:r>
            <a:r>
              <a:rPr lang="en-US" sz="1800" dirty="0" smtClean="0">
                <a:latin typeface="Garamond"/>
                <a:cs typeface="Garamond"/>
              </a:rPr>
              <a:t>n. the reintroduction of a Gothic style of architecture towards the middle of the 19</a:t>
            </a:r>
            <a:r>
              <a:rPr lang="en-US" sz="1800" baseline="30000" dirty="0" smtClean="0">
                <a:latin typeface="Garamond"/>
                <a:cs typeface="Garamond"/>
              </a:rPr>
              <a:t>th</a:t>
            </a:r>
            <a:r>
              <a:rPr lang="en-US" sz="1800" dirty="0" smtClean="0">
                <a:latin typeface="Garamond"/>
                <a:cs typeface="Garamond"/>
              </a:rPr>
              <a:t> cent.</a:t>
            </a:r>
          </a:p>
          <a:p>
            <a:pPr marL="0" indent="0">
              <a:lnSpc>
                <a:spcPts val="1900"/>
              </a:lnSpc>
              <a:buFontTx/>
              <a:buNone/>
              <a:defRPr/>
            </a:pPr>
            <a:r>
              <a:rPr lang="en-US" sz="1800" dirty="0" smtClean="0">
                <a:latin typeface="Garamond"/>
                <a:cs typeface="Garamond"/>
              </a:rPr>
              <a:t>4. </a:t>
            </a:r>
            <a:r>
              <a:rPr lang="en-US" sz="1800" b="1" dirty="0" smtClean="0">
                <a:latin typeface="Garamond"/>
                <a:cs typeface="Garamond"/>
              </a:rPr>
              <a:t>barbarous, rude, uncouth, unpolished, in bad taste</a:t>
            </a:r>
            <a:r>
              <a:rPr lang="en-US" sz="1800" dirty="0" smtClean="0">
                <a:latin typeface="Garamond"/>
                <a:cs typeface="Garamond"/>
              </a:rPr>
              <a:t>. Of temper: Savage.</a:t>
            </a:r>
          </a:p>
          <a:p>
            <a:pPr marL="0" indent="0">
              <a:lnSpc>
                <a:spcPts val="1900"/>
              </a:lnSpc>
              <a:buFontTx/>
              <a:buNone/>
              <a:defRPr/>
            </a:pPr>
            <a:r>
              <a:rPr lang="en-US" sz="1800" dirty="0" smtClean="0">
                <a:latin typeface="Garamond"/>
                <a:cs typeface="Garamond"/>
              </a:rPr>
              <a:t>5. a. Writing and Printing. Used for some kind of written character.</a:t>
            </a:r>
          </a:p>
          <a:p>
            <a:pPr marL="0" indent="0">
              <a:lnSpc>
                <a:spcPts val="1900"/>
              </a:lnSpc>
              <a:buFontTx/>
              <a:buNone/>
              <a:defRPr/>
            </a:pPr>
            <a:r>
              <a:rPr lang="en-US" sz="1800" dirty="0" smtClean="0">
                <a:latin typeface="Garamond"/>
                <a:cs typeface="Garamond"/>
              </a:rPr>
              <a:t>b. In England, the name of the type commonly used for printing German, as distinguished from roman and italic characters.</a:t>
            </a:r>
          </a:p>
          <a:p>
            <a:pPr marL="0" indent="0">
              <a:lnSpc>
                <a:spcPts val="1900"/>
              </a:lnSpc>
              <a:buFontTx/>
              <a:buNone/>
              <a:defRPr/>
            </a:pPr>
            <a:r>
              <a:rPr lang="en-US" sz="1800" dirty="0" smtClean="0">
                <a:latin typeface="Garamond"/>
                <a:cs typeface="Garamond"/>
              </a:rPr>
              <a:t>B. </a:t>
            </a:r>
            <a:r>
              <a:rPr lang="en-US" sz="1800" i="1" dirty="0" smtClean="0">
                <a:latin typeface="Garamond"/>
                <a:cs typeface="Garamond"/>
              </a:rPr>
              <a:t>n</a:t>
            </a:r>
            <a:r>
              <a:rPr lang="en-US" sz="1800" dirty="0" smtClean="0">
                <a:latin typeface="Garamond"/>
                <a:cs typeface="Garamond"/>
              </a:rPr>
              <a:t>. That which is Gothic.</a:t>
            </a:r>
          </a:p>
          <a:p>
            <a:pPr marL="457200" indent="-457200">
              <a:lnSpc>
                <a:spcPts val="1900"/>
              </a:lnSpc>
              <a:buFontTx/>
              <a:buAutoNum type="alphaLcPeriod"/>
              <a:defRPr/>
            </a:pPr>
            <a:r>
              <a:rPr lang="en-US" sz="1800" dirty="0" smtClean="0">
                <a:latin typeface="Garamond"/>
                <a:cs typeface="Garamond"/>
              </a:rPr>
              <a:t>The Gothic language.</a:t>
            </a:r>
          </a:p>
          <a:p>
            <a:pPr marL="457200" indent="-457200">
              <a:lnSpc>
                <a:spcPts val="1900"/>
              </a:lnSpc>
              <a:buFontTx/>
              <a:buAutoNum type="alphaLcPeriod"/>
              <a:defRPr/>
            </a:pPr>
            <a:r>
              <a:rPr lang="en-US" sz="1800" dirty="0" smtClean="0">
                <a:latin typeface="Garamond"/>
                <a:cs typeface="Garamond"/>
              </a:rPr>
              <a:t>A Gothic building.</a:t>
            </a:r>
          </a:p>
          <a:p>
            <a:pPr marL="457200" indent="-457200">
              <a:lnSpc>
                <a:spcPts val="1900"/>
              </a:lnSpc>
              <a:buFontTx/>
              <a:buAutoNum type="alphaLcPeriod"/>
              <a:defRPr/>
            </a:pPr>
            <a:r>
              <a:rPr lang="en-US" sz="1800" dirty="0" smtClean="0">
                <a:latin typeface="Garamond"/>
                <a:cs typeface="Garamond"/>
              </a:rPr>
              <a:t>Gothic architecture or ornamentation.</a:t>
            </a:r>
          </a:p>
          <a:p>
            <a:pPr marL="0" indent="0">
              <a:lnSpc>
                <a:spcPts val="1900"/>
              </a:lnSpc>
              <a:buFontTx/>
              <a:buNone/>
              <a:defRPr/>
            </a:pPr>
            <a:r>
              <a:rPr lang="en-US" sz="1800" b="1" cap="small" dirty="0" smtClean="0">
                <a:latin typeface="Garamond"/>
                <a:cs typeface="Garamond"/>
              </a:rPr>
              <a:t>Draft additions December 2007</a:t>
            </a:r>
          </a:p>
          <a:p>
            <a:pPr marL="0" indent="0">
              <a:lnSpc>
                <a:spcPts val="1900"/>
              </a:lnSpc>
              <a:buFontTx/>
              <a:buNone/>
              <a:defRPr/>
            </a:pPr>
            <a:r>
              <a:rPr lang="en-US" sz="1800" dirty="0" smtClean="0">
                <a:latin typeface="Garamond"/>
                <a:cs typeface="Garamond"/>
              </a:rPr>
              <a:t>Of or designating a genre of fiction characterized by suspenseful, sensational plots involving supernatural or macabre elements and often (</a:t>
            </a:r>
            <a:r>
              <a:rPr lang="en-US" sz="1800" dirty="0" err="1" smtClean="0">
                <a:latin typeface="Garamond"/>
                <a:cs typeface="Garamond"/>
              </a:rPr>
              <a:t>esp</a:t>
            </a:r>
            <a:r>
              <a:rPr lang="en-US" sz="1800" dirty="0" smtClean="0">
                <a:latin typeface="Garamond"/>
                <a:cs typeface="Garamond"/>
              </a:rPr>
              <a:t>, in early use) having a medieval theme or setting. </a:t>
            </a:r>
          </a:p>
          <a:p>
            <a:pPr marL="457200" indent="-457200">
              <a:buFontTx/>
              <a:buAutoNum type="alphaLcPeriod"/>
              <a:defRPr/>
            </a:pPr>
            <a:endParaRPr lang="en-US" sz="2000" dirty="0" smtClean="0">
              <a:latin typeface="Garamond"/>
              <a:cs typeface="Garamond"/>
            </a:endParaRPr>
          </a:p>
          <a:p>
            <a:pPr marL="457200" indent="-457200">
              <a:buFontTx/>
              <a:buAutoNum type="alphaLcPeriod"/>
              <a:defRPr/>
            </a:pPr>
            <a:endParaRPr lang="en-US" sz="2000" dirty="0" smtClean="0">
              <a:latin typeface="Garamond"/>
              <a:cs typeface="Garamond"/>
            </a:endParaRPr>
          </a:p>
          <a:p>
            <a:pPr marL="0" indent="0">
              <a:buFontTx/>
              <a:buNone/>
              <a:defRPr/>
            </a:pPr>
            <a:endParaRPr lang="en-US" sz="2400" dirty="0" smtClean="0">
              <a:latin typeface="Garamond"/>
              <a:cs typeface="Garamond"/>
            </a:endParaRPr>
          </a:p>
          <a:p>
            <a:pPr marL="0" indent="0">
              <a:buFontTx/>
              <a:buNone/>
              <a:defRPr/>
            </a:pPr>
            <a:endParaRPr lang="en-US" dirty="0" smtClean="0"/>
          </a:p>
          <a:p>
            <a:pPr marL="0" indent="0">
              <a:buFontTx/>
              <a:buNone/>
              <a:defRPr/>
            </a:pPr>
            <a:endParaRPr lang="en-US" dirty="0"/>
          </a:p>
        </p:txBody>
      </p:sp>
    </p:spTree>
    <p:extLst>
      <p:ext uri="{BB962C8B-B14F-4D97-AF65-F5344CB8AC3E}">
        <p14:creationId xmlns:p14="http://schemas.microsoft.com/office/powerpoint/2010/main" val="22619000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79388" y="549275"/>
            <a:ext cx="8713787" cy="4525963"/>
          </a:xfrm>
        </p:spPr>
        <p:txBody>
          <a:bodyPr/>
          <a:lstStyle/>
          <a:p>
            <a:pPr eaLnBrk="1" hangingPunct="1">
              <a:lnSpc>
                <a:spcPct val="80000"/>
              </a:lnSpc>
              <a:buFontTx/>
              <a:buNone/>
            </a:pPr>
            <a:r>
              <a:rPr lang="en-US" sz="2200">
                <a:latin typeface="Garamond" charset="0"/>
                <a:ea typeface="ＭＳ Ｐゴシック" charset="0"/>
              </a:rPr>
              <a:t>	* Thus, a ‘colonial’ history, Protestantism, and the fear of marginalisation – rather than marginalisation itself – are central features of the Irish Gothic tradition. The demonisation of both Catholics in general, and Catholicism as a theological and social system, is also central to the Irish Gothic: its monsters are invariably Catholic or crypto-Catholic, the clearest example of which is the anti-Catholic manual that is Maturin’s </a:t>
            </a:r>
            <a:r>
              <a:rPr lang="en-US" sz="2200" i="1">
                <a:latin typeface="Garamond" charset="0"/>
                <a:ea typeface="ＭＳ Ｐゴシック" charset="0"/>
              </a:rPr>
              <a:t>Melmoth the Wanderer</a:t>
            </a:r>
            <a:r>
              <a:rPr lang="en-US" sz="2200">
                <a:latin typeface="Garamond" charset="0"/>
                <a:ea typeface="ＭＳ Ｐゴシック" charset="0"/>
              </a:rPr>
              <a:t> in which the Catholic Church is depicted as a cornucopia of perverts, control freaks, Satanists, and power-hungry sadists. </a:t>
            </a:r>
          </a:p>
          <a:p>
            <a:pPr eaLnBrk="1" hangingPunct="1">
              <a:lnSpc>
                <a:spcPct val="80000"/>
              </a:lnSpc>
              <a:buFontTx/>
              <a:buNone/>
            </a:pPr>
            <a:endParaRPr lang="en-US" sz="800">
              <a:latin typeface="Garamond" charset="0"/>
              <a:ea typeface="ＭＳ Ｐゴシック" charset="0"/>
            </a:endParaRPr>
          </a:p>
          <a:p>
            <a:pPr algn="r" eaLnBrk="1" hangingPunct="1">
              <a:lnSpc>
                <a:spcPct val="80000"/>
              </a:lnSpc>
              <a:buFontTx/>
              <a:buNone/>
            </a:pPr>
            <a:r>
              <a:rPr lang="en-US" sz="1800">
                <a:latin typeface="Garamond" charset="0"/>
                <a:ea typeface="ＭＳ Ｐゴシック" charset="0"/>
              </a:rPr>
              <a:t>--Jarlath Killeen, ‘Irish Gothic: A Theoretical Introduction’. </a:t>
            </a:r>
            <a:endParaRPr lang="en-US" sz="1800" i="1">
              <a:latin typeface="Garamond" charset="0"/>
              <a:ea typeface="ＭＳ Ｐゴシック" charset="0"/>
            </a:endParaRPr>
          </a:p>
        </p:txBody>
      </p:sp>
      <p:pic>
        <p:nvPicPr>
          <p:cNvPr id="55298" name="Picture 5" descr="LissH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3860800"/>
            <a:ext cx="38100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9" name="Picture 7" descr="Coole Park House, home of Lady Gregor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3438" y="3860800"/>
            <a:ext cx="3984625" cy="2659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837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nosferatu_8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524585" y="433292"/>
            <a:ext cx="7405332" cy="720725"/>
          </a:xfrm>
        </p:spPr>
        <p:txBody>
          <a:bodyPr>
            <a:normAutofit fontScale="90000"/>
          </a:bodyPr>
          <a:lstStyle/>
          <a:p>
            <a:pPr algn="l">
              <a:lnSpc>
                <a:spcPct val="50000"/>
              </a:lnSpc>
            </a:pPr>
            <a:r>
              <a:rPr lang="en-GB" sz="2400" dirty="0"/>
              <a:t/>
            </a:r>
            <a:br>
              <a:rPr lang="en-GB" sz="2400" dirty="0"/>
            </a:br>
            <a:r>
              <a:rPr lang="en-GB" sz="2400" dirty="0"/>
              <a:t/>
            </a:r>
            <a:br>
              <a:rPr lang="en-GB" sz="2400" dirty="0"/>
            </a:br>
            <a:r>
              <a:rPr lang="en-GB" sz="2800" b="1" dirty="0"/>
              <a:t/>
            </a:r>
            <a:br>
              <a:rPr lang="en-GB" sz="2800" b="1" dirty="0"/>
            </a:br>
            <a:r>
              <a:rPr lang="en-GB" sz="2800" b="1" dirty="0"/>
              <a:t>       </a:t>
            </a:r>
            <a:r>
              <a:rPr lang="en-GB" sz="4000" b="1" dirty="0" smtClean="0">
                <a:effectLst>
                  <a:outerShdw blurRad="38100" dist="38100" dir="2700000" algn="tl">
                    <a:srgbClr val="FFFFFF"/>
                  </a:outerShdw>
                </a:effectLst>
                <a:latin typeface="Book Antiqua" charset="0"/>
              </a:rPr>
              <a:t>Irish Gothic</a:t>
            </a:r>
            <a:endParaRPr lang="en-US" sz="4000" dirty="0">
              <a:effectLst>
                <a:outerShdw blurRad="38100" dist="38100" dir="2700000" algn="tl">
                  <a:srgbClr val="FFFFFF"/>
                </a:outerShdw>
              </a:effectLst>
              <a:latin typeface="Book Antiqua" charset="0"/>
            </a:endParaRPr>
          </a:p>
        </p:txBody>
      </p:sp>
      <p:sp>
        <p:nvSpPr>
          <p:cNvPr id="2059" name="Text Box 11"/>
          <p:cNvSpPr txBox="1">
            <a:spLocks noChangeArrowheads="1"/>
          </p:cNvSpPr>
          <p:nvPr/>
        </p:nvSpPr>
        <p:spPr bwMode="auto">
          <a:xfrm>
            <a:off x="3497326" y="1493301"/>
            <a:ext cx="3313113"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50000"/>
              </a:lnSpc>
              <a:buFont typeface="Wingdings" charset="0"/>
              <a:buNone/>
            </a:pPr>
            <a:endParaRPr lang="en-GB" sz="800" b="1" i="1" dirty="0">
              <a:latin typeface="Garamond" charset="0"/>
            </a:endParaRPr>
          </a:p>
          <a:p>
            <a:pPr>
              <a:buFont typeface="Wingdings" charset="0"/>
              <a:buChar char="Ø"/>
            </a:pPr>
            <a:r>
              <a:rPr lang="en-GB" sz="2800" b="1" dirty="0">
                <a:latin typeface="Garamond" charset="0"/>
              </a:rPr>
              <a:t>Sheridan Le </a:t>
            </a:r>
            <a:r>
              <a:rPr lang="en-GB" sz="2800" b="1" dirty="0" err="1">
                <a:latin typeface="Garamond" charset="0"/>
              </a:rPr>
              <a:t>Fanu</a:t>
            </a:r>
            <a:r>
              <a:rPr lang="en-GB" sz="2800" b="1" dirty="0">
                <a:latin typeface="Garamond" charset="0"/>
              </a:rPr>
              <a:t>, </a:t>
            </a:r>
            <a:r>
              <a:rPr lang="en-GB" sz="2800" b="1" i="1" dirty="0" err="1" smtClean="0">
                <a:latin typeface="Garamond" charset="0"/>
              </a:rPr>
              <a:t>Carmilla</a:t>
            </a:r>
            <a:r>
              <a:rPr lang="en-GB" sz="2800" b="1" i="1" dirty="0" smtClean="0">
                <a:latin typeface="Garamond" charset="0"/>
              </a:rPr>
              <a:t> </a:t>
            </a:r>
            <a:r>
              <a:rPr lang="en-GB" sz="2800" b="1" dirty="0" smtClean="0">
                <a:latin typeface="Garamond" charset="0"/>
              </a:rPr>
              <a:t>(1871/2)</a:t>
            </a:r>
            <a:endParaRPr lang="en-US" sz="2800" b="1" dirty="0">
              <a:latin typeface="Garamond" charset="0"/>
            </a:endParaRPr>
          </a:p>
        </p:txBody>
      </p:sp>
    </p:spTree>
    <p:extLst>
      <p:ext uri="{BB962C8B-B14F-4D97-AF65-F5344CB8AC3E}">
        <p14:creationId xmlns:p14="http://schemas.microsoft.com/office/powerpoint/2010/main" val="2280213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dissolve">
                                      <p:cBhvr>
                                        <p:cTn id="7" dur="3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5"/>
          <p:cNvSpPr txBox="1">
            <a:spLocks noChangeArrowheads="1"/>
          </p:cNvSpPr>
          <p:nvPr/>
        </p:nvSpPr>
        <p:spPr bwMode="auto">
          <a:xfrm>
            <a:off x="457200" y="6418263"/>
            <a:ext cx="33528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Garamond" charset="0"/>
                <a:cs typeface="Garamond" charset="0"/>
              </a:rPr>
              <a:t>John Polidori, </a:t>
            </a:r>
            <a:r>
              <a:rPr lang="en-US" sz="1800" i="1">
                <a:latin typeface="Garamond" charset="0"/>
                <a:cs typeface="Garamond" charset="0"/>
              </a:rPr>
              <a:t>The Vampyre </a:t>
            </a:r>
            <a:r>
              <a:rPr lang="en-US" sz="1800">
                <a:latin typeface="Garamond" charset="0"/>
                <a:cs typeface="Garamond" charset="0"/>
              </a:rPr>
              <a:t>(1819)</a:t>
            </a:r>
          </a:p>
        </p:txBody>
      </p:sp>
      <p:pic>
        <p:nvPicPr>
          <p:cNvPr id="16386"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76200"/>
            <a:ext cx="3733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0"/>
            <a:ext cx="3803650" cy="603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8" name="TextBox 8"/>
          <p:cNvSpPr txBox="1">
            <a:spLocks noChangeArrowheads="1"/>
          </p:cNvSpPr>
          <p:nvPr/>
        </p:nvSpPr>
        <p:spPr bwMode="auto">
          <a:xfrm>
            <a:off x="5105400" y="5986463"/>
            <a:ext cx="365125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Garamond" charset="0"/>
                <a:cs typeface="Garamond" charset="0"/>
              </a:rPr>
              <a:t>Varney the Vampire; or, the Feast of Blood</a:t>
            </a:r>
            <a:r>
              <a:rPr lang="en-US" sz="1800">
                <a:latin typeface="Garamond" charset="0"/>
                <a:cs typeface="Garamond" charset="0"/>
              </a:rPr>
              <a:t>, attrib. to James Malcolm Rhymer, ser. 1845-7</a:t>
            </a:r>
          </a:p>
          <a:p>
            <a:pPr eaLnBrk="1" hangingPunct="1"/>
            <a:endParaRPr lang="en-US" sz="1800">
              <a:latin typeface="Garamond" charset="0"/>
              <a:cs typeface="Garamond" charset="0"/>
            </a:endParaRPr>
          </a:p>
        </p:txBody>
      </p:sp>
    </p:spTree>
    <p:extLst>
      <p:ext uri="{BB962C8B-B14F-4D97-AF65-F5344CB8AC3E}">
        <p14:creationId xmlns:p14="http://schemas.microsoft.com/office/powerpoint/2010/main" val="364892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4600575" cy="665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0"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825" y="152400"/>
            <a:ext cx="3492500" cy="665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845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2"/>
          <p:cNvSpPr>
            <a:spLocks noGrp="1"/>
          </p:cNvSpPr>
          <p:nvPr>
            <p:ph idx="1"/>
          </p:nvPr>
        </p:nvSpPr>
        <p:spPr>
          <a:xfrm>
            <a:off x="4572000" y="304800"/>
            <a:ext cx="4267200" cy="4525963"/>
          </a:xfrm>
        </p:spPr>
        <p:txBody>
          <a:bodyPr/>
          <a:lstStyle/>
          <a:p>
            <a:pPr eaLnBrk="1" hangingPunct="1">
              <a:buFont typeface="Arial" charset="0"/>
              <a:buNone/>
            </a:pPr>
            <a:r>
              <a:rPr lang="en-GB" sz="2000">
                <a:latin typeface="Garamond" charset="0"/>
                <a:ea typeface="ＭＳ Ｐゴシック" charset="0"/>
                <a:cs typeface="Garamond" charset="0"/>
              </a:rPr>
              <a:t>	“Besides, how can you tell me that your religion and mine are the same; your forms wound me and I hate funerals. What a fuss! […] Her face underwent a change that alarmed and even terrified me for a moment. It darkened and became horribly livid; her teeth and hands were clenched, and she frowned and compressed her lips, while she stared down upon the ground at her feet, and trembled all over with a continued shudder as irrepressible as ague. (Le Fanu 31-2)  </a:t>
            </a:r>
            <a:endParaRPr lang="en-US" sz="2000">
              <a:latin typeface="Garamond" charset="0"/>
              <a:ea typeface="ＭＳ Ｐゴシック" charset="0"/>
              <a:cs typeface="Garamond" charset="0"/>
            </a:endParaRPr>
          </a:p>
        </p:txBody>
      </p:sp>
      <p:pic>
        <p:nvPicPr>
          <p:cNvPr id="1843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784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TextBox 4"/>
          <p:cNvSpPr txBox="1">
            <a:spLocks noChangeArrowheads="1"/>
          </p:cNvSpPr>
          <p:nvPr/>
        </p:nvSpPr>
        <p:spPr bwMode="auto">
          <a:xfrm>
            <a:off x="4876800" y="6172200"/>
            <a:ext cx="3810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latin typeface="Garamond" charset="0"/>
                <a:cs typeface="Garamond" charset="0"/>
              </a:rPr>
              <a:t>Engraving of </a:t>
            </a:r>
            <a:r>
              <a:rPr lang="ja-JP" altLang="en-US" sz="1600" b="1">
                <a:latin typeface="Garamond" charset="0"/>
                <a:cs typeface="Garamond" charset="0"/>
              </a:rPr>
              <a:t>‘</a:t>
            </a:r>
            <a:r>
              <a:rPr lang="en-US" altLang="ja-JP" sz="1600" b="1" i="1">
                <a:latin typeface="Garamond" charset="0"/>
                <a:cs typeface="Garamond" charset="0"/>
              </a:rPr>
              <a:t>Carmilla</a:t>
            </a:r>
            <a:r>
              <a:rPr lang="ja-JP" altLang="en-US" sz="1600" b="1">
                <a:latin typeface="Garamond" charset="0"/>
                <a:cs typeface="Garamond" charset="0"/>
              </a:rPr>
              <a:t>’</a:t>
            </a:r>
            <a:r>
              <a:rPr lang="en-US" altLang="ja-JP" sz="1600" b="1">
                <a:latin typeface="Garamond" charset="0"/>
                <a:cs typeface="Garamond" charset="0"/>
              </a:rPr>
              <a:t>; </a:t>
            </a:r>
            <a:r>
              <a:rPr lang="en-US" altLang="ja-JP" sz="1600" b="1" i="1">
                <a:latin typeface="Garamond" charset="0"/>
                <a:cs typeface="Garamond" charset="0"/>
              </a:rPr>
              <a:t>The Dark Blue</a:t>
            </a:r>
            <a:r>
              <a:rPr lang="en-US" altLang="ja-JP" sz="1600" b="1">
                <a:latin typeface="Garamond" charset="0"/>
                <a:cs typeface="Garamond" charset="0"/>
              </a:rPr>
              <a:t>, December 1871</a:t>
            </a:r>
            <a:endParaRPr lang="en-US" sz="1600" b="1">
              <a:latin typeface="Garamond" charset="0"/>
              <a:cs typeface="Garamond" charset="0"/>
            </a:endParaRPr>
          </a:p>
        </p:txBody>
      </p:sp>
    </p:spTree>
    <p:extLst>
      <p:ext uri="{BB962C8B-B14F-4D97-AF65-F5344CB8AC3E}">
        <p14:creationId xmlns:p14="http://schemas.microsoft.com/office/powerpoint/2010/main" val="4207048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2"/>
          <p:cNvSpPr>
            <a:spLocks noGrp="1"/>
          </p:cNvSpPr>
          <p:nvPr>
            <p:ph idx="1"/>
          </p:nvPr>
        </p:nvSpPr>
        <p:spPr>
          <a:xfrm>
            <a:off x="-152400" y="228600"/>
            <a:ext cx="4427538" cy="4525963"/>
          </a:xfrm>
        </p:spPr>
        <p:txBody>
          <a:bodyPr/>
          <a:lstStyle/>
          <a:p>
            <a:pPr eaLnBrk="1" hangingPunct="1">
              <a:buFont typeface="Arial" charset="0"/>
              <a:buNone/>
            </a:pPr>
            <a:r>
              <a:rPr lang="en-GB" sz="2200">
                <a:latin typeface="Garamond" charset="0"/>
                <a:ea typeface="ＭＳ Ｐゴシック" charset="0"/>
                <a:cs typeface="Garamond" charset="0"/>
              </a:rPr>
              <a:t>	</a:t>
            </a:r>
            <a:r>
              <a:rPr lang="en-GB" sz="2000">
                <a:latin typeface="Garamond" charset="0"/>
                <a:ea typeface="ＭＳ Ｐゴシック" charset="0"/>
                <a:cs typeface="Garamond" charset="0"/>
              </a:rPr>
              <a:t>I am going to tell you now about a dream that led immediately to an odd discovery. One night, instead of the voice I was accustomed to hear in the dark, I heard one, sweet and tender, and at the same time terrible, which said, “Your mother warns you to beware of the assassin.” At the same time a light unexpectedly sprang up, and I saw Carmilla, standing, near the foot of my bed, in her white night-dress, bathed, from her chin to her feet, in one great stain of blood.’ (Le Fanu 52) </a:t>
            </a:r>
            <a:endParaRPr lang="en-US" sz="2000">
              <a:latin typeface="Garamond" charset="0"/>
              <a:ea typeface="ＭＳ Ｐゴシック" charset="0"/>
              <a:cs typeface="Garamond" charset="0"/>
            </a:endParaRPr>
          </a:p>
        </p:txBody>
      </p:sp>
      <p:pic>
        <p:nvPicPr>
          <p:cNvPr id="19458"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75138" y="0"/>
            <a:ext cx="48688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TextBox 5"/>
          <p:cNvSpPr txBox="1">
            <a:spLocks noChangeArrowheads="1"/>
          </p:cNvSpPr>
          <p:nvPr/>
        </p:nvSpPr>
        <p:spPr bwMode="auto">
          <a:xfrm>
            <a:off x="381000" y="6273800"/>
            <a:ext cx="389413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600" b="1">
                <a:latin typeface="Garamond" charset="0"/>
                <a:cs typeface="Garamond" charset="0"/>
              </a:rPr>
              <a:t>Engraving of </a:t>
            </a:r>
            <a:r>
              <a:rPr lang="ja-JP" altLang="en-US" sz="1600" b="1">
                <a:latin typeface="Garamond" charset="0"/>
                <a:cs typeface="Garamond" charset="0"/>
              </a:rPr>
              <a:t>‘</a:t>
            </a:r>
            <a:r>
              <a:rPr lang="en-US" altLang="ja-JP" sz="1600" b="1" i="1">
                <a:latin typeface="Garamond" charset="0"/>
                <a:cs typeface="Garamond" charset="0"/>
              </a:rPr>
              <a:t>Carmilla</a:t>
            </a:r>
            <a:r>
              <a:rPr lang="ja-JP" altLang="en-US" sz="1600" b="1">
                <a:latin typeface="Garamond" charset="0"/>
                <a:cs typeface="Garamond" charset="0"/>
              </a:rPr>
              <a:t>’</a:t>
            </a:r>
            <a:r>
              <a:rPr lang="en-US" altLang="ja-JP" sz="1600" b="1">
                <a:latin typeface="Garamond" charset="0"/>
                <a:cs typeface="Garamond" charset="0"/>
              </a:rPr>
              <a:t>; </a:t>
            </a:r>
            <a:r>
              <a:rPr lang="en-US" altLang="ja-JP" sz="1600" b="1" i="1">
                <a:latin typeface="Garamond" charset="0"/>
                <a:cs typeface="Garamond" charset="0"/>
              </a:rPr>
              <a:t>The Dark Blue</a:t>
            </a:r>
            <a:r>
              <a:rPr lang="en-US" altLang="ja-JP" sz="1600" b="1">
                <a:latin typeface="Garamond" charset="0"/>
                <a:cs typeface="Garamond" charset="0"/>
              </a:rPr>
              <a:t>, February 1872</a:t>
            </a:r>
            <a:endParaRPr lang="en-US" sz="1600" b="1">
              <a:latin typeface="Garamond" charset="0"/>
              <a:cs typeface="Garamond" charset="0"/>
            </a:endParaRPr>
          </a:p>
        </p:txBody>
      </p:sp>
    </p:spTree>
    <p:extLst>
      <p:ext uri="{BB962C8B-B14F-4D97-AF65-F5344CB8AC3E}">
        <p14:creationId xmlns:p14="http://schemas.microsoft.com/office/powerpoint/2010/main" val="1471920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p:cNvSpPr>
            <a:spLocks noGrp="1"/>
          </p:cNvSpPr>
          <p:nvPr>
            <p:ph idx="1"/>
          </p:nvPr>
        </p:nvSpPr>
        <p:spPr>
          <a:xfrm>
            <a:off x="152400" y="5532438"/>
            <a:ext cx="8839200" cy="1325562"/>
          </a:xfrm>
        </p:spPr>
        <p:txBody>
          <a:bodyPr/>
          <a:lstStyle/>
          <a:p>
            <a:pPr eaLnBrk="1" hangingPunct="1">
              <a:lnSpc>
                <a:spcPct val="80000"/>
              </a:lnSpc>
              <a:buFont typeface="Arial" charset="0"/>
              <a:buNone/>
            </a:pPr>
            <a:r>
              <a:rPr lang="en-US" sz="2000">
                <a:latin typeface="Garamond" charset="0"/>
                <a:ea typeface="ＭＳ Ｐゴシック" charset="0"/>
                <a:cs typeface="Garamond" charset="0"/>
              </a:rPr>
              <a:t>	</a:t>
            </a:r>
            <a:r>
              <a:rPr lang="ja-JP" altLang="en-US" sz="2000">
                <a:latin typeface="Garamond" charset="0"/>
                <a:ea typeface="ＭＳ Ｐゴシック" charset="0"/>
                <a:cs typeface="Garamond" charset="0"/>
              </a:rPr>
              <a:t>“</a:t>
            </a:r>
            <a:r>
              <a:rPr lang="en-US" altLang="ja-JP" sz="2000">
                <a:latin typeface="Garamond" charset="0"/>
                <a:ea typeface="ＭＳ Ｐゴシック" charset="0"/>
                <a:cs typeface="Garamond" charset="0"/>
              </a:rPr>
              <a:t>…I saw a large black object, very ill-defined, crawl, as it seemed to me, over the foot of the bed, and swiftly spread itself up to the poor girl</a:t>
            </a:r>
            <a:r>
              <a:rPr lang="ja-JP" altLang="en-US" sz="2000">
                <a:latin typeface="Garamond" charset="0"/>
                <a:ea typeface="ＭＳ Ｐゴシック" charset="0"/>
                <a:cs typeface="Garamond" charset="0"/>
              </a:rPr>
              <a:t>’</a:t>
            </a:r>
            <a:r>
              <a:rPr lang="en-US" altLang="ja-JP" sz="2000">
                <a:latin typeface="Garamond" charset="0"/>
                <a:ea typeface="ＭＳ Ｐゴシック" charset="0"/>
                <a:cs typeface="Garamond" charset="0"/>
              </a:rPr>
              <a:t>s throat, where it swelled, in a moment, into a great, palpitating mass.</a:t>
            </a:r>
            <a:r>
              <a:rPr lang="en-GB" altLang="ja-JP" sz="2000">
                <a:latin typeface="Garamond" charset="0"/>
                <a:ea typeface="ＭＳ Ｐゴシック" charset="0"/>
                <a:cs typeface="Garamond" charset="0"/>
              </a:rPr>
              <a:t> For a few moments I had stood petrified. I now sprang forward, with my sword in my hand.</a:t>
            </a:r>
            <a:r>
              <a:rPr lang="en-GB" sz="2000">
                <a:latin typeface="Garamond" charset="0"/>
                <a:ea typeface="ＭＳ Ｐゴシック" charset="0"/>
                <a:cs typeface="Garamond" charset="0"/>
              </a:rPr>
              <a:t>”</a:t>
            </a:r>
            <a:r>
              <a:rPr lang="en-GB" altLang="ja-JP" sz="2000">
                <a:latin typeface="Garamond" charset="0"/>
                <a:ea typeface="ＭＳ Ｐゴシック" charset="0"/>
                <a:cs typeface="Garamond" charset="0"/>
              </a:rPr>
              <a:t> (Le Fanu 87) </a:t>
            </a:r>
            <a:r>
              <a:rPr lang="en-US" altLang="ja-JP" sz="2000">
                <a:latin typeface="Garamond" charset="0"/>
                <a:ea typeface="ＭＳ Ｐゴシック" charset="0"/>
                <a:cs typeface="Garamond" charset="0"/>
              </a:rPr>
              <a:t> </a:t>
            </a:r>
            <a:endParaRPr lang="en-US" sz="2000">
              <a:latin typeface="Garamond" charset="0"/>
              <a:ea typeface="ＭＳ Ｐゴシック" charset="0"/>
              <a:cs typeface="Garamond" charset="0"/>
            </a:endParaRPr>
          </a:p>
        </p:txBody>
      </p:sp>
      <p:pic>
        <p:nvPicPr>
          <p:cNvPr id="20482"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465138"/>
            <a:ext cx="7383463" cy="506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TextBox 4"/>
          <p:cNvSpPr txBox="1">
            <a:spLocks noChangeArrowheads="1"/>
          </p:cNvSpPr>
          <p:nvPr/>
        </p:nvSpPr>
        <p:spPr bwMode="auto">
          <a:xfrm>
            <a:off x="2133600" y="95250"/>
            <a:ext cx="4505325"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latin typeface="Garamond" charset="0"/>
                <a:cs typeface="Garamond" charset="0"/>
              </a:rPr>
              <a:t>Engraving of </a:t>
            </a:r>
            <a:r>
              <a:rPr lang="ja-JP" altLang="en-US" sz="1600" b="1">
                <a:latin typeface="Garamond" charset="0"/>
                <a:cs typeface="Garamond" charset="0"/>
              </a:rPr>
              <a:t>“</a:t>
            </a:r>
            <a:r>
              <a:rPr lang="en-US" altLang="ja-JP" sz="1600" b="1" i="1">
                <a:latin typeface="Garamond" charset="0"/>
                <a:cs typeface="Garamond" charset="0"/>
              </a:rPr>
              <a:t>Carmilla</a:t>
            </a:r>
            <a:r>
              <a:rPr lang="ja-JP" altLang="en-US" sz="1600" b="1">
                <a:latin typeface="Garamond" charset="0"/>
                <a:cs typeface="Garamond" charset="0"/>
              </a:rPr>
              <a:t>”</a:t>
            </a:r>
            <a:r>
              <a:rPr lang="en-US" altLang="ja-JP" sz="1600" b="1">
                <a:latin typeface="Garamond" charset="0"/>
                <a:cs typeface="Garamond" charset="0"/>
              </a:rPr>
              <a:t>; </a:t>
            </a:r>
            <a:r>
              <a:rPr lang="en-US" altLang="ja-JP" sz="1600" b="1" i="1">
                <a:latin typeface="Garamond" charset="0"/>
                <a:cs typeface="Garamond" charset="0"/>
              </a:rPr>
              <a:t>The Dark Blue</a:t>
            </a:r>
            <a:r>
              <a:rPr lang="en-US" altLang="ja-JP" sz="1600" b="1">
                <a:latin typeface="Garamond" charset="0"/>
                <a:cs typeface="Garamond" charset="0"/>
              </a:rPr>
              <a:t>, March 1872</a:t>
            </a:r>
            <a:endParaRPr lang="en-US" sz="1600" b="1">
              <a:latin typeface="Garamond" charset="0"/>
              <a:cs typeface="Garamond" charset="0"/>
            </a:endParaRPr>
          </a:p>
        </p:txBody>
      </p:sp>
    </p:spTree>
    <p:extLst>
      <p:ext uri="{BB962C8B-B14F-4D97-AF65-F5344CB8AC3E}">
        <p14:creationId xmlns:p14="http://schemas.microsoft.com/office/powerpoint/2010/main" val="1992010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descr="Googledoodl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0" y="1752600"/>
            <a:ext cx="7543800" cy="2605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728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274638"/>
            <a:ext cx="8229600" cy="467346"/>
          </a:xfrm>
        </p:spPr>
        <p:txBody>
          <a:bodyPr>
            <a:normAutofit fontScale="90000"/>
          </a:bodyPr>
          <a:lstStyle/>
          <a:p>
            <a:pPr eaLnBrk="1" hangingPunct="1"/>
            <a:r>
              <a:rPr lang="en-US" sz="3600" b="1" i="1" dirty="0">
                <a:latin typeface="Garamond" charset="0"/>
                <a:ea typeface="ＭＳ Ｐゴシック" charset="0"/>
                <a:cs typeface="Garamond" charset="0"/>
              </a:rPr>
              <a:t>The prettiest creature I ever saw</a:t>
            </a:r>
            <a:r>
              <a:rPr lang="en-US" sz="3600" b="1" dirty="0">
                <a:latin typeface="Garamond" charset="0"/>
                <a:ea typeface="ＭＳ Ｐゴシック" charset="0"/>
                <a:cs typeface="Garamond" charset="0"/>
              </a:rPr>
              <a:t>: </a:t>
            </a:r>
            <a:r>
              <a:rPr lang="en-US" sz="3600" b="1" dirty="0" err="1">
                <a:latin typeface="Garamond" charset="0"/>
                <a:ea typeface="ＭＳ Ｐゴシック" charset="0"/>
                <a:cs typeface="Garamond" charset="0"/>
              </a:rPr>
              <a:t>Carmilla</a:t>
            </a:r>
            <a:endParaRPr lang="en-US" sz="3600" b="1" dirty="0">
              <a:latin typeface="Garamond" charset="0"/>
              <a:ea typeface="ＭＳ Ｐゴシック" charset="0"/>
              <a:cs typeface="Garamond" charset="0"/>
            </a:endParaRPr>
          </a:p>
        </p:txBody>
      </p:sp>
      <p:sp>
        <p:nvSpPr>
          <p:cNvPr id="22530" name="Content Placeholder 2"/>
          <p:cNvSpPr>
            <a:spLocks noGrp="1"/>
          </p:cNvSpPr>
          <p:nvPr>
            <p:ph idx="1"/>
          </p:nvPr>
        </p:nvSpPr>
        <p:spPr>
          <a:xfrm>
            <a:off x="0" y="915292"/>
            <a:ext cx="4638002" cy="5691218"/>
          </a:xfrm>
        </p:spPr>
        <p:txBody>
          <a:bodyPr>
            <a:normAutofit fontScale="92500" lnSpcReduction="10000"/>
          </a:bodyPr>
          <a:lstStyle/>
          <a:p>
            <a:pPr>
              <a:buFont typeface="Arial" charset="0"/>
              <a:buNone/>
            </a:pPr>
            <a:r>
              <a:rPr lang="en-GB" sz="2400" dirty="0">
                <a:latin typeface="Garamond" charset="0"/>
                <a:ea typeface="ＭＳ Ｐゴシック" charset="0"/>
                <a:cs typeface="Garamond" charset="0"/>
              </a:rPr>
              <a:t>	I wonder whether you feel as strangely drawn towards me as I do to you; I have never had a friend--shall I find one now?" She sighed, and her fine dark eyes gazed passionately on me.</a:t>
            </a:r>
          </a:p>
          <a:p>
            <a:pPr>
              <a:buFont typeface="Arial" charset="0"/>
              <a:buNone/>
            </a:pPr>
            <a:r>
              <a:rPr lang="en-GB" sz="2400" dirty="0">
                <a:latin typeface="Garamond" charset="0"/>
                <a:ea typeface="ＭＳ Ｐゴシック" charset="0"/>
                <a:cs typeface="Garamond" charset="0"/>
              </a:rPr>
              <a:t>	Now the truth is, I felt rather unaccountably towards the beautiful stranger. I did feel, as she said, "drawn towards her," but there was also something of repulsion. In this ambiguous feeling, however, the sense of attraction immensely prevailed. She interested and won me; she was so beautiful and so indescribably engaging. (Le </a:t>
            </a:r>
            <a:r>
              <a:rPr lang="en-GB" sz="2400" dirty="0" err="1">
                <a:latin typeface="Garamond" charset="0"/>
                <a:ea typeface="ＭＳ Ｐゴシック" charset="0"/>
                <a:cs typeface="Garamond" charset="0"/>
              </a:rPr>
              <a:t>Fanu</a:t>
            </a:r>
            <a:r>
              <a:rPr lang="en-GB" sz="2400" dirty="0">
                <a:latin typeface="Garamond" charset="0"/>
                <a:ea typeface="ＭＳ Ｐゴシック" charset="0"/>
                <a:cs typeface="Garamond" charset="0"/>
              </a:rPr>
              <a:t> 24-5)</a:t>
            </a:r>
          </a:p>
          <a:p>
            <a:pPr eaLnBrk="1" hangingPunct="1"/>
            <a:endParaRPr lang="en-US" dirty="0">
              <a:latin typeface="Calibri" charset="0"/>
              <a:ea typeface="ＭＳ Ｐゴシック" charset="0"/>
              <a:cs typeface="ＭＳ Ｐゴシック"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8091" y="1098707"/>
            <a:ext cx="3812728" cy="5507803"/>
          </a:xfrm>
          <a:prstGeom prst="rect">
            <a:avLst/>
          </a:prstGeom>
        </p:spPr>
      </p:pic>
    </p:spTree>
    <p:extLst>
      <p:ext uri="{BB962C8B-B14F-4D97-AF65-F5344CB8AC3E}">
        <p14:creationId xmlns:p14="http://schemas.microsoft.com/office/powerpoint/2010/main" val="1601274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p:cNvSpPr>
            <a:spLocks noGrp="1"/>
          </p:cNvSpPr>
          <p:nvPr>
            <p:ph idx="1"/>
          </p:nvPr>
        </p:nvSpPr>
        <p:spPr>
          <a:xfrm>
            <a:off x="4481024" y="99882"/>
            <a:ext cx="4662976" cy="6620780"/>
          </a:xfrm>
        </p:spPr>
        <p:txBody>
          <a:bodyPr>
            <a:normAutofit fontScale="85000" lnSpcReduction="20000"/>
          </a:bodyPr>
          <a:lstStyle/>
          <a:p>
            <a:pPr>
              <a:buFont typeface="Arial" charset="0"/>
              <a:buNone/>
            </a:pPr>
            <a:r>
              <a:rPr lang="en-GB" sz="2400" dirty="0">
                <a:latin typeface="Garamond" charset="0"/>
                <a:ea typeface="ＭＳ Ｐゴシック" charset="0"/>
                <a:cs typeface="Garamond" charset="0"/>
              </a:rPr>
              <a:t>	And when she had spoken such a rhapsody, she would press me more closely in her trembling embrace, and her lips in soft kisses gently glow upon my cheek. Her agitations and her language were unintelligible to me. From these foolish embraces, which were not of very frequent occurrence, I must allow, I used to wish to extricate myself; but my energies seemed to fail me. Her murmured words sounded like a lullaby in my ear, and soothed my resistance into a trance, from which I only seemed to recover myself when she withdrew her arms. </a:t>
            </a:r>
          </a:p>
          <a:p>
            <a:pPr>
              <a:buFont typeface="Arial" charset="0"/>
              <a:buNone/>
            </a:pPr>
            <a:r>
              <a:rPr lang="en-GB" sz="2400" dirty="0">
                <a:latin typeface="Garamond" charset="0"/>
                <a:ea typeface="ＭＳ Ｐゴシック" charset="0"/>
                <a:cs typeface="Garamond" charset="0"/>
              </a:rPr>
              <a:t>	In these mysterious moods I did not like her. I experienced a strange tumultuous excitement that was pleasurable, ever and anon, mingled with a vague sense of fear and disgust. I had no distinct thoughts about her while such scenes lasted, but I was conscious of a love growing into adoration, and also of abhorrence. This I know is paradox, but I can make no other attempt to explain the feeling. (Le </a:t>
            </a:r>
            <a:r>
              <a:rPr lang="en-GB" sz="2400" dirty="0" err="1">
                <a:latin typeface="Garamond" charset="0"/>
                <a:ea typeface="ＭＳ Ｐゴシック" charset="0"/>
                <a:cs typeface="Garamond" charset="0"/>
              </a:rPr>
              <a:t>Fanu</a:t>
            </a:r>
            <a:r>
              <a:rPr lang="en-GB" sz="2400" dirty="0">
                <a:latin typeface="Garamond" charset="0"/>
                <a:ea typeface="ＭＳ Ｐゴシック" charset="0"/>
                <a:cs typeface="Garamond" charset="0"/>
              </a:rPr>
              <a:t> 29)</a:t>
            </a:r>
          </a:p>
          <a:p>
            <a:endParaRPr lang="en-US" dirty="0">
              <a:latin typeface="Calibri" charset="0"/>
              <a:ea typeface="ＭＳ Ｐゴシック" charset="0"/>
              <a:cs typeface="ＭＳ Ｐゴシック"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99882"/>
            <a:ext cx="4613281" cy="6620780"/>
          </a:xfrm>
          <a:prstGeom prst="rect">
            <a:avLst/>
          </a:prstGeom>
        </p:spPr>
      </p:pic>
    </p:spTree>
    <p:extLst>
      <p:ext uri="{BB962C8B-B14F-4D97-AF65-F5344CB8AC3E}">
        <p14:creationId xmlns:p14="http://schemas.microsoft.com/office/powerpoint/2010/main" val="113723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163" y="115888"/>
            <a:ext cx="4165600" cy="6310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TextBox 5"/>
          <p:cNvSpPr txBox="1">
            <a:spLocks noChangeArrowheads="1"/>
          </p:cNvSpPr>
          <p:nvPr/>
        </p:nvSpPr>
        <p:spPr bwMode="auto">
          <a:xfrm>
            <a:off x="4427538" y="6480175"/>
            <a:ext cx="36845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Garamond" charset="0"/>
                <a:cs typeface="Garamond" charset="0"/>
              </a:rPr>
              <a:t>Notre Dame de Paris, begun c. 1200</a:t>
            </a:r>
          </a:p>
        </p:txBody>
      </p:sp>
      <p:sp>
        <p:nvSpPr>
          <p:cNvPr id="17411" name="TextBox 6"/>
          <p:cNvSpPr txBox="1">
            <a:spLocks noChangeArrowheads="1"/>
          </p:cNvSpPr>
          <p:nvPr/>
        </p:nvSpPr>
        <p:spPr bwMode="auto">
          <a:xfrm>
            <a:off x="34925" y="6488113"/>
            <a:ext cx="4025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Garamond" charset="0"/>
                <a:cs typeface="Garamond" charset="0"/>
              </a:rPr>
              <a:t>Basilica of Saint Denis, completed 1144</a:t>
            </a:r>
          </a:p>
        </p:txBody>
      </p:sp>
      <p:pic>
        <p:nvPicPr>
          <p:cNvPr id="17412"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538" y="187325"/>
            <a:ext cx="4641850" cy="626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218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p:cNvSpPr>
            <a:spLocks noGrp="1"/>
          </p:cNvSpPr>
          <p:nvPr>
            <p:ph idx="1"/>
          </p:nvPr>
        </p:nvSpPr>
        <p:spPr>
          <a:xfrm>
            <a:off x="457200" y="1143000"/>
            <a:ext cx="8229600" cy="4525963"/>
          </a:xfrm>
        </p:spPr>
        <p:txBody>
          <a:bodyPr/>
          <a:lstStyle/>
          <a:p>
            <a:pPr>
              <a:buFont typeface="Arial" charset="0"/>
              <a:buNone/>
            </a:pPr>
            <a:r>
              <a:rPr lang="en-GB">
                <a:latin typeface="Calibri" charset="0"/>
                <a:ea typeface="ＭＳ Ｐゴシック" charset="0"/>
                <a:cs typeface="ＭＳ Ｐゴシック" charset="0"/>
              </a:rPr>
              <a:t>	</a:t>
            </a:r>
            <a:r>
              <a:rPr lang="en-GB" sz="2400">
                <a:latin typeface="Garamond" charset="0"/>
                <a:ea typeface="ＭＳ Ｐゴシック" charset="0"/>
                <a:cs typeface="Garamond" charset="0"/>
              </a:rPr>
              <a:t>“I am descended from the Karnsteins; that is, mamma was.”</a:t>
            </a:r>
          </a:p>
          <a:p>
            <a:pPr>
              <a:buFont typeface="Arial" charset="0"/>
              <a:buNone/>
            </a:pPr>
            <a:r>
              <a:rPr lang="en-GB" sz="2400">
                <a:latin typeface="Garamond" charset="0"/>
                <a:ea typeface="ＭＳ Ｐゴシック" charset="0"/>
                <a:cs typeface="Garamond" charset="0"/>
              </a:rPr>
              <a:t>	"Ah!" said the lady, languidly, "so am I, I think, a very long descent, very ancient. Are there any Karnsteins living now?”</a:t>
            </a:r>
          </a:p>
          <a:p>
            <a:pPr>
              <a:buFont typeface="Arial" charset="0"/>
              <a:buNone/>
            </a:pPr>
            <a:r>
              <a:rPr lang="en-GB" sz="2400">
                <a:latin typeface="Garamond" charset="0"/>
                <a:ea typeface="ＭＳ Ｐゴシック" charset="0"/>
                <a:cs typeface="Garamond" charset="0"/>
              </a:rPr>
              <a:t>	"None who bear the name, I believe. The family were ruined, I believe, in some civil wars, long ago, but the ruins of the castle are only about three miles away.”</a:t>
            </a:r>
          </a:p>
          <a:p>
            <a:pPr>
              <a:buFont typeface="Arial" charset="0"/>
              <a:buNone/>
            </a:pPr>
            <a:r>
              <a:rPr lang="en-GB" sz="2400">
                <a:latin typeface="Garamond" charset="0"/>
                <a:ea typeface="ＭＳ Ｐゴシック" charset="0"/>
                <a:cs typeface="Garamond" charset="0"/>
              </a:rPr>
              <a:t>	"How interesting!" she said, languidly. "But see what beautiful moonlight!” (Le Fanu 40)</a:t>
            </a:r>
          </a:p>
          <a:p>
            <a:endParaRPr lang="en-US" sz="2400">
              <a:latin typeface="Garamond" charset="0"/>
              <a:ea typeface="ＭＳ Ｐゴシック" charset="0"/>
              <a:cs typeface="Garamond" charset="0"/>
            </a:endParaRPr>
          </a:p>
        </p:txBody>
      </p:sp>
    </p:spTree>
    <p:extLst>
      <p:ext uri="{BB962C8B-B14F-4D97-AF65-F5344CB8AC3E}">
        <p14:creationId xmlns:p14="http://schemas.microsoft.com/office/powerpoint/2010/main" val="2836601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Content Placeholder 2"/>
          <p:cNvSpPr>
            <a:spLocks noGrp="1"/>
          </p:cNvSpPr>
          <p:nvPr>
            <p:ph idx="1"/>
          </p:nvPr>
        </p:nvSpPr>
        <p:spPr>
          <a:xfrm>
            <a:off x="457200" y="1143000"/>
            <a:ext cx="8229600" cy="4525963"/>
          </a:xfrm>
        </p:spPr>
        <p:txBody>
          <a:bodyPr/>
          <a:lstStyle/>
          <a:p>
            <a:r>
              <a:rPr lang="en-GB" sz="2400">
                <a:latin typeface="Garamond" charset="0"/>
                <a:ea typeface="ＭＳ Ｐゴシック" charset="0"/>
                <a:cs typeface="Garamond" charset="0"/>
              </a:rPr>
              <a:t>Here then, were all the admitted signs and proofs of vampirism. The body, therefore, in accordance with the ancient practice, was raised, and a sharp stake driven through the heart of the vampire, who uttered a piercing shriek at the moment, in all respects such as might escape from a living person in the last agony. Then the head was struck off, and a torrent of blood flowed from the severed neck. The body and head was next placed on a pile of wood, and reduced to ashes, which were thrown upon the river and borne away, and that territory has never since been plagued by the visits of a vampire. (Le Fanu 92)</a:t>
            </a:r>
          </a:p>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099763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1"/>
          </p:nvPr>
        </p:nvSpPr>
        <p:spPr>
          <a:xfrm>
            <a:off x="5410200" y="274638"/>
            <a:ext cx="3276600" cy="4525962"/>
          </a:xfrm>
        </p:spPr>
        <p:txBody>
          <a:bodyPr/>
          <a:lstStyle/>
          <a:p>
            <a:r>
              <a:rPr lang="en-US" sz="2400">
                <a:latin typeface="Garamond" charset="0"/>
                <a:ea typeface="ＭＳ Ｐゴシック" charset="0"/>
                <a:cs typeface="Garamond" charset="0"/>
              </a:rPr>
              <a:t>Caroline Norton (</a:t>
            </a:r>
            <a:r>
              <a:rPr lang="en-GB" sz="2400">
                <a:latin typeface="Garamond" charset="0"/>
                <a:ea typeface="ＭＳ Ｐゴシック" charset="0"/>
                <a:cs typeface="Garamond" charset="0"/>
              </a:rPr>
              <a:t>née Sheridan) 1808-1877</a:t>
            </a:r>
          </a:p>
          <a:p>
            <a:pPr>
              <a:buFont typeface="Arial" charset="0"/>
              <a:buNone/>
            </a:pPr>
            <a:endParaRPr lang="en-US" sz="900">
              <a:latin typeface="Garamond" charset="0"/>
              <a:ea typeface="ＭＳ Ｐゴシック" charset="0"/>
              <a:cs typeface="Garamond" charset="0"/>
            </a:endParaRPr>
          </a:p>
          <a:p>
            <a:r>
              <a:rPr lang="en-US" sz="2000" i="1">
                <a:latin typeface="Garamond" charset="0"/>
                <a:ea typeface="ＭＳ Ｐゴシック" charset="0"/>
                <a:cs typeface="Garamond" charset="0"/>
              </a:rPr>
              <a:t>Separation of Mother and Child by the Laws of Custody of Infants Considered </a:t>
            </a:r>
            <a:r>
              <a:rPr lang="en-US" sz="2000">
                <a:latin typeface="Garamond" charset="0"/>
                <a:ea typeface="ＭＳ Ｐゴシック" charset="0"/>
                <a:cs typeface="Garamond" charset="0"/>
              </a:rPr>
              <a:t>(1837)</a:t>
            </a:r>
          </a:p>
          <a:p>
            <a:r>
              <a:rPr lang="en-US" sz="2000" i="1">
                <a:latin typeface="Garamond" charset="0"/>
                <a:ea typeface="ＭＳ Ｐゴシック" charset="0"/>
                <a:cs typeface="Garamond" charset="0"/>
              </a:rPr>
              <a:t>A plain letter to the Lord chancellor on the Infant Custody Bill</a:t>
            </a:r>
            <a:r>
              <a:rPr lang="en-US" sz="2000">
                <a:latin typeface="Garamond" charset="0"/>
                <a:ea typeface="ＭＳ Ｐゴシック" charset="0"/>
                <a:cs typeface="Garamond" charset="0"/>
              </a:rPr>
              <a:t> (1839)</a:t>
            </a:r>
          </a:p>
          <a:p>
            <a:r>
              <a:rPr lang="en-US" sz="2000" i="1">
                <a:latin typeface="Garamond" charset="0"/>
                <a:ea typeface="ＭＳ Ｐゴシック" charset="0"/>
                <a:cs typeface="Garamond" charset="0"/>
              </a:rPr>
              <a:t>English laws for women in the nineteenth century </a:t>
            </a:r>
            <a:r>
              <a:rPr lang="en-US" sz="2000">
                <a:latin typeface="Garamond" charset="0"/>
                <a:ea typeface="ＭＳ Ｐゴシック" charset="0"/>
                <a:cs typeface="Garamond" charset="0"/>
              </a:rPr>
              <a:t>(1854)</a:t>
            </a:r>
          </a:p>
          <a:p>
            <a:endParaRPr lang="en-US">
              <a:latin typeface="Calibri" charset="0"/>
              <a:ea typeface="ＭＳ Ｐゴシック" charset="0"/>
              <a:cs typeface="ＭＳ Ｐゴシック" charset="0"/>
            </a:endParaRPr>
          </a:p>
        </p:txBody>
      </p:sp>
      <p:pic>
        <p:nvPicPr>
          <p:cNvPr id="2662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274638"/>
            <a:ext cx="4505325" cy="627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262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2"/>
          <p:cNvSpPr>
            <a:spLocks noGrp="1"/>
          </p:cNvSpPr>
          <p:nvPr>
            <p:ph idx="1"/>
          </p:nvPr>
        </p:nvSpPr>
        <p:spPr>
          <a:xfrm>
            <a:off x="457200" y="4423365"/>
            <a:ext cx="8229600" cy="2311566"/>
          </a:xfrm>
        </p:spPr>
        <p:txBody>
          <a:bodyPr>
            <a:normAutofit/>
          </a:bodyPr>
          <a:lstStyle/>
          <a:p>
            <a:r>
              <a:rPr lang="en-GB" sz="2400" dirty="0">
                <a:latin typeface="Garamond" charset="0"/>
                <a:ea typeface="ＭＳ Ｐゴシック" charset="0"/>
                <a:cs typeface="Garamond" charset="0"/>
              </a:rPr>
              <a:t>I had read in old storybooks of such things. What if a boyish lover had found his way into the house, and sought to prosecute his suit in masquerade, with the assistance of a clever old adventuress. But there were many things against this hypothesis, highly interesting as it was to my vanity. (Le </a:t>
            </a:r>
            <a:r>
              <a:rPr lang="en-GB" sz="2400" dirty="0" err="1">
                <a:latin typeface="Garamond" charset="0"/>
                <a:ea typeface="ＭＳ Ｐゴシック" charset="0"/>
                <a:cs typeface="Garamond" charset="0"/>
              </a:rPr>
              <a:t>Fanu</a:t>
            </a:r>
            <a:r>
              <a:rPr lang="en-GB" sz="2400" dirty="0">
                <a:latin typeface="Garamond" charset="0"/>
                <a:ea typeface="ＭＳ Ｐゴシック" charset="0"/>
                <a:cs typeface="Garamond" charset="0"/>
              </a:rPr>
              <a:t> 30) </a:t>
            </a:r>
          </a:p>
          <a:p>
            <a:pPr>
              <a:buFont typeface="Arial" charset="0"/>
              <a:buNone/>
            </a:pPr>
            <a:endParaRPr lang="en-GB"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163" y="483491"/>
            <a:ext cx="7345883" cy="3617847"/>
          </a:xfrm>
          <a:prstGeom prst="rect">
            <a:avLst/>
          </a:prstGeom>
        </p:spPr>
      </p:pic>
    </p:spTree>
    <p:extLst>
      <p:ext uri="{BB962C8B-B14F-4D97-AF65-F5344CB8AC3E}">
        <p14:creationId xmlns:p14="http://schemas.microsoft.com/office/powerpoint/2010/main" val="1136031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2"/>
          <p:cNvSpPr>
            <a:spLocks noGrp="1"/>
          </p:cNvSpPr>
          <p:nvPr>
            <p:ph idx="1"/>
          </p:nvPr>
        </p:nvSpPr>
        <p:spPr>
          <a:xfrm>
            <a:off x="4814955" y="535249"/>
            <a:ext cx="4181061" cy="4525963"/>
          </a:xfrm>
        </p:spPr>
        <p:txBody>
          <a:bodyPr/>
          <a:lstStyle/>
          <a:p>
            <a:pPr marL="0" indent="0">
              <a:buNone/>
            </a:pPr>
            <a:r>
              <a:rPr lang="en-GB" sz="2400" dirty="0">
                <a:latin typeface="Garamond" charset="0"/>
                <a:ea typeface="ＭＳ Ｐゴシック" charset="0"/>
                <a:cs typeface="Garamond" charset="0"/>
              </a:rPr>
              <a:t>… and to this hour the image of </a:t>
            </a:r>
            <a:r>
              <a:rPr lang="en-GB" sz="2400" dirty="0" err="1">
                <a:latin typeface="Garamond" charset="0"/>
                <a:ea typeface="ＭＳ Ｐゴシック" charset="0"/>
                <a:cs typeface="Garamond" charset="0"/>
              </a:rPr>
              <a:t>Carmilla</a:t>
            </a:r>
            <a:r>
              <a:rPr lang="en-GB" sz="2400" dirty="0">
                <a:latin typeface="Garamond" charset="0"/>
                <a:ea typeface="ＭＳ Ｐゴシック" charset="0"/>
                <a:cs typeface="Garamond" charset="0"/>
              </a:rPr>
              <a:t> returns to memory with ambiguous alternations--sometimes the playful, languid, beautiful girl; sometimes the writhing fiend I saw in the ruined church; and often from a reverie I have started, fancying I heard the light step of </a:t>
            </a:r>
            <a:r>
              <a:rPr lang="en-GB" sz="2400" dirty="0" err="1">
                <a:latin typeface="Garamond" charset="0"/>
                <a:ea typeface="ＭＳ Ｐゴシック" charset="0"/>
                <a:cs typeface="Garamond" charset="0"/>
              </a:rPr>
              <a:t>Carmilla</a:t>
            </a:r>
            <a:r>
              <a:rPr lang="en-GB" sz="2400" dirty="0">
                <a:latin typeface="Garamond" charset="0"/>
                <a:ea typeface="ＭＳ Ｐゴシック" charset="0"/>
                <a:cs typeface="Garamond" charset="0"/>
              </a:rPr>
              <a:t> at the drawing room door. (Le </a:t>
            </a:r>
            <a:r>
              <a:rPr lang="en-GB" sz="2400" dirty="0" err="1">
                <a:latin typeface="Garamond" charset="0"/>
                <a:ea typeface="ＭＳ Ｐゴシック" charset="0"/>
                <a:cs typeface="Garamond" charset="0"/>
              </a:rPr>
              <a:t>Fanu</a:t>
            </a:r>
            <a:r>
              <a:rPr lang="en-GB" sz="2400" dirty="0">
                <a:latin typeface="Garamond" charset="0"/>
                <a:ea typeface="ＭＳ Ｐゴシック" charset="0"/>
                <a:cs typeface="Garamond" charset="0"/>
              </a:rPr>
              <a:t> 96)</a:t>
            </a:r>
          </a:p>
          <a:p>
            <a:endParaRPr lang="en-US" dirty="0">
              <a:latin typeface="Calibri" charset="0"/>
              <a:ea typeface="ＭＳ Ｐゴシック" charset="0"/>
              <a:cs typeface="ＭＳ Ｐゴシック"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9588" y="402728"/>
            <a:ext cx="4200803" cy="5917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25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p:cNvSpPr>
            <a:spLocks noGrp="1"/>
          </p:cNvSpPr>
          <p:nvPr>
            <p:ph idx="1"/>
          </p:nvPr>
        </p:nvSpPr>
        <p:spPr>
          <a:xfrm>
            <a:off x="457200" y="533400"/>
            <a:ext cx="8229600" cy="4525963"/>
          </a:xfrm>
        </p:spPr>
        <p:txBody>
          <a:bodyPr>
            <a:normAutofit fontScale="92500" lnSpcReduction="10000"/>
          </a:bodyPr>
          <a:lstStyle/>
          <a:p>
            <a:r>
              <a:rPr lang="en-GB" sz="2200" dirty="0">
                <a:latin typeface="Garamond" charset="0"/>
                <a:ea typeface="ＭＳ Ｐゴシック" charset="0"/>
                <a:cs typeface="Garamond" charset="0"/>
              </a:rPr>
              <a:t>Although men as well as women suffer from repression in ‘</a:t>
            </a:r>
            <a:r>
              <a:rPr lang="en-GB" sz="2200" dirty="0" err="1">
                <a:latin typeface="Garamond" charset="0"/>
                <a:ea typeface="ＭＳ Ｐゴシック" charset="0"/>
                <a:cs typeface="Garamond" charset="0"/>
              </a:rPr>
              <a:t>Carmilla</a:t>
            </a:r>
            <a:r>
              <a:rPr lang="en-GB" sz="2200" dirty="0">
                <a:latin typeface="Garamond" charset="0"/>
                <a:ea typeface="ＭＳ Ｐゴシック" charset="0"/>
                <a:cs typeface="Garamond" charset="0"/>
              </a:rPr>
              <a:t>’, Le </a:t>
            </a:r>
            <a:r>
              <a:rPr lang="en-GB" sz="2200" dirty="0" err="1">
                <a:latin typeface="Garamond" charset="0"/>
                <a:ea typeface="ＭＳ Ｐゴシック" charset="0"/>
                <a:cs typeface="Garamond" charset="0"/>
              </a:rPr>
              <a:t>Fanu</a:t>
            </a:r>
            <a:r>
              <a:rPr lang="en-GB" sz="2200" dirty="0">
                <a:latin typeface="Garamond" charset="0"/>
                <a:ea typeface="ＭＳ Ｐゴシック" charset="0"/>
                <a:cs typeface="Garamond" charset="0"/>
              </a:rPr>
              <a:t> chooses female protagonists because he agrees with clear-sighted Victorians that women in particular is stunted emotionally. ‘</a:t>
            </a:r>
            <a:r>
              <a:rPr lang="en-GB" sz="2200" dirty="0" err="1">
                <a:latin typeface="Garamond" charset="0"/>
                <a:ea typeface="ＭＳ Ｐゴシック" charset="0"/>
                <a:cs typeface="Garamond" charset="0"/>
              </a:rPr>
              <a:t>Carmilla</a:t>
            </a:r>
            <a:r>
              <a:rPr lang="en-GB" sz="2200" dirty="0">
                <a:latin typeface="Garamond" charset="0"/>
                <a:ea typeface="ＭＳ Ｐゴシック" charset="0"/>
                <a:cs typeface="Garamond" charset="0"/>
              </a:rPr>
              <a:t>’ is part of that High Victorian self-examination which called into question literary and social conventions and the moral orthodoxies underlying them […] Social theorists as well as novelists realized that orthodox attitudes toward sexual purity had caused a dangerous split between conscious and unconscious […] The more we deny the existence of passions, the more we can control those passions only by repressing them. Le </a:t>
            </a:r>
            <a:r>
              <a:rPr lang="en-GB" sz="2200" dirty="0" err="1">
                <a:latin typeface="Garamond" charset="0"/>
                <a:ea typeface="ＭＳ Ｐゴシック" charset="0"/>
                <a:cs typeface="Garamond" charset="0"/>
              </a:rPr>
              <a:t>Fanu’s</a:t>
            </a:r>
            <a:r>
              <a:rPr lang="en-GB" sz="2200" dirty="0">
                <a:latin typeface="Garamond" charset="0"/>
                <a:ea typeface="ＭＳ Ｐゴシック" charset="0"/>
                <a:cs typeface="Garamond" charset="0"/>
              </a:rPr>
              <a:t> point in ‘</a:t>
            </a:r>
            <a:r>
              <a:rPr lang="en-GB" sz="2200" dirty="0" err="1">
                <a:latin typeface="Garamond" charset="0"/>
                <a:ea typeface="ＭＳ Ｐゴシック" charset="0"/>
                <a:cs typeface="Garamond" charset="0"/>
              </a:rPr>
              <a:t>Carmilla</a:t>
            </a:r>
            <a:r>
              <a:rPr lang="en-GB" sz="2200" dirty="0">
                <a:latin typeface="Garamond" charset="0"/>
                <a:ea typeface="ＭＳ Ｐゴシック" charset="0"/>
                <a:cs typeface="Garamond" charset="0"/>
              </a:rPr>
              <a:t>’ is not that Laura necessarily succumb to her lesbian tendencies, but that she succeed in knowing herself. Laura is unnamed for forty pages, is never given a last name, and is not located specifically in time because she is </a:t>
            </a:r>
            <a:r>
              <a:rPr lang="en-GB" sz="2200" dirty="0" err="1">
                <a:latin typeface="Garamond" charset="0"/>
                <a:ea typeface="ＭＳ Ｐゴシック" charset="0"/>
                <a:cs typeface="Garamond" charset="0"/>
              </a:rPr>
              <a:t>everyperson</a:t>
            </a:r>
            <a:r>
              <a:rPr lang="en-GB" sz="2200" dirty="0">
                <a:latin typeface="Garamond" charset="0"/>
                <a:ea typeface="ＭＳ Ｐゴシック" charset="0"/>
                <a:cs typeface="Garamond" charset="0"/>
              </a:rPr>
              <a:t>—all men and women in every era who overdevelop the conscious. She remains a powerful figure for readers today because the cultural threat which she personifies is ever present.  (</a:t>
            </a:r>
            <a:r>
              <a:rPr lang="en-GB" sz="2200" dirty="0" err="1">
                <a:latin typeface="Garamond" charset="0"/>
                <a:ea typeface="ＭＳ Ｐゴシック" charset="0"/>
                <a:cs typeface="Garamond" charset="0"/>
              </a:rPr>
              <a:t>Veeder</a:t>
            </a:r>
            <a:r>
              <a:rPr lang="en-GB" sz="2200" dirty="0">
                <a:latin typeface="Garamond" charset="0"/>
                <a:ea typeface="ＭＳ Ｐゴシック" charset="0"/>
                <a:cs typeface="Garamond" charset="0"/>
              </a:rPr>
              <a:t> 198-9) </a:t>
            </a:r>
            <a:endParaRPr lang="en-US" sz="2200" dirty="0">
              <a:latin typeface="Garamond" charset="0"/>
              <a:ea typeface="ＭＳ Ｐゴシック" charset="0"/>
              <a:cs typeface="Garamond" charset="0"/>
            </a:endParaRPr>
          </a:p>
        </p:txBody>
      </p:sp>
    </p:spTree>
    <p:extLst>
      <p:ext uri="{BB962C8B-B14F-4D97-AF65-F5344CB8AC3E}">
        <p14:creationId xmlns:p14="http://schemas.microsoft.com/office/powerpoint/2010/main" val="1058364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a:spLocks noGrp="1"/>
          </p:cNvSpPr>
          <p:nvPr>
            <p:ph idx="1"/>
          </p:nvPr>
        </p:nvSpPr>
        <p:spPr>
          <a:xfrm>
            <a:off x="457200" y="752475"/>
            <a:ext cx="8229600" cy="4525963"/>
          </a:xfrm>
        </p:spPr>
        <p:txBody>
          <a:bodyPr>
            <a:normAutofit fontScale="92500" lnSpcReduction="20000"/>
          </a:bodyPr>
          <a:lstStyle/>
          <a:p>
            <a:r>
              <a:rPr lang="en-GB" sz="2400">
                <a:latin typeface="Garamond" charset="0"/>
                <a:ea typeface="ＭＳ Ｐゴシック" charset="0"/>
                <a:cs typeface="Garamond" charset="0"/>
              </a:rPr>
              <a:t>In Styria, we, though by no means magnificent people, inhabit a castle, or schloss. A small income, in that part of the world, goes a great way. Eight or nine hundred a year does wonders. Scantily enough ours would have answered among wealthy people at home. My father is English, and I bear an English name, although I never saw England. But here, in this lonely and primitive place, where everything is so marvelously cheap, I really don't see how ever so much more money would at all materially add to our comforts, or even luxuries. (Le Fanu 4)</a:t>
            </a:r>
          </a:p>
          <a:p>
            <a:pPr>
              <a:buFont typeface="Arial" charset="0"/>
              <a:buNone/>
            </a:pPr>
            <a:endParaRPr lang="en-GB" sz="1400">
              <a:latin typeface="Garamond" charset="0"/>
              <a:ea typeface="ＭＳ Ｐゴシック" charset="0"/>
              <a:cs typeface="Garamond" charset="0"/>
            </a:endParaRPr>
          </a:p>
          <a:p>
            <a:r>
              <a:rPr lang="en-GB" sz="2400">
                <a:latin typeface="Garamond" charset="0"/>
                <a:ea typeface="ＭＳ Ｐゴシック" charset="0"/>
                <a:cs typeface="Garamond" charset="0"/>
              </a:rPr>
              <a:t>…a ruined village with its quaint little church, now roofless, in the aisle of which are the moldering tombs of the proud family of Karnstein, now extinct, who once owned the equally desolate chateau which, in the thick of the forest, overlooks the silent ruins of the town. (Le Fanu 5)</a:t>
            </a:r>
          </a:p>
          <a:p>
            <a:endParaRPr lang="en-GB" sz="2400">
              <a:latin typeface="Garamond" charset="0"/>
              <a:ea typeface="ＭＳ Ｐゴシック" charset="0"/>
              <a:cs typeface="Garamond" charset="0"/>
            </a:endParaRPr>
          </a:p>
          <a:p>
            <a:endParaRPr lang="en-US">
              <a:latin typeface="Calibri" charset="0"/>
              <a:ea typeface="ＭＳ Ｐゴシック" charset="0"/>
              <a:cs typeface="ＭＳ Ｐゴシック" charset="0"/>
            </a:endParaRPr>
          </a:p>
        </p:txBody>
      </p:sp>
      <p:sp>
        <p:nvSpPr>
          <p:cNvPr id="32770" name="TextBox 3"/>
          <p:cNvSpPr txBox="1">
            <a:spLocks noChangeArrowheads="1"/>
          </p:cNvSpPr>
          <p:nvPr/>
        </p:nvSpPr>
        <p:spPr bwMode="auto">
          <a:xfrm>
            <a:off x="6049963" y="228600"/>
            <a:ext cx="26368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i="1">
                <a:latin typeface="Garamond" charset="0"/>
                <a:cs typeface="Garamond" charset="0"/>
              </a:rPr>
              <a:t>Gothic displacement</a:t>
            </a:r>
          </a:p>
        </p:txBody>
      </p:sp>
    </p:spTree>
    <p:extLst>
      <p:ext uri="{BB962C8B-B14F-4D97-AF65-F5344CB8AC3E}">
        <p14:creationId xmlns:p14="http://schemas.microsoft.com/office/powerpoint/2010/main" val="4080261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1"/>
          </p:nvPr>
        </p:nvSpPr>
        <p:spPr>
          <a:xfrm>
            <a:off x="457200" y="328185"/>
            <a:ext cx="4180802" cy="6378207"/>
          </a:xfrm>
        </p:spPr>
        <p:txBody>
          <a:bodyPr>
            <a:normAutofit fontScale="92500" lnSpcReduction="10000"/>
          </a:bodyPr>
          <a:lstStyle/>
          <a:p>
            <a:pPr marL="0" indent="0">
              <a:buNone/>
            </a:pPr>
            <a:r>
              <a:rPr lang="en-US" sz="2400" dirty="0" err="1">
                <a:latin typeface="Garamond" charset="0"/>
                <a:ea typeface="ＭＳ Ｐゴシック" charset="0"/>
                <a:cs typeface="Garamond" charset="0"/>
              </a:rPr>
              <a:t>Carmilla</a:t>
            </a:r>
            <a:r>
              <a:rPr lang="en-US" sz="2400" dirty="0">
                <a:latin typeface="Garamond" charset="0"/>
                <a:ea typeface="ＭＳ Ｐゴシック" charset="0"/>
                <a:cs typeface="Garamond" charset="0"/>
              </a:rPr>
              <a:t> is a native of the terrain she haunts. She is one of the ancient lords of the land, whose descendants, reduced to peasant/tenant status, often haunted the Anglo-Irish estates confiscated from their ancestors which they considered rightfully their own. </a:t>
            </a:r>
            <a:r>
              <a:rPr lang="en-US" sz="2400" dirty="0" err="1">
                <a:latin typeface="Garamond" charset="0"/>
                <a:ea typeface="ＭＳ Ｐゴシック" charset="0"/>
                <a:cs typeface="Garamond" charset="0"/>
              </a:rPr>
              <a:t>Carmilla</a:t>
            </a:r>
            <a:r>
              <a:rPr lang="en-US" sz="2400" dirty="0">
                <a:latin typeface="Garamond" charset="0"/>
                <a:ea typeface="ＭＳ Ｐゴシック" charset="0"/>
                <a:cs typeface="Garamond" charset="0"/>
              </a:rPr>
              <a:t> threatens the new English landowners with death, with a kind of demonic possession, sexually with a kind of double miscegenation – basic fears among the Anglo-Irish gentry as they saw their control of Ireland slipping away[…] In Ireland, as in the vampire legend</a:t>
            </a:r>
            <a:r>
              <a:rPr lang="ja-JP" altLang="en-US" sz="2400" dirty="0">
                <a:latin typeface="Garamond" charset="0"/>
                <a:ea typeface="ＭＳ Ｐゴシック" charset="0"/>
                <a:cs typeface="Garamond" charset="0"/>
              </a:rPr>
              <a:t>’</a:t>
            </a:r>
            <a:r>
              <a:rPr lang="en-US" altLang="ja-JP" sz="2400" dirty="0">
                <a:latin typeface="Garamond" charset="0"/>
                <a:ea typeface="ＭＳ Ｐゴシック" charset="0"/>
                <a:cs typeface="Garamond" charset="0"/>
              </a:rPr>
              <a:t>s basic element, the past survives to torment the present. </a:t>
            </a:r>
            <a:r>
              <a:rPr lang="en-US" altLang="ja-JP" sz="2400" dirty="0" smtClean="0">
                <a:latin typeface="Garamond" charset="0"/>
                <a:ea typeface="ＭＳ Ｐゴシック" charset="0"/>
                <a:cs typeface="Garamond" charset="0"/>
              </a:rPr>
              <a:t>(Robert Tracy, intro. to Le </a:t>
            </a:r>
            <a:r>
              <a:rPr lang="en-US" altLang="ja-JP" sz="2400" dirty="0" err="1" smtClean="0">
                <a:latin typeface="Garamond" charset="0"/>
                <a:ea typeface="ＭＳ Ｐゴシック" charset="0"/>
                <a:cs typeface="Garamond" charset="0"/>
              </a:rPr>
              <a:t>Fanu</a:t>
            </a:r>
            <a:r>
              <a:rPr lang="en-US" altLang="ja-JP" sz="2400" dirty="0" smtClean="0">
                <a:latin typeface="Garamond" charset="0"/>
                <a:ea typeface="ＭＳ Ｐゴシック" charset="0"/>
                <a:cs typeface="Garamond" charset="0"/>
              </a:rPr>
              <a:t>, </a:t>
            </a:r>
            <a:r>
              <a:rPr lang="en-US" altLang="ja-JP" sz="2400" i="1" dirty="0" smtClean="0">
                <a:latin typeface="Garamond" charset="0"/>
                <a:ea typeface="ＭＳ Ｐゴシック" charset="0"/>
                <a:cs typeface="Garamond" charset="0"/>
              </a:rPr>
              <a:t>In A Glass Darkly</a:t>
            </a:r>
            <a:r>
              <a:rPr lang="en-US" altLang="ja-JP" sz="2400" dirty="0" smtClean="0">
                <a:latin typeface="Garamond" charset="0"/>
                <a:ea typeface="ＭＳ Ｐゴシック" charset="0"/>
                <a:cs typeface="Garamond" charset="0"/>
              </a:rPr>
              <a:t>, pp. xxvi</a:t>
            </a:r>
            <a:r>
              <a:rPr lang="en-US" altLang="ja-JP" sz="2400" dirty="0">
                <a:latin typeface="Garamond" charset="0"/>
                <a:ea typeface="ＭＳ Ｐゴシック" charset="0"/>
                <a:cs typeface="Garamond" charset="0"/>
              </a:rPr>
              <a:t>-xxvii)</a:t>
            </a:r>
            <a:endParaRPr lang="en-GB" altLang="ja-JP" sz="2400" dirty="0">
              <a:latin typeface="Garamond" charset="0"/>
              <a:ea typeface="ＭＳ Ｐゴシック" charset="0"/>
              <a:cs typeface="Garamond" charset="0"/>
            </a:endParaRPr>
          </a:p>
          <a:p>
            <a:endParaRPr lang="en-US" dirty="0">
              <a:latin typeface="Calibri" charset="0"/>
              <a:ea typeface="ＭＳ Ｐゴシック" charset="0"/>
              <a:cs typeface="ＭＳ Ｐゴシック" charset="0"/>
            </a:endParaRPr>
          </a:p>
        </p:txBody>
      </p:sp>
      <p:pic>
        <p:nvPicPr>
          <p:cNvPr id="3" name="Picture 2"/>
          <p:cNvPicPr>
            <a:picLocks noChangeAspect="1"/>
          </p:cNvPicPr>
          <p:nvPr/>
        </p:nvPicPr>
        <p:blipFill>
          <a:blip r:embed="rId2"/>
          <a:stretch>
            <a:fillRect/>
          </a:stretch>
        </p:blipFill>
        <p:spPr>
          <a:xfrm>
            <a:off x="4934349" y="212136"/>
            <a:ext cx="4013200" cy="6337300"/>
          </a:xfrm>
          <a:prstGeom prst="rect">
            <a:avLst/>
          </a:prstGeom>
        </p:spPr>
      </p:pic>
    </p:spTree>
    <p:extLst>
      <p:ext uri="{BB962C8B-B14F-4D97-AF65-F5344CB8AC3E}">
        <p14:creationId xmlns:p14="http://schemas.microsoft.com/office/powerpoint/2010/main" val="2528465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definitions of Irish Gothic</a:t>
            </a:r>
            <a:endParaRPr lang="en-US" dirty="0"/>
          </a:p>
        </p:txBody>
      </p:sp>
      <p:sp>
        <p:nvSpPr>
          <p:cNvPr id="3" name="Content Placeholder 2"/>
          <p:cNvSpPr>
            <a:spLocks noGrp="1"/>
          </p:cNvSpPr>
          <p:nvPr>
            <p:ph idx="1"/>
          </p:nvPr>
        </p:nvSpPr>
        <p:spPr>
          <a:xfrm>
            <a:off x="457200" y="1600200"/>
            <a:ext cx="8402200" cy="5044819"/>
          </a:xfrm>
        </p:spPr>
        <p:txBody>
          <a:bodyPr>
            <a:normAutofit fontScale="85000" lnSpcReduction="20000"/>
          </a:bodyPr>
          <a:lstStyle/>
          <a:p>
            <a:r>
              <a:rPr lang="en-US" dirty="0"/>
              <a:t>At the risk of paradox, it has to be said that while Irish gothic writing does not amount to a tradition, it is a distinctly Protestant tradition</a:t>
            </a:r>
            <a:r>
              <a:rPr lang="en-US" dirty="0" smtClean="0"/>
              <a:t>. (W. J. McCormack)</a:t>
            </a:r>
          </a:p>
          <a:p>
            <a:pPr marL="0" indent="0">
              <a:buNone/>
            </a:pPr>
            <a:endParaRPr lang="en-GB" dirty="0"/>
          </a:p>
          <a:p>
            <a:r>
              <a:rPr lang="en-GB" dirty="0"/>
              <a:t> [Irish gothic] leads from Maturin and Le </a:t>
            </a:r>
            <a:r>
              <a:rPr lang="en-GB" dirty="0" err="1"/>
              <a:t>Fanu</a:t>
            </a:r>
            <a:r>
              <a:rPr lang="en-GB" dirty="0"/>
              <a:t> to Bram Stoker and Elizabeth Bowen and Yeats – marginalized Protestants all, often living in England, but regretting Ireland, stemming from families with strong clerical and professional colorations, whose occult preoccupations surely mirror a sense of displacement, a loss of social and psychological integration, and an escapism motivated by threat of takeover by the Catholic middle classes [...</a:t>
            </a:r>
            <a:r>
              <a:rPr lang="en-GB" dirty="0" smtClean="0"/>
              <a:t>] (Roy Foster)</a:t>
            </a:r>
            <a:endParaRPr lang="en-GB" dirty="0"/>
          </a:p>
          <a:p>
            <a:r>
              <a:rPr lang="en-GB" dirty="0"/>
              <a:t> </a:t>
            </a:r>
          </a:p>
          <a:p>
            <a:endParaRPr lang="en-GB" dirty="0"/>
          </a:p>
          <a:p>
            <a:endParaRPr lang="en-US" dirty="0"/>
          </a:p>
        </p:txBody>
      </p:sp>
    </p:spTree>
    <p:extLst>
      <p:ext uri="{BB962C8B-B14F-4D97-AF65-F5344CB8AC3E}">
        <p14:creationId xmlns:p14="http://schemas.microsoft.com/office/powerpoint/2010/main" val="1201928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a_dublin_famine_irish_monke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95988" y="0"/>
            <a:ext cx="3128962" cy="400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3"/>
          <p:cNvSpPr>
            <a:spLocks noGrp="1"/>
          </p:cNvSpPr>
          <p:nvPr>
            <p:ph type="title"/>
          </p:nvPr>
        </p:nvSpPr>
        <p:spPr>
          <a:xfrm>
            <a:off x="120996" y="223217"/>
            <a:ext cx="4105275" cy="633412"/>
          </a:xfrm>
        </p:spPr>
        <p:txBody>
          <a:bodyPr/>
          <a:lstStyle/>
          <a:p>
            <a:pPr algn="l"/>
            <a:r>
              <a:rPr lang="en-GB" sz="2800" u="sng" dirty="0">
                <a:latin typeface="Garamond" charset="0"/>
                <a:ea typeface="ＭＳ Ｐゴシック" charset="0"/>
                <a:cs typeface="ＭＳ Ｐゴシック" charset="0"/>
              </a:rPr>
              <a:t>Irish Context:  1814-73</a:t>
            </a:r>
            <a:r>
              <a:rPr lang="en-GB" sz="2800" dirty="0">
                <a:latin typeface="Garamond" charset="0"/>
                <a:ea typeface="ＭＳ Ｐゴシック" charset="0"/>
                <a:cs typeface="ＭＳ Ｐゴシック" charset="0"/>
              </a:rPr>
              <a:t> 	</a:t>
            </a:r>
            <a:endParaRPr lang="en-US" sz="2800" i="1" dirty="0">
              <a:latin typeface="Garamond" charset="0"/>
              <a:ea typeface="ＭＳ Ｐゴシック" charset="0"/>
              <a:cs typeface="ＭＳ Ｐゴシック" charset="0"/>
            </a:endParaRPr>
          </a:p>
        </p:txBody>
      </p:sp>
      <p:sp>
        <p:nvSpPr>
          <p:cNvPr id="31747" name="Rectangle 4"/>
          <p:cNvSpPr>
            <a:spLocks noGrp="1"/>
          </p:cNvSpPr>
          <p:nvPr>
            <p:ph type="body" idx="1"/>
          </p:nvPr>
        </p:nvSpPr>
        <p:spPr>
          <a:xfrm>
            <a:off x="19050" y="2127458"/>
            <a:ext cx="9124950" cy="3298825"/>
          </a:xfrm>
        </p:spPr>
        <p:txBody>
          <a:bodyPr>
            <a:normAutofit lnSpcReduction="10000"/>
          </a:bodyPr>
          <a:lstStyle/>
          <a:p>
            <a:pPr marL="609600" indent="-609600" defTabSz="914400">
              <a:buFontTx/>
              <a:buAutoNum type="arabicPlain" startAt="1829"/>
            </a:pPr>
            <a:r>
              <a:rPr lang="en-GB" sz="2200" dirty="0">
                <a:latin typeface="Garamond" charset="0"/>
                <a:ea typeface="ＭＳ Ｐゴシック" charset="0"/>
                <a:cs typeface="ＭＳ Ｐゴシック" charset="0"/>
              </a:rPr>
              <a:t>      Catholic Emancipation</a:t>
            </a:r>
          </a:p>
          <a:p>
            <a:pPr marL="609600" indent="-609600" defTabSz="914400">
              <a:buFontTx/>
              <a:buNone/>
            </a:pPr>
            <a:r>
              <a:rPr lang="en-GB" sz="2200" dirty="0">
                <a:latin typeface="Garamond" charset="0"/>
                <a:ea typeface="ＭＳ Ｐゴシック" charset="0"/>
                <a:cs typeface="ＭＳ Ｐゴシック" charset="0"/>
              </a:rPr>
              <a:t>1831-8    The Tithe War      </a:t>
            </a:r>
          </a:p>
          <a:p>
            <a:pPr marL="609600" indent="-609600" defTabSz="914400">
              <a:buFontTx/>
              <a:buNone/>
            </a:pPr>
            <a:r>
              <a:rPr lang="en-GB" sz="2200" dirty="0">
                <a:latin typeface="Garamond" charset="0"/>
                <a:ea typeface="ＭＳ Ｐゴシック" charset="0"/>
                <a:cs typeface="ＭＳ Ｐゴシック" charset="0"/>
              </a:rPr>
              <a:t>1845-49   The Great Famine</a:t>
            </a:r>
          </a:p>
          <a:p>
            <a:pPr marL="609600" indent="-609600" defTabSz="914400">
              <a:buFont typeface="Arial" charset="0"/>
              <a:buNone/>
            </a:pPr>
            <a:r>
              <a:rPr lang="en-GB" sz="2200" dirty="0">
                <a:latin typeface="Garamond" charset="0"/>
                <a:ea typeface="ＭＳ Ｐゴシック" charset="0"/>
                <a:cs typeface="ＭＳ Ｐゴシック" charset="0"/>
              </a:rPr>
              <a:t>1848	       Young Ireland rebellion</a:t>
            </a:r>
          </a:p>
          <a:p>
            <a:pPr marL="609600" indent="-609600" defTabSz="914400">
              <a:buFontTx/>
              <a:buAutoNum type="arabicPlain" startAt="1858"/>
            </a:pPr>
            <a:r>
              <a:rPr lang="en-GB" sz="2200" dirty="0">
                <a:latin typeface="Garamond" charset="0"/>
                <a:ea typeface="ＭＳ Ｐゴシック" charset="0"/>
                <a:cs typeface="ＭＳ Ｐゴシック" charset="0"/>
              </a:rPr>
              <a:t>       IRB and the </a:t>
            </a:r>
            <a:r>
              <a:rPr lang="en-GB" sz="2200" dirty="0" err="1">
                <a:latin typeface="Garamond" charset="0"/>
                <a:ea typeface="ＭＳ Ｐゴシック" charset="0"/>
                <a:cs typeface="ＭＳ Ｐゴシック" charset="0"/>
              </a:rPr>
              <a:t>Fenian</a:t>
            </a:r>
            <a:r>
              <a:rPr lang="en-GB" sz="2200" dirty="0">
                <a:latin typeface="Garamond" charset="0"/>
                <a:ea typeface="ＭＳ Ｐゴシック" charset="0"/>
                <a:cs typeface="ＭＳ Ｐゴシック" charset="0"/>
              </a:rPr>
              <a:t> Brotherhood</a:t>
            </a:r>
          </a:p>
          <a:p>
            <a:pPr marL="609600" indent="-609600" defTabSz="914400">
              <a:buFontTx/>
              <a:buNone/>
            </a:pPr>
            <a:r>
              <a:rPr lang="en-GB" sz="2200" dirty="0">
                <a:latin typeface="Garamond" charset="0"/>
                <a:ea typeface="ＭＳ Ｐゴシック" charset="0"/>
                <a:cs typeface="ＭＳ Ｐゴシック" charset="0"/>
              </a:rPr>
              <a:t>1867 	       </a:t>
            </a:r>
            <a:r>
              <a:rPr lang="en-GB" sz="2200" dirty="0" err="1">
                <a:latin typeface="Garamond" charset="0"/>
                <a:ea typeface="ＭＳ Ｐゴシック" charset="0"/>
                <a:cs typeface="ＭＳ Ｐゴシック" charset="0"/>
              </a:rPr>
              <a:t>Fenian</a:t>
            </a:r>
            <a:r>
              <a:rPr lang="en-GB" sz="2200" dirty="0">
                <a:latin typeface="Garamond" charset="0"/>
                <a:ea typeface="ＭＳ Ｐゴシック" charset="0"/>
                <a:cs typeface="ＭＳ Ｐゴシック" charset="0"/>
              </a:rPr>
              <a:t> Rising; Manchester Martyrs; </a:t>
            </a:r>
            <a:r>
              <a:rPr lang="en-GB" sz="2200" dirty="0" err="1">
                <a:latin typeface="Garamond" charset="0"/>
                <a:ea typeface="ＭＳ Ｐゴシック" charset="0"/>
                <a:cs typeface="ＭＳ Ｐゴシック" charset="0"/>
              </a:rPr>
              <a:t>Clerkenwell</a:t>
            </a:r>
            <a:r>
              <a:rPr lang="en-GB" sz="2200" dirty="0">
                <a:latin typeface="Garamond" charset="0"/>
                <a:ea typeface="ＭＳ Ｐゴシック" charset="0"/>
                <a:cs typeface="ＭＳ Ｐゴシック" charset="0"/>
              </a:rPr>
              <a:t> explosion</a:t>
            </a:r>
          </a:p>
          <a:p>
            <a:pPr marL="609600" indent="-609600" defTabSz="914400">
              <a:buFontTx/>
              <a:buAutoNum type="arabicPlain" startAt="1869"/>
            </a:pPr>
            <a:r>
              <a:rPr lang="en-GB" sz="2200" dirty="0">
                <a:latin typeface="Garamond" charset="0"/>
                <a:ea typeface="ＭＳ Ｐゴシック" charset="0"/>
                <a:cs typeface="ＭＳ Ｐゴシック" charset="0"/>
              </a:rPr>
              <a:t>       Irish Church Disestablishment Act (abolished tithes)</a:t>
            </a:r>
          </a:p>
          <a:p>
            <a:pPr marL="609600" indent="-609600" defTabSz="914400">
              <a:buFontTx/>
              <a:buNone/>
            </a:pPr>
            <a:r>
              <a:rPr lang="en-GB" sz="2200" dirty="0">
                <a:latin typeface="Garamond" charset="0"/>
                <a:ea typeface="ＭＳ Ｐゴシック" charset="0"/>
                <a:cs typeface="ＭＳ Ｐゴシック" charset="0"/>
              </a:rPr>
              <a:t>1870	       Isaac Butt founds the Home Government Association (later the Home                      	  Rule League)</a:t>
            </a:r>
            <a:endParaRPr lang="en-US" sz="2200" dirty="0">
              <a:latin typeface="Garamond" charset="0"/>
              <a:ea typeface="ＭＳ Ｐゴシック" charset="0"/>
              <a:cs typeface="ＭＳ Ｐゴシック" charset="0"/>
            </a:endParaRPr>
          </a:p>
        </p:txBody>
      </p:sp>
      <p:sp>
        <p:nvSpPr>
          <p:cNvPr id="40965" name="Rectangle 5"/>
          <p:cNvSpPr>
            <a:spLocks noChangeArrowheads="1"/>
          </p:cNvSpPr>
          <p:nvPr/>
        </p:nvSpPr>
        <p:spPr bwMode="auto">
          <a:xfrm>
            <a:off x="338138" y="5392738"/>
            <a:ext cx="8280400" cy="1465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latin typeface="Garamond" charset="0"/>
              </a:rPr>
              <a:t>The soil of Ireland, at present in possession of an oligarchy, belongs to us, the Irish people and to us it must be restored. We declare also in favour of absolute liberty of conscience and the separation of Church and State. We intend no war against the people of England; our war is against the aristocratic locusts, whether English or Irish, who have eaten the verdure of our fields. (Lee 56)</a:t>
            </a:r>
          </a:p>
        </p:txBody>
      </p:sp>
      <p:sp>
        <p:nvSpPr>
          <p:cNvPr id="40966" name="Rectangle 6"/>
          <p:cNvSpPr>
            <a:spLocks noChangeArrowheads="1"/>
          </p:cNvSpPr>
          <p:nvPr/>
        </p:nvSpPr>
        <p:spPr bwMode="auto">
          <a:xfrm>
            <a:off x="120996" y="1203325"/>
            <a:ext cx="3794125"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r>
              <a:rPr lang="en-GB" sz="2400" dirty="0">
                <a:latin typeface="Garamond" charset="0"/>
              </a:rPr>
              <a:t>‘all rests upon </a:t>
            </a:r>
            <a:r>
              <a:rPr lang="en-GB" sz="2400" i="1" dirty="0">
                <a:latin typeface="Garamond" charset="0"/>
              </a:rPr>
              <a:t>a quaking bog…’ </a:t>
            </a:r>
          </a:p>
          <a:p>
            <a:pPr defTabSz="914400"/>
            <a:r>
              <a:rPr lang="en-GB" sz="2000" dirty="0">
                <a:latin typeface="Garamond" charset="0"/>
              </a:rPr>
              <a:t>(</a:t>
            </a:r>
            <a:r>
              <a:rPr lang="en-GB" sz="2000" dirty="0" err="1">
                <a:latin typeface="Garamond" charset="0"/>
              </a:rPr>
              <a:t>qtd</a:t>
            </a:r>
            <a:r>
              <a:rPr lang="en-GB" sz="2000" dirty="0">
                <a:latin typeface="Garamond" charset="0"/>
              </a:rPr>
              <a:t> in McCormack 219) </a:t>
            </a:r>
          </a:p>
        </p:txBody>
      </p:sp>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4115836" y="123826"/>
            <a:ext cx="1769717" cy="3388718"/>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60293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26063" y="188913"/>
            <a:ext cx="381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88913"/>
            <a:ext cx="4929187" cy="640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3"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4163" y="2781300"/>
            <a:ext cx="3559175" cy="387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079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The_Irish_Vampire_-_Punch_%2824_October_1885%29,_199_-_B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0838" y="476250"/>
            <a:ext cx="3786187" cy="51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8" name="Picture 7" descr="frankenste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7263" y="476250"/>
            <a:ext cx="3813175" cy="51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864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95288" y="908050"/>
            <a:ext cx="8229600" cy="4525963"/>
          </a:xfrm>
        </p:spPr>
      </p:pic>
    </p:spTree>
    <p:extLst>
      <p:ext uri="{BB962C8B-B14F-4D97-AF65-F5344CB8AC3E}">
        <p14:creationId xmlns:p14="http://schemas.microsoft.com/office/powerpoint/2010/main" val="1096377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11638" y="115888"/>
            <a:ext cx="4760912"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0"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88913"/>
            <a:ext cx="38100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1"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2492375"/>
            <a:ext cx="38100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9750" y="4724400"/>
            <a:ext cx="3186113" cy="199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689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2988" y="1052513"/>
            <a:ext cx="69850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6" name="TextBox 4"/>
          <p:cNvSpPr txBox="1">
            <a:spLocks noChangeArrowheads="1"/>
          </p:cNvSpPr>
          <p:nvPr/>
        </p:nvSpPr>
        <p:spPr bwMode="auto">
          <a:xfrm>
            <a:off x="2268538" y="260350"/>
            <a:ext cx="42862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Garamond" charset="0"/>
                <a:cs typeface="Garamond" charset="0"/>
              </a:rPr>
              <a:t>The Victorian Gothic Revival</a:t>
            </a:r>
          </a:p>
        </p:txBody>
      </p:sp>
    </p:spTree>
    <p:extLst>
      <p:ext uri="{BB962C8B-B14F-4D97-AF65-F5344CB8AC3E}">
        <p14:creationId xmlns:p14="http://schemas.microsoft.com/office/powerpoint/2010/main" val="4286174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31900"/>
            <a:ext cx="9144000" cy="438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296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45125"/>
            <a:ext cx="8229600" cy="1152525"/>
          </a:xfrm>
        </p:spPr>
        <p:txBody>
          <a:bodyPr/>
          <a:lstStyle/>
          <a:p>
            <a:pPr marL="0" indent="0" algn="ctr">
              <a:buFontTx/>
              <a:buNone/>
              <a:defRPr/>
            </a:pPr>
            <a:r>
              <a:rPr lang="en-US" sz="2800" b="1" i="1" dirty="0" smtClean="0">
                <a:latin typeface="Garamond"/>
                <a:cs typeface="Garamond"/>
              </a:rPr>
              <a:t>The Gothic Revival </a:t>
            </a:r>
            <a:r>
              <a:rPr lang="en-US" sz="2800" dirty="0" smtClean="0">
                <a:latin typeface="Garamond"/>
                <a:cs typeface="Garamond"/>
              </a:rPr>
              <a:t>… Strawberry Hill, 1749</a:t>
            </a:r>
          </a:p>
          <a:p>
            <a:pPr marL="0" indent="0" algn="ctr">
              <a:buFontTx/>
              <a:buNone/>
              <a:defRPr/>
            </a:pPr>
            <a:r>
              <a:rPr lang="en-US" sz="2800" dirty="0" smtClean="0">
                <a:latin typeface="Garamond"/>
                <a:cs typeface="Garamond"/>
              </a:rPr>
              <a:t>https://</a:t>
            </a:r>
            <a:r>
              <a:rPr lang="en-US" sz="2800" dirty="0" err="1" smtClean="0">
                <a:latin typeface="Garamond"/>
                <a:cs typeface="Garamond"/>
              </a:rPr>
              <a:t>www.youtube.com</a:t>
            </a:r>
            <a:r>
              <a:rPr lang="en-US" sz="2800" dirty="0" smtClean="0">
                <a:latin typeface="Garamond"/>
                <a:cs typeface="Garamond"/>
              </a:rPr>
              <a:t>/</a:t>
            </a:r>
            <a:r>
              <a:rPr lang="en-US" sz="2800" dirty="0" err="1" smtClean="0">
                <a:latin typeface="Garamond"/>
                <a:cs typeface="Garamond"/>
              </a:rPr>
              <a:t>watch?v</a:t>
            </a:r>
            <a:r>
              <a:rPr lang="en-US" sz="2800" dirty="0" smtClean="0">
                <a:latin typeface="Garamond"/>
                <a:cs typeface="Garamond"/>
              </a:rPr>
              <a:t>=dry7CPCRzEY</a:t>
            </a:r>
            <a:endParaRPr lang="en-US" sz="2800" dirty="0">
              <a:latin typeface="Garamond"/>
              <a:cs typeface="Garamond"/>
            </a:endParaRPr>
          </a:p>
        </p:txBody>
      </p:sp>
      <p:pic>
        <p:nvPicPr>
          <p:cNvPr id="25602"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260350"/>
            <a:ext cx="8316912" cy="486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503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2850</TotalTime>
  <Words>2233</Words>
  <Application>Microsoft Office PowerPoint</Application>
  <PresentationFormat>On-screen Show (4:3)</PresentationFormat>
  <Paragraphs>130</Paragraphs>
  <Slides>40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ＭＳ Ｐゴシック</vt:lpstr>
      <vt:lpstr>Arial</vt:lpstr>
      <vt:lpstr>Book Antiqua</vt:lpstr>
      <vt:lpstr>Calibri</vt:lpstr>
      <vt:lpstr>Copperplate Gothic Light</vt:lpstr>
      <vt:lpstr>Garamond</vt:lpstr>
      <vt:lpstr>Wingdings</vt:lpstr>
      <vt:lpstr>Office Theme</vt:lpstr>
      <vt:lpstr>The Gothic</vt:lpstr>
      <vt:lpstr>Gothic [OED]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Horace Walpole (1717-1797)</vt:lpstr>
      <vt:lpstr>PowerPoint Presentation</vt:lpstr>
      <vt:lpstr> second edition</vt:lpstr>
      <vt:lpstr>Origins of Otranto … </vt:lpstr>
      <vt:lpstr>Gothic tropes in The Castle of Otranto</vt:lpstr>
      <vt:lpstr>Definitions of the Gothic</vt:lpstr>
      <vt:lpstr>PowerPoint Presentation</vt:lpstr>
      <vt:lpstr>PowerPoint Presentation</vt:lpstr>
      <vt:lpstr> The Temple of your liberties is filled with buyers and sellers, with money changers and thieves, with placemen and pensioners; these unclean and ominous harpies, gorged with the public spoil, and sucking still, like insatiable vampires, the last drainings of the vital blood of their country. --Theobald Wolfe Tone, ‘An address to the people of Ireland on the present important crisis’ (1796) </vt:lpstr>
      <vt:lpstr>Irish literary Gothic?</vt:lpstr>
      <vt:lpstr>PowerPoint Presentation</vt:lpstr>
      <vt:lpstr>          Irish Gothic</vt:lpstr>
      <vt:lpstr>PowerPoint Presentation</vt:lpstr>
      <vt:lpstr>PowerPoint Presentation</vt:lpstr>
      <vt:lpstr>PowerPoint Presentation</vt:lpstr>
      <vt:lpstr>PowerPoint Presentation</vt:lpstr>
      <vt:lpstr>PowerPoint Presentation</vt:lpstr>
      <vt:lpstr>PowerPoint Presentation</vt:lpstr>
      <vt:lpstr>The prettiest creature I ever saw: Carmilla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definitions of Irish Gothic</vt:lpstr>
      <vt:lpstr>Irish Context:  1814-73  </vt:lpstr>
      <vt:lpstr>PowerPoint Presentation</vt:lpstr>
    </vt:vector>
  </TitlesOfParts>
  <Company>QUB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Irish Gothic</dc:title>
  <dc:creator>Sinead Sturgeon</dc:creator>
  <cp:lastModifiedBy>Peter Gray</cp:lastModifiedBy>
  <cp:revision>22</cp:revision>
  <dcterms:created xsi:type="dcterms:W3CDTF">2018-07-04T10:43:16Z</dcterms:created>
  <dcterms:modified xsi:type="dcterms:W3CDTF">2019-07-08T09:29:11Z</dcterms:modified>
</cp:coreProperties>
</file>