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7" r:id="rId3"/>
    <p:sldId id="258" r:id="rId4"/>
    <p:sldId id="262" r:id="rId5"/>
    <p:sldId id="263" r:id="rId6"/>
    <p:sldId id="261" r:id="rId7"/>
    <p:sldId id="260" r:id="rId8"/>
    <p:sldId id="259" r:id="rId9"/>
    <p:sldId id="265" r:id="rId10"/>
    <p:sldId id="268" r:id="rId11"/>
    <p:sldId id="269" r:id="rId12"/>
    <p:sldId id="282" r:id="rId13"/>
    <p:sldId id="284" r:id="rId14"/>
    <p:sldId id="283" r:id="rId15"/>
    <p:sldId id="286" r:id="rId16"/>
    <p:sldId id="287" r:id="rId17"/>
    <p:sldId id="288" r:id="rId18"/>
    <p:sldId id="290" r:id="rId19"/>
    <p:sldId id="292" r:id="rId20"/>
    <p:sldId id="325" r:id="rId21"/>
    <p:sldId id="327" r:id="rId22"/>
    <p:sldId id="328" r:id="rId23"/>
    <p:sldId id="329" r:id="rId24"/>
    <p:sldId id="330" r:id="rId25"/>
    <p:sldId id="311" r:id="rId26"/>
    <p:sldId id="331" r:id="rId27"/>
    <p:sldId id="332" r:id="rId28"/>
    <p:sldId id="337" r:id="rId29"/>
    <p:sldId id="333" r:id="rId30"/>
    <p:sldId id="334" r:id="rId31"/>
    <p:sldId id="319" r:id="rId32"/>
    <p:sldId id="335" r:id="rId33"/>
    <p:sldId id="33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p:cViewPr varScale="1">
        <p:scale>
          <a:sx n="64" d="100"/>
          <a:sy n="64" d="100"/>
        </p:scale>
        <p:origin x="1348"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CBD9D-87C3-487A-811C-8D88098488EA}" type="datetimeFigureOut">
              <a:rPr lang="en-GB" smtClean="0"/>
              <a:t>06/07/2018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2020B-11A7-449A-8343-FB024DE89C55}" type="slidenum">
              <a:rPr lang="en-GB" smtClean="0"/>
              <a:t>‹#›</a:t>
            </a:fld>
            <a:endParaRPr lang="en-GB"/>
          </a:p>
        </p:txBody>
      </p:sp>
    </p:spTree>
    <p:extLst>
      <p:ext uri="{BB962C8B-B14F-4D97-AF65-F5344CB8AC3E}">
        <p14:creationId xmlns:p14="http://schemas.microsoft.com/office/powerpoint/2010/main" val="355387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2</a:t>
            </a:fld>
            <a:endParaRPr lang="en-I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10</a:t>
            </a:fld>
            <a:endParaRPr lang="en-I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12</a:t>
            </a:fld>
            <a:endParaRPr lang="en-IE" dirty="0"/>
          </a:p>
        </p:txBody>
      </p:sp>
    </p:spTree>
    <p:extLst>
      <p:ext uri="{BB962C8B-B14F-4D97-AF65-F5344CB8AC3E}">
        <p14:creationId xmlns:p14="http://schemas.microsoft.com/office/powerpoint/2010/main" val="319260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15</a:t>
            </a:fld>
            <a:endParaRPr lang="en-I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17</a:t>
            </a:fld>
            <a:endParaRPr lang="en-I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18</a:t>
            </a:fld>
            <a:endParaRPr lang="en-I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3506C74-2F60-4A4F-A73F-FB5643EE056B}" type="slidenum">
              <a:rPr lang="en-IE" smtClean="0"/>
              <a:pPr/>
              <a:t>24</a:t>
            </a:fld>
            <a:endParaRPr lang="en-I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DC3D0C-5FE3-4717-89F4-6387CA799E4A}" type="datetimeFigureOut">
              <a:rPr lang="en-GB" smtClean="0"/>
              <a:t>06/07/2018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412671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DC3D0C-5FE3-4717-89F4-6387CA799E4A}" type="datetimeFigureOut">
              <a:rPr lang="en-GB" smtClean="0"/>
              <a:t>06/07/2018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43995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DC3D0C-5FE3-4717-89F4-6387CA799E4A}" type="datetimeFigureOut">
              <a:rPr lang="en-GB" smtClean="0"/>
              <a:t>06/07/2018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47323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DC3D0C-5FE3-4717-89F4-6387CA799E4A}" type="datetimeFigureOut">
              <a:rPr lang="en-GB" smtClean="0"/>
              <a:t>06/07/2018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26798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DC3D0C-5FE3-4717-89F4-6387CA799E4A}" type="datetimeFigureOut">
              <a:rPr lang="en-GB" smtClean="0"/>
              <a:t>06/07/2018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307199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DC3D0C-5FE3-4717-89F4-6387CA799E4A}" type="datetimeFigureOut">
              <a:rPr lang="en-GB" smtClean="0"/>
              <a:t>06/07/2018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374744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DC3D0C-5FE3-4717-89F4-6387CA799E4A}" type="datetimeFigureOut">
              <a:rPr lang="en-GB" smtClean="0"/>
              <a:t>06/07/2018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342661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DC3D0C-5FE3-4717-89F4-6387CA799E4A}" type="datetimeFigureOut">
              <a:rPr lang="en-GB" smtClean="0"/>
              <a:t>06/07/2018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15344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C3D0C-5FE3-4717-89F4-6387CA799E4A}" type="datetimeFigureOut">
              <a:rPr lang="en-GB" smtClean="0"/>
              <a:t>06/07/2018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43103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DC3D0C-5FE3-4717-89F4-6387CA799E4A}" type="datetimeFigureOut">
              <a:rPr lang="en-GB" smtClean="0"/>
              <a:t>06/07/2018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33165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DC3D0C-5FE3-4717-89F4-6387CA799E4A}" type="datetimeFigureOut">
              <a:rPr lang="en-GB" smtClean="0"/>
              <a:t>06/07/2018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9C0E68-8F01-4B38-8661-EE69117756EF}" type="slidenum">
              <a:rPr lang="en-GB" smtClean="0"/>
              <a:t>‹#›</a:t>
            </a:fld>
            <a:endParaRPr lang="en-GB"/>
          </a:p>
        </p:txBody>
      </p:sp>
    </p:spTree>
    <p:extLst>
      <p:ext uri="{BB962C8B-B14F-4D97-AF65-F5344CB8AC3E}">
        <p14:creationId xmlns:p14="http://schemas.microsoft.com/office/powerpoint/2010/main" val="131460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3D0C-5FE3-4717-89F4-6387CA799E4A}" type="datetimeFigureOut">
              <a:rPr lang="en-GB" smtClean="0"/>
              <a:t>06/07/2018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C0E68-8F01-4B38-8661-EE69117756EF}" type="slidenum">
              <a:rPr lang="en-GB" smtClean="0"/>
              <a:t>‹#›</a:t>
            </a:fld>
            <a:endParaRPr lang="en-GB"/>
          </a:p>
        </p:txBody>
      </p:sp>
    </p:spTree>
    <p:extLst>
      <p:ext uri="{BB962C8B-B14F-4D97-AF65-F5344CB8AC3E}">
        <p14:creationId xmlns:p14="http://schemas.microsoft.com/office/powerpoint/2010/main" val="420584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s://www.google.com/url?sa=i&amp;rct=j&amp;q=&amp;esrc=s&amp;source=images&amp;cd=&amp;cad=rja&amp;uact=8&amp;ved=0ahUKEwjF7_bmrevLAhXFcRQKHTkiBu8QjRwIBw&amp;url=https://en.wikipedia.org/wiki/Barbara_Bodichon&amp;bvm=bv.118353311,bs.1,d.ZWU&amp;psig=AFQjCNHqT8RYGMegYf9fOh4XGsaxnhrJuQ&amp;ust=145952857708448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url?sa=i&amp;rct=j&amp;q=&amp;esrc=s&amp;source=images&amp;cd=&amp;cad=rja&amp;docid=Oi60EusSc6YXiM&amp;tbnid=pkHhgVICGeINIM:&amp;ved=0CAUQjRw&amp;url=http://en.wikipedia.org/wiki/Women's_Social_and_Political_Union&amp;ei=9I3nUuO6H6mQ0AXag4GQDA&amp;psig=AFQjCNGJGjWlIR3Wss0g7BlfioXX-t0cfg&amp;ust=1390993261565955" TargetMode="Externa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uRN4oZb4M1VlHM&amp;tbnid=JE5GaOaow9hGVM:&amp;ved=0CAUQjRw&amp;url=http://www.anphoblacht.com/contents/14568&amp;ei=14PnUrb9I6Sd0QW6moDIDQ&amp;psig=AFQjCNFPmUKGIj2rqS7-UW03zMCp85YGFg&amp;ust=1390990559877492" TargetMode="External"/><Relationship Id="rId7"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docid=QK6HHdqR0_HP0M&amp;tbnid=jA_xsDnKwAuFfM:&amp;ved=0CAUQjRw&amp;url=http://www.irishtimes.com/culture/heritage/century/century-women-and-the-vote/separate-but-equal-1.553482&amp;ei=YobnUrPBK6yU0QXKw4DIDg&amp;psig=AFQjCNFPmUKGIj2rqS7-UW03zMCp85YGFg&amp;ust=1390990559877492" TargetMode="External"/><Relationship Id="rId5" Type="http://schemas.openxmlformats.org/officeDocument/2006/relationships/image" Target="../media/image73.jp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hyperlink" Target="http://www.google.com/url?sa=i&amp;rct=j&amp;q=&amp;esrc=s&amp;source=images&amp;cd=&amp;cad=rja&amp;docid=jN3-_DTsge7GIM&amp;tbnid=Uc67Q9qEP50OlM:&amp;ved=0CAUQjRw&amp;url=http://richardjohnbr.blogspot.com/2012/12/the-anti-suffragist-movement.html&amp;ei=R4vnUsbBBoWq0QXTqYC4BQ&amp;psig=AFQjCNGbBUrsDeXVV7s68j1TVW7-9yHy3A&amp;ust=1390992570028581" TargetMode="External"/><Relationship Id="rId12" Type="http://schemas.openxmlformats.org/officeDocument/2006/relationships/hyperlink" Target="http://www.google.com/url?sa=i&amp;rct=j&amp;q=&amp;esrc=s&amp;source=images&amp;cd=&amp;cad=rja&amp;docid=Qx2IW_nibl1d-M&amp;tbnid=BoWsJ3-7EfXF7M:&amp;ved=0CAUQjRw&amp;url=http://www.thesuffragettes.org/history/anti-suffrage/&amp;ei=dYvnUuabK86k0AWM6ICACg&amp;psig=AFQjCNGbBUrsDeXVV7s68j1TVW7-9yHy3A&amp;ust=1390992570028581" TargetMode="External"/><Relationship Id="rId2" Type="http://schemas.openxmlformats.org/officeDocument/2006/relationships/hyperlink" Target="http://www.google.com/url?sa=i&amp;rct=j&amp;q=&amp;esrc=s&amp;source=images&amp;cd=&amp;cad=rja&amp;docid=p0l2rhBHrxVvtM&amp;tbnid=R65Tode02YkbMM:&amp;ved=0CAUQjRw&amp;url=http://www.pinterest.com/pin/249386898087732810/&amp;ei=84vnUorjMoea1AXcl4HYAw&amp;psig=AFQjCNGbBUrsDeXVV7s68j1TVW7-9yHy3A&amp;ust=1390992570028581" TargetMode="Externa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hyperlink" Target="http://www.google.com/url?sa=i&amp;rct=j&amp;q=&amp;esrc=s&amp;source=images&amp;cd=&amp;cad=rja&amp;docid=qkfz3vl31_h2FM&amp;tbnid=JyNdmEzGoleVKM:&amp;ved=0CAUQjRw&amp;url=http://imageevent.com/bluboi/suffragette;jsessionid%3Dm9qb9wkh31.penguin_s&amp;ei=jYfnUuCFDoep0AXF-YDYAg&amp;psig=AFQjCNFWYB1x0PRU7_McfImgyih48DHEKw&amp;ust=1390991463535908" TargetMode="External"/><Relationship Id="rId9" Type="http://schemas.openxmlformats.org/officeDocument/2006/relationships/hyperlink" Target="http://www.google.com/url?sa=i&amp;rct=j&amp;q=&amp;esrc=s&amp;source=images&amp;cd=&amp;cad=rja&amp;docid=qkfz3vl31_h2FM&amp;tbnid=QR4Faq9INqbcmM:&amp;ved=0CAUQjRw&amp;url=http://imageevent.com/bluboi/suffragette;jsessionid%3Dm9qb9wkh31.penguin_s&amp;ei=FofnUryqKYrW0QWLt4H4Bg&amp;psig=AFQjCNFWYB1x0PRU7_McfImgyih48DHEKw&amp;ust=1390991463535908" TargetMode="External"/><Relationship Id="rId1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6.png"/><Relationship Id="rId3" Type="http://schemas.openxmlformats.org/officeDocument/2006/relationships/hyperlink" Target="http://www.google.com/url?sa=i&amp;rct=j&amp;q=&amp;esrc=s&amp;source=images&amp;cd=&amp;cad=rja&amp;docid=BUDh2irlmK1X0M&amp;tbnid=6brcaUXrhKL1mM:&amp;ved=0CAUQjRw&amp;url=http://grandmotherschoice.blogspot.com/2012/09/2-amethyst-suffragettes.html&amp;ei=C4jnUvGjL-jI0AWA6IHADg&amp;psig=AFQjCNFWYB1x0PRU7_McfImgyih48DHEKw&amp;ust=1390991463535908" TargetMode="External"/><Relationship Id="rId7" Type="http://schemas.openxmlformats.org/officeDocument/2006/relationships/image" Target="../media/image84.png"/><Relationship Id="rId12" Type="http://schemas.openxmlformats.org/officeDocument/2006/relationships/hyperlink" Target="http://www.google.com/url?sa=i&amp;rct=j&amp;q=&amp;esrc=s&amp;source=images&amp;cd=&amp;cad=rja&amp;docid=0RqjETTF6jCt_M&amp;tbnid=as4baPZnVHXStM:&amp;ved=0CAUQjRw&amp;url=http://www.museumoflondonprints.com/image/68570/wo-lewis-badges-ltd-shield-shaped-badge-associated-with-the-suffragette-movement-1906-1914&amp;ei=nofnUtG5Ma-10QWLqoCQDg&amp;psig=AFQjCNFWYB1x0PRU7_McfImgyih48DHEKw&amp;ust=1390991463535908"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docid=aB8WYCp1tQ7gBM&amp;tbnid=M3VW1N1uhIQ9SM:&amp;ved=0CAUQjRw&amp;url=http://ourhistory-hayes.blogspot.com/2012/01/womens-tax-resistance-league-19091918.html&amp;ei=_47nUoToKoOt0QXGsIDwCQ&amp;psig=AFQjCNF-q_CozlArTdLeCt8oz_tLcM3k9w&amp;ust=1390993496479964" TargetMode="External"/><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hyperlink" Target="http://www.google.com/url?sa=i&amp;rct=j&amp;q=&amp;esrc=s&amp;source=images&amp;cd=&amp;cad=rja&amp;docid=Oi60EusSc6YXiM&amp;tbnid=KS033oAaIqO9SM:&amp;ved=0CAUQjRw&amp;url=http://en.wikipedia.org/wiki/Women's_Social_and_Political_Union&amp;ei=s47nUt7hNaOp0QWXl4GABw&amp;psig=AFQjCNGJGjWlIR3Wss0g7BlfioXX-t0cfg&amp;ust=1390993261565955" TargetMode="External"/><Relationship Id="rId14" Type="http://schemas.microsoft.com/office/2007/relationships/hdphoto" Target="../media/hdphoto8.wdp"/></Relationships>
</file>

<file path=ppt/slides/_rels/slide2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com/url?sa=i&amp;rct=j&amp;q=&amp;esrc=s&amp;source=images&amp;cd=&amp;cad=rja&amp;docid=OUiBnWnAxEAUVM&amp;tbnid=LTa4yepGmATmvM:&amp;ved=0CAUQjRw&amp;url=http://www.dailymail.co.uk/news/article-2236694/War-women-Propaganda-postcards-suffragette-era-fierce-battle-fought-American-women-vote--Obama-thank-job.html&amp;ei=-6znUtD5CamJ0AXlwAE&amp;psig=AFQjCNHjGh-SJSmbU6i1cK-xa4iUs30MzQ&amp;ust=139100113152106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m/url?sa=i&amp;rct=j&amp;q=&amp;esrc=s&amp;source=images&amp;cd=&amp;cad=rja&amp;uact=8&amp;docid=wa7B0dC0KEz5hM&amp;tbnid=Xx1BP7FteDTWeM:&amp;ved=0CAUQjRw&amp;url=http://www.hildatweedyarchive.org/archive/items/show/519&amp;ei=zUvVU6rKKKub1AX_-oD4DQ&amp;bvm=bv.71778758,d.d2k&amp;psig=AFQjCNFCY7UKvH6Kpf4lGfKhrEoEo9U30g&amp;ust=1406573894216867"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www.google.com/url?sa=i&amp;rct=j&amp;q=&amp;esrc=s&amp;source=images&amp;cd=&amp;cad=rja&amp;uact=8&amp;docid=-fTTaXjzrNT_uM&amp;tbnid=DFFtRQHlHn5_jM:&amp;ved=0CAUQjRw&amp;url=http://www.hildatweedyarchive.org/archive/collections/show/11&amp;ei=0U3VU8ZEqJzQBaCFgNgH&amp;bvm=bv.71778758,d.d2k&amp;psig=AFQjCNFSpr72Xrbngt9cf-HS09UkUEhyag&amp;ust=1406574403736191"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x8vmQTiML883yM&amp;tbnid=a6HtvgW9mwoZqM:&amp;ved=0CAUQjRw&amp;url=http://en.wikipedia.org/wiki/Prisoners_(Temporary_Discharge_for_Ill_Health)_Act_1913&amp;ei=3aznUozDKqWX0AWLlYHYBw&amp;psig=AFQjCNHjGh-SJSmbU6i1cK-xa4iUs30MzQ&amp;ust=1391001131521069" TargetMode="Externa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www.google.com/url?sa=i&amp;rct=j&amp;q=&amp;esrc=s&amp;source=images&amp;cd=&amp;cad=rja&amp;docid=uNClymCvlVnp7M&amp;tbnid=YBi_LU4sqGc4fM:&amp;ved=0CAUQjRw&amp;url=http://www.lib.washington.edu/subject/History/BI/hsteu273/&amp;ei=i5jnUqb3L4ez0QXXrYHYAw&amp;psig=AFQjCNEL-CN8FBZngt_BwL_FTBhyzxrt-Q&amp;ust=1390995977231007" TargetMode="Externa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4.jpg"/><Relationship Id="rId3" Type="http://schemas.openxmlformats.org/officeDocument/2006/relationships/hyperlink" Target="http://www.google.com/url?sa=i&amp;rct=j&amp;q=&amp;esrc=s&amp;source=images&amp;cd=&amp;cad=rja&amp;uact=8&amp;docid=ctxeLiHDARcNJM&amp;tbnid=nbcFdDfzVwz5PM:&amp;ved=0CAUQjRw&amp;url=http://www.amazon.co.uk/Women-Power-Consciousness-Century-Ireland/dp/1855940787&amp;ei=8E7VU4nwK6LK0QXnqYCQCA&amp;bvm=bv.71778758,d.d2k&amp;psig=AFQjCNFrvHjQYw1mzUDfToFYqBLBdIw6TQ&amp;ust=1406574702776030" TargetMode="External"/><Relationship Id="rId7" Type="http://schemas.openxmlformats.org/officeDocument/2006/relationships/hyperlink" Target="http://www.google.com/url?sa=i&amp;rct=j&amp;q=&amp;esrc=s&amp;source=images&amp;cd=&amp;cad=rja&amp;uact=8&amp;docid=hJpanEptcjjnUM&amp;tbnid=RLik5L1b3xiDHM:&amp;ved=0CAUQjRw&amp;url=http://us.macmillan.com/theladiesoflondonderry/DianeUrquhart&amp;ei=fFDVU7CnK6Ok0QXMu4H4DA&amp;bvm=bv.71778758,d.d2k&amp;psig=AFQjCNEZ_DwRm-5jr67LIejpUEg6WZVRZQ&amp;ust=1406575097255092" TargetMode="External"/><Relationship Id="rId12"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www.google.com/url?sa=i&amp;rct=j&amp;q=&amp;esrc=s&amp;source=images&amp;cd=&amp;cad=rja&amp;uact=8&amp;docid=AWs97Z7xBISn8M&amp;tbnid=ON0b4n01mh7FFM:&amp;ved=0CAUQjRw&amp;url=http://www.lilliputpress.ie/book/7/edited_by_mary_lyons-the_memoirs_of_mrs_leeson_madam_1727-1797.html&amp;ei=JVHVU7btCOOc0QX9n4DoCQ&amp;bvm=bv.71778758,d.d2k&amp;psig=AFQjCNEIYL45lY2Ju4hiMB7lB91uxrTQ3A&amp;ust=1406575265411049" TargetMode="External"/><Relationship Id="rId5" Type="http://schemas.openxmlformats.org/officeDocument/2006/relationships/hyperlink" Target="http://www.google.com/url?sa=i&amp;rct=j&amp;q=&amp;esrc=s&amp;source=images&amp;cd=&amp;cad=rja&amp;uact=8&amp;docid=GVhY0f7II8idiM&amp;tbnid=YJCjlbBXnSHvcM:&amp;ved=0CAUQjRw&amp;url=http://www.ucdpress.ie/display.asp?isbn%3D9781906359546%26&amp;ei=4U_VU83cLKmc0QWryYCYDQ&amp;bvm=bv.71778758,d.d2k&amp;psig=AFQjCNFqxOD53jio3saUE-7vx7p9jCzX3A&amp;ust=1406574943715421" TargetMode="External"/><Relationship Id="rId10"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hyperlink" Target="http://www.google.com/url?sa=i&amp;rct=j&amp;q=&amp;esrc=s&amp;source=images&amp;cd=&amp;cad=rja&amp;uact=8&amp;docid=9K2WwkB22Uj6UM&amp;tbnid=Rdr-5BzkC9etDM:&amp;ved=0CAUQjRw&amp;url=http://www.tower.com/journal-elizabeth-bennis-1749-1779-rosemary-raughter-paperback/wapi/111841940&amp;ei=B1PVU8CUNaLV0QXP8oCoAQ&amp;bvm=bv.71778758,d.d2k&amp;psig=AFQjCNEHZbJ0Y8yX2vk0d6x1jcr1FGbo9A&amp;ust=1406575748561738" TargetMode="External"/><Relationship Id="rId1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m-Yznp_idDZCrM&amp;tbnid=yotMKtpEDjpT3M:&amp;ved=0CAUQjRw&amp;url=http://www.amazon.com/Rosemary-Cullen-Owens/e/B001K87OKK&amp;ei=VFTVU4HpL9Kb1AXSh4GIAg&amp;bvm=bv.71778758,d.d2k&amp;psig=AFQjCNFkA9MRCJAxfiQaF4JfW42NXK0qCA&amp;ust=1406576072477665" TargetMode="External"/><Relationship Id="rId13"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18.jpeg"/><Relationship Id="rId12" Type="http://schemas.openxmlformats.org/officeDocument/2006/relationships/hyperlink" Target="http://www.google.com/url?sa=i&amp;rct=j&amp;q=&amp;esrc=s&amp;source=images&amp;cd=&amp;cad=rja&amp;uact=8&amp;docid=hy-27IRFJCyQqM&amp;tbnid=kAxU5ITA4cmg4M:&amp;ved=0CAUQjRw&amp;url=http://search.barnesandnoble.com/booksearch/results.asp?ATH%3DRosemary%2BCullen%2BOwens&amp;ei=tlTVU8DwEYSm0AX22ID4Dw&amp;bvm=bv.71778758,d.ZGU&amp;psig=AFQjCNGGIo1r0ratfCOsHOQB_2eO7DLz_Q&amp;ust=1406576115016331" TargetMode="External"/><Relationship Id="rId17" Type="http://schemas.openxmlformats.org/officeDocument/2006/relationships/image" Target="../media/image23.jpeg"/><Relationship Id="rId2" Type="http://schemas.openxmlformats.org/officeDocument/2006/relationships/hyperlink" Target="http://www.google.com/url?sa=i&amp;rct=j&amp;q=&amp;esrc=s&amp;source=images&amp;cd=&amp;cad=rja&amp;uact=8&amp;docid=5WWiLU_JN28-7M&amp;tbnid=8Suu8NJvCsCGdM:&amp;ved=0CAUQjRw&amp;url=http://www.historyireland.com/book-reviews/ariadnes-thread-writing-women-into-irish-history/&amp;ei=Q03VU4jjLIKq0QWvioGgDg&amp;bvm=bv.71778758,d.d2k&amp;psig=AFQjCNFCY7UKvH6Kpf4lGfKhrEoEo9U30g&amp;ust=1406573894216867" TargetMode="External"/><Relationship Id="rId16" Type="http://schemas.openxmlformats.org/officeDocument/2006/relationships/hyperlink" Target="http://www.google.com/url?sa=i&amp;rct=j&amp;q=&amp;esrc=s&amp;source=images&amp;cd=&amp;cad=rja&amp;uact=8&amp;docid=jmzIlLuvHNrgjM&amp;tbnid=RDBpY4YHpW4POM:&amp;ved=0CAUQjRw&amp;url=http://www.irishbooksdirect.ie/biography-memoirs-historic-biography/biography-memoirs-historic-biography/life-and-times-hanna-sheehy-skeffington&amp;ei=EFTVU9OQM8iw0AW5mYDYDA&amp;bvm=bv.71778758,d.d2k&amp;psig=AFQjCNHf7YaAGbU5fZ7NhXHXfrRbhgxFug&amp;ust=1406575997998039"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ZCyk0Xc5pxMR1M&amp;tbnid=mBVz1ikNBXnGtM:&amp;ved=0CAUQjRw&amp;url=http://www.tower.com/hanna-sheehy-skeffington-life-margaret-ward-paperback/wapi/100085213&amp;ei=v1PVU4yrEai90QXAwYHYBg&amp;bvm=bv.71778758,d.d2k&amp;psig=AFQjCNHthYDaBB4Yn9O_lA1V28Uzuw6paw&amp;ust=1406575929655767" TargetMode="External"/><Relationship Id="rId11" Type="http://schemas.openxmlformats.org/officeDocument/2006/relationships/image" Target="../media/image20.jpeg"/><Relationship Id="rId5" Type="http://schemas.openxmlformats.org/officeDocument/2006/relationships/image" Target="../media/image17.jpeg"/><Relationship Id="rId15" Type="http://schemas.openxmlformats.org/officeDocument/2006/relationships/image" Target="../media/image22.jpeg"/><Relationship Id="rId10" Type="http://schemas.openxmlformats.org/officeDocument/2006/relationships/hyperlink" Target="http://www.google.com/url?sa=i&amp;rct=j&amp;q=&amp;esrc=s&amp;source=images&amp;cd=&amp;cad=rja&amp;uact=8&amp;docid=CU-JlwFpmZgZKM&amp;tbnid=m5Sl3Rh5KhUNJM:&amp;ved=0CAUQjRw&amp;url=http://www.abebooks.com/Owens-Rosemary-Cullen/author/10319158&amp;ei=dlTVU8yLM6uo0AWFgoH4DA&amp;bvm=bv.71778758,d.ZGU&amp;psig=AFQjCNGGIo1r0ratfCOsHOQB_2eO7DLz_Q&amp;ust=1406576115016331" TargetMode="External"/><Relationship Id="rId4" Type="http://schemas.openxmlformats.org/officeDocument/2006/relationships/hyperlink" Target="http://www.google.com/url?sa=i&amp;rct=j&amp;q=&amp;esrc=s&amp;source=images&amp;cd=&amp;cad=rja&amp;uact=8&amp;docid=UeBnfPJ1QlSHvM&amp;tbnid=2jK5TFyvid-3DM:&amp;ved=0CAUQjRw&amp;url=http://www.amazon.co.uk/Second-World-War-Irish-Women/dp/0716528878&amp;ei=z1LVU97XJ4O50QXhzYCoCw&amp;bvm=bv.71778758,d.d2k&amp;psig=AFQjCNGNcsKwj3Sgfjh2y74p1oJcn4ei0w&amp;ust=1406575686072437" TargetMode="External"/><Relationship Id="rId9" Type="http://schemas.openxmlformats.org/officeDocument/2006/relationships/image" Target="../media/image19.jpeg"/><Relationship Id="rId14" Type="http://schemas.openxmlformats.org/officeDocument/2006/relationships/hyperlink" Target="http://www.google.com/url?sa=i&amp;rct=j&amp;q=&amp;esrc=s&amp;source=images&amp;cd=&amp;cad=rja&amp;uact=8&amp;docid=fpbk09aIf0syhM&amp;tbnid=MS4KQtoyVBS0SM:&amp;ved=0CAUQjRw&amp;url=http://www.barnesandnoble.com/w/genteel-revolutionaries-carmel-quinlan/1111470377?ean%3D9781859183946&amp;ei=YFzVU6XLAqKe0QXu_oAY&amp;bvm=bv.71778758,d.ZGU&amp;psig=AFQjCNG6Wf5G4HCVSNr9N8qLeY-x6KdWJg&amp;ust=14065781210415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hyperlink" Target="http://www.google.com/url?sa=i&amp;rct=j&amp;q=&amp;esrc=s&amp;source=images&amp;cd=&amp;cad=rja&amp;uact=8&amp;docid=zmUdpd_oAdEM-M&amp;tbnid=s3wxmUY_mG9dtM:&amp;ved=0CAUQjRw&amp;url=http://www.history.ac.uk/publications/family-way&amp;ei=D6W9U4LfBs2B7Qb2xYCACg&amp;bvm=bv.70138588,d.ZGU&amp;psig=AFQjCNEDcaecOdr82xF8SfcswQ20_D79pQ&amp;ust=1405023880480006"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FyAeHu5tKHLOIM&amp;tbnid=67qVHJtpF0LzjM:&amp;ved=0CAUQjRw&amp;url=http://www.nuigalway.ie/history/clear/&amp;ei=CFLVU4-TFsW40QWT1oGIAw&amp;bvm=bv.71778758,d.d2k&amp;psig=AFQjCNGS2741MWPZR-UM0KMtiM2-pqns8Q&amp;ust=1406575456264272" TargetMode="External"/><Relationship Id="rId5" Type="http://schemas.openxmlformats.org/officeDocument/2006/relationships/image" Target="../media/image25.jpeg"/><Relationship Id="rId4" Type="http://schemas.openxmlformats.org/officeDocument/2006/relationships/hyperlink" Target="http://www.google.com/url?sa=i&amp;rct=j&amp;q=&amp;esrc=s&amp;source=images&amp;cd=&amp;cad=rja&amp;uact=8&amp;docid=oHto_z5f5esSMM&amp;tbnid=-I6y0TzP9_mAaM:&amp;ved=0CAUQjRw&amp;url=http://us.macmillan.com/motherandchild-1/LindseyEarnerByrne&amp;ei=SgHHU6GCFIaV0QW6zIHQBg&amp;bvm=bv.71126742,d.ZGU&amp;psig=AFQjCNFqGV982otrKYrMnabHzc-V-JReGw&amp;ust=1405637297141439"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www.google.com/url?sa=i&amp;rct=j&amp;q=&amp;esrc=s&amp;source=images&amp;cd=&amp;cad=rja&amp;uact=8&amp;docid=Hxf-nHBGIliylM&amp;tbnid=L7u9TIx2jAmTiM:&amp;ved=0CAUQjRw&amp;url=http://www.tower.com/women-in-ireland-1800-1918-documentary-history-maria-luddy-paperback/wapi/100120596&amp;ei=gKa9U_qlH4Lb7AaspoDQCQ&amp;bvm=bv.70138588,d.ZGU&amp;psig=AFQjCNGok9kzQpqPhpvO2cBbNdPQnM8Rnw&amp;ust=1405024251811928" TargetMode="External"/><Relationship Id="rId3" Type="http://schemas.openxmlformats.org/officeDocument/2006/relationships/image" Target="../media/image27.png"/><Relationship Id="rId7" Type="http://schemas.openxmlformats.org/officeDocument/2006/relationships/hyperlink" Target="http://www.google.com/url?sa=i&amp;rct=j&amp;q=&amp;esrc=s&amp;source=images&amp;cd=&amp;cad=rja&amp;uact=8&amp;docid=ng-1qpKkvssGyM&amp;tbnid=y0P4Rp4S75RDgM:&amp;ved=0CAUQjRw&amp;url=http://www.pinterest.com/pin/495466396474866493/&amp;ei=oADHU8LqI-qw0AWss4CYBg&amp;bvm=bv.71126742,d.ZGU&amp;psig=AFQjCNGcf4pimLDrReec4-q6D5MvO1oXAg&amp;ust=1405637136653969" TargetMode="External"/><Relationship Id="rId12" Type="http://schemas.openxmlformats.org/officeDocument/2006/relationships/image" Target="../media/image31.jpeg"/><Relationship Id="rId2" Type="http://schemas.openxmlformats.org/officeDocument/2006/relationships/hyperlink" Target="http://www.google.com/url?sa=i&amp;rct=j&amp;q=&amp;esrc=s&amp;source=images&amp;cd=&amp;cad=rja&amp;uact=8&amp;docid=EfC9EpUmfphGXM&amp;tbnid=TlygPi071GwWNM:&amp;ved=0CAUQjRw&amp;url=http://www.amazon.ca/Women-Ireland-A-Century-Change/dp/0856407402&amp;ei=KAHHU_vIJ6Kx0QWNp4EQ&amp;bvm=bv.71126742,d.ZGU&amp;psig=AFQjCNFyT_XLWeO__1XqYrKIcQMXGVQfZg&amp;ust=1405637224200134" TargetMode="Externa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hyperlink" Target="http://www.google.com/url?sa=i&amp;rct=j&amp;q=&amp;esrc=s&amp;source=images&amp;cd=&amp;cad=rja&amp;uact=8&amp;docid=MyX3JAuYnfVTbM&amp;tbnid=Zmnt8MgTaFwq1M:&amp;ved=0CAUQjRw&amp;url=http://www.amazon.com/Women-Modern-Ireland-Margaret-MacCurtain/dp/0863273025&amp;ei=cE3VU_T6NKvY0QWt8IHQBw&amp;bvm=bv.71778758,d.d2k&amp;psig=AFQjCNEoNk137oFwxpU5EjGlU04pHDVwpQ&amp;ust=1406574306829572" TargetMode="External"/><Relationship Id="rId5" Type="http://schemas.openxmlformats.org/officeDocument/2006/relationships/hyperlink" Target="http://www.google.com/url?sa=i&amp;rct=j&amp;q=&amp;esrc=s&amp;source=images&amp;cd=&amp;cad=rja&amp;uact=8&amp;docid=Fx6vt48jtQeDjM&amp;tbnid=v1Ysaptx50DuDM:&amp;ved=0CAUQjRw&amp;url=http://www.amazon.com/The-Field-Anthology-Literature-Vols/dp/0814799086&amp;ei=RqS9U8H_IKKV7Ab5voCYCg&amp;bvm=bv.70138588,d.ZGU&amp;psig=AFQjCNH-4AXNBIgSGKssPq2G-IJKEBTTug&amp;ust=1405023682845568" TargetMode="External"/><Relationship Id="rId10" Type="http://schemas.openxmlformats.org/officeDocument/2006/relationships/image" Target="../media/image30.jpeg"/><Relationship Id="rId4" Type="http://schemas.microsoft.com/office/2007/relationships/hdphoto" Target="../media/hdphoto1.wdp"/><Relationship Id="rId9" Type="http://schemas.openxmlformats.org/officeDocument/2006/relationships/hyperlink" Target="http://www.google.com/url?sa=i&amp;rct=j&amp;q=&amp;esrc=s&amp;source=images&amp;cd=&amp;cad=rja&amp;uact=8&amp;docid=4cwYWqEQ5we-gM&amp;tbnid=QibtAUz4CPTqKM:&amp;ved=0CAUQjRw&amp;url=http://search.library.utoronto.ca/details?2143865%26uuid%3D2500eb87-a775-4d13-b1e5-85e86ec01f95&amp;ei=MU3VU7nwDqey0QXJ44G4Cw&amp;bvm=bv.71778758,d.d2k&amp;psig=AFQjCNFCY7UKvH6Kpf4lGfKhrEoEo9U30g&amp;ust=1406573894216867" TargetMode="External"/><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ww.google.com/url?sa=i&amp;rct=j&amp;q=&amp;esrc=s&amp;source=images&amp;cd=&amp;cad=rja&amp;uact=8&amp;docid=kLASMOA2D9ZsYM&amp;tbnid=tA3eYAKryLmhfM:&amp;ved=0CAUQjRw&amp;url=http://www.amazon.com/Caitr%C3%ADona-Clear/e/B001HPPSNQ&amp;ei=_VHVU8OCO_SY0QWW7oC4Dw&amp;bvm=bv.71778758,d.d2k&amp;psig=AFQjCNGS2741MWPZR-UM0KMtiM2-pqns8Q&amp;ust=1406575456264272" TargetMode="External"/><Relationship Id="rId7" Type="http://schemas.openxmlformats.org/officeDocument/2006/relationships/hyperlink" Target="http://www.google.com/url?sa=i&amp;rct=j&amp;q=&amp;esrc=s&amp;source=images&amp;cd=&amp;cad=rja&amp;uact=8&amp;docid=NX9HtRdgzMWobM&amp;tbnid=DZ8QMJON8Dx_HM:&amp;ved=0CAUQjRw&amp;url=http://www.amazon.co.uk/Have-Women-Made-Difference-Universities/dp/3034301162&amp;ei=2V3VU7utIKSP0AWUxoG4AQ&amp;bvm=bv.71778758,d.ZGU&amp;psig=AFQjCNEBZE69JVfonyarB3Tik3iOR_ejfA&amp;ust=1406578510637997" TargetMode="Externa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hyperlink" Target="http://www.google.com/url?sa=i&amp;rct=j&amp;q=&amp;esrc=s&amp;source=images&amp;cd=&amp;cad=rja&amp;uact=8&amp;docid=dd2LgdmAwzXl6M&amp;tbnid=IwbbzglKpG5U7M:&amp;ved=0CAUQjRw&amp;url=http://www.abebooks.com/Magray-Mary-Peckham/author/10028965&amp;ei=Bl7VU5HdFcmq0QXMmoDICw&amp;bvm=bv.71778758,d.ZGU&amp;psig=AFQjCNHfDzxII4dvhSYz3hu1uMuP9ARizA&amp;ust=1406578557439693"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hyperlink" Target="http://www.google.com/url?sa=i&amp;rct=j&amp;q=&amp;esrc=s&amp;source=images&amp;cd=&amp;cad=rja&amp;uact=8&amp;docid=7Ngym7FtNuZYyM&amp;tbnid=m7yHRMYqjUBWkM:&amp;ved=0CAUQjRw&amp;url=http://www.tower.com/prostitution-irish-society-1800-1940-maria-luddy-hardcover/wapi/107141400&amp;ei=lV7VU5HiDYWf0QXuoIGwDg&amp;bvm=bv.71778758,d.ZGU&amp;psig=AFQjCNHhwPE-hG_snt8a7V1HsB0oz5QfQg&amp;ust=1406578700990290" TargetMode="Externa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hyperlink" Target="http://www.google.com/url?sa=i&amp;rct=j&amp;q=&amp;esrc=s&amp;source=images&amp;cd=&amp;cad=rja&amp;uact=8&amp;docid=l2ptY_XZ8jv86M&amp;tbnid=WdmCNbOi0FC5HM:&amp;ved=0CAUQjRw&amp;url=http://www.amazon.co.uk/Most-Diabolical-Deed-Infanticide-1850-1900/dp/0719088208&amp;ei=s17VU6WPN-Ox0QW5p4Fg&amp;bvm=bv.71778758,d.ZGU&amp;psig=AFQjCNGtb840swry_SeurAsvols4iYQVtw&amp;ust=14065787300776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488.jpg"/>
          <p:cNvPicPr>
            <a:picLocks noChangeAspect="1"/>
          </p:cNvPicPr>
          <p:nvPr/>
        </p:nvPicPr>
        <p:blipFill>
          <a:blip r:embed="rId2" cstate="print"/>
          <a:stretch>
            <a:fillRect/>
          </a:stretch>
        </p:blipFill>
        <p:spPr>
          <a:xfrm>
            <a:off x="4644008" y="0"/>
            <a:ext cx="2339752"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pic>
        <p:nvPicPr>
          <p:cNvPr id="5" name="Picture 4" descr="8572.jpg"/>
          <p:cNvPicPr>
            <a:picLocks noChangeAspect="1"/>
          </p:cNvPicPr>
          <p:nvPr/>
        </p:nvPicPr>
        <p:blipFill>
          <a:blip r:embed="rId3" cstate="print"/>
          <a:stretch>
            <a:fillRect/>
          </a:stretch>
        </p:blipFill>
        <p:spPr>
          <a:xfrm>
            <a:off x="2267744" y="0"/>
            <a:ext cx="2376264" cy="176635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pic>
        <p:nvPicPr>
          <p:cNvPr id="7" name="Picture 6" descr="7118.jpg"/>
          <p:cNvPicPr>
            <a:picLocks noChangeAspect="1"/>
          </p:cNvPicPr>
          <p:nvPr/>
        </p:nvPicPr>
        <p:blipFill>
          <a:blip r:embed="rId4" cstate="print"/>
          <a:stretch>
            <a:fillRect/>
          </a:stretch>
        </p:blipFill>
        <p:spPr>
          <a:xfrm>
            <a:off x="6858000" y="0"/>
            <a:ext cx="2286000"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2" name="Title 1"/>
          <p:cNvSpPr>
            <a:spLocks noGrp="1"/>
          </p:cNvSpPr>
          <p:nvPr>
            <p:ph type="ctrTitle"/>
          </p:nvPr>
        </p:nvSpPr>
        <p:spPr/>
        <p:txBody>
          <a:bodyPr>
            <a:normAutofit/>
          </a:bodyPr>
          <a:lstStyle/>
          <a:p>
            <a:r>
              <a:rPr lang="en-GB" sz="3600" dirty="0"/>
              <a:t>Sources for the study of modern Irish women’s history</a:t>
            </a:r>
          </a:p>
        </p:txBody>
      </p:sp>
      <p:sp>
        <p:nvSpPr>
          <p:cNvPr id="3" name="Subtitle 2"/>
          <p:cNvSpPr>
            <a:spLocks noGrp="1"/>
          </p:cNvSpPr>
          <p:nvPr>
            <p:ph type="subTitle" idx="1"/>
          </p:nvPr>
        </p:nvSpPr>
        <p:spPr/>
        <p:txBody>
          <a:bodyPr/>
          <a:lstStyle/>
          <a:p>
            <a:r>
              <a:rPr lang="en-GB" dirty="0"/>
              <a:t>Dr Elaine Farrell</a:t>
            </a:r>
          </a:p>
          <a:p>
            <a:r>
              <a:rPr lang="en-GB" dirty="0"/>
              <a:t>e.farrell@qub.ac.uk</a:t>
            </a:r>
          </a:p>
        </p:txBody>
      </p:sp>
      <p:pic>
        <p:nvPicPr>
          <p:cNvPr id="4" name="Picture 3" descr="33971.jpg"/>
          <p:cNvPicPr>
            <a:picLocks noChangeAspect="1"/>
          </p:cNvPicPr>
          <p:nvPr/>
        </p:nvPicPr>
        <p:blipFill>
          <a:blip r:embed="rId5" cstate="print"/>
          <a:stretch>
            <a:fillRect/>
          </a:stretch>
        </p:blipFill>
        <p:spPr>
          <a:xfrm>
            <a:off x="0" y="0"/>
            <a:ext cx="2286000" cy="174879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Tree>
    <p:extLst>
      <p:ext uri="{BB962C8B-B14F-4D97-AF65-F5344CB8AC3E}">
        <p14:creationId xmlns:p14="http://schemas.microsoft.com/office/powerpoint/2010/main" val="199409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79712" y="0"/>
            <a:ext cx="7164288"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Flowchart: Process 7"/>
          <p:cNvSpPr/>
          <p:nvPr/>
        </p:nvSpPr>
        <p:spPr>
          <a:xfrm>
            <a:off x="0" y="0"/>
            <a:ext cx="9144000" cy="685800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Flowchart: Process 8"/>
          <p:cNvSpPr/>
          <p:nvPr/>
        </p:nvSpPr>
        <p:spPr>
          <a:xfrm>
            <a:off x="0" y="0"/>
            <a:ext cx="1979712" cy="685800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
        <p:nvSpPr>
          <p:cNvPr id="2" name="Title 1"/>
          <p:cNvSpPr>
            <a:spLocks noGrp="1"/>
          </p:cNvSpPr>
          <p:nvPr>
            <p:ph type="title"/>
          </p:nvPr>
        </p:nvSpPr>
        <p:spPr>
          <a:xfrm>
            <a:off x="2123728" y="260648"/>
            <a:ext cx="5508104" cy="1143000"/>
          </a:xfrm>
        </p:spPr>
        <p:txBody>
          <a:bodyPr>
            <a:noAutofit/>
          </a:bodyPr>
          <a:lstStyle/>
          <a:p>
            <a:pPr algn="l"/>
            <a:r>
              <a:rPr lang="en-IE" sz="8000" b="1" dirty="0"/>
              <a:t>Education</a:t>
            </a:r>
          </a:p>
        </p:txBody>
      </p:sp>
      <p:pic>
        <p:nvPicPr>
          <p:cNvPr id="6" name="Content Placeholder 5" descr="4909.jpg"/>
          <p:cNvPicPr>
            <a:picLocks noGrp="1" noChangeAspect="1"/>
          </p:cNvPicPr>
          <p:nvPr>
            <p:ph idx="1"/>
          </p:nvPr>
        </p:nvPicPr>
        <p:blipFill>
          <a:blip r:embed="rId3" cstate="print"/>
          <a:stretch>
            <a:fillRect/>
          </a:stretch>
        </p:blipFill>
        <p:spPr>
          <a:xfrm>
            <a:off x="2411760" y="1772816"/>
            <a:ext cx="6048672" cy="460707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5421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4114800" cy="1143000"/>
          </a:xfrm>
        </p:spPr>
        <p:style>
          <a:lnRef idx="3">
            <a:schemeClr val="lt1"/>
          </a:lnRef>
          <a:fillRef idx="1">
            <a:schemeClr val="dk1"/>
          </a:fillRef>
          <a:effectRef idx="1">
            <a:schemeClr val="dk1"/>
          </a:effectRef>
          <a:fontRef idx="minor">
            <a:schemeClr val="lt1"/>
          </a:fontRef>
        </p:style>
        <p:txBody>
          <a:bodyPr>
            <a:normAutofit fontScale="90000"/>
          </a:bodyPr>
          <a:lstStyle/>
          <a:p>
            <a:r>
              <a:rPr lang="en-GB" dirty="0"/>
              <a:t>Primary education</a:t>
            </a:r>
          </a:p>
        </p:txBody>
      </p:sp>
      <p:sp>
        <p:nvSpPr>
          <p:cNvPr id="4" name="Rounded Rectangular Callout 3"/>
          <p:cNvSpPr/>
          <p:nvPr/>
        </p:nvSpPr>
        <p:spPr>
          <a:xfrm>
            <a:off x="107504" y="1556792"/>
            <a:ext cx="4248472" cy="4320480"/>
          </a:xfrm>
          <a:prstGeom prst="wedgeRoundRect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dirty="0"/>
              <a:t>‘It was only in the larger towns that any means of educating the poor existed, other than that afforded by the “Hedge schoolmasters,” a class of men themselves little above actual beggary, who wandered about the country, imparting their own scanty knowledge to the children of those who would supply them with food and afford them a lodging...No wonder that a hundred years ago few of the lower orders could read and fewer write.’</a:t>
            </a:r>
          </a:p>
          <a:p>
            <a:pPr algn="ctr"/>
            <a:r>
              <a:rPr lang="en-GB" dirty="0"/>
              <a:t>LOMBE ATTHILL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0942" y="332656"/>
            <a:ext cx="4198942" cy="2722073"/>
          </a:xfrm>
          <a:prstGeom prst="rect">
            <a:avLst/>
          </a:prstGeom>
          <a:ln w="228600" cap="sq" cmpd="thickThin">
            <a:solidFill>
              <a:srgbClr val="000000"/>
            </a:solidFill>
            <a:prstDash val="solid"/>
            <a:miter lim="800000"/>
          </a:ln>
          <a:effectLst>
            <a:innerShdw blurRad="76200">
              <a:srgbClr val="000000"/>
            </a:innerShdw>
          </a:effectLst>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70942" y="3687866"/>
            <a:ext cx="4198942" cy="297545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9365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423" y="542392"/>
            <a:ext cx="8859153" cy="5773215"/>
          </a:xfrm>
          <a:prstGeom prst="rect">
            <a:avLst/>
          </a:prstGeom>
          <a:ln>
            <a:noFill/>
          </a:ln>
          <a:effectLst>
            <a:softEdge rad="112500"/>
          </a:effectLst>
        </p:spPr>
      </p:pic>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70691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a:xfrm rot="16200000">
            <a:off x="2386980" y="2805708"/>
            <a:ext cx="6521152" cy="1143000"/>
          </a:xfrm>
        </p:spPr>
        <p:txBody>
          <a:bodyPr>
            <a:normAutofit/>
          </a:bodyPr>
          <a:lstStyle/>
          <a:p>
            <a:r>
              <a:rPr lang="en-GB" sz="6000" dirty="0">
                <a:solidFill>
                  <a:schemeClr val="bg1"/>
                </a:solidFill>
              </a:rPr>
              <a:t>Catherine McAuley</a:t>
            </a:r>
          </a:p>
        </p:txBody>
      </p:sp>
      <p:sp>
        <p:nvSpPr>
          <p:cNvPr id="3" name="Content Placeholder 2"/>
          <p:cNvSpPr>
            <a:spLocks noGrp="1"/>
          </p:cNvSpPr>
          <p:nvPr>
            <p:ph idx="1"/>
          </p:nvPr>
        </p:nvSpPr>
        <p:spPr/>
        <p:txBody>
          <a:bodyPr/>
          <a:lstStyle/>
          <a:p>
            <a:endParaRPr lang="en-GB"/>
          </a:p>
        </p:txBody>
      </p:sp>
      <p:pic>
        <p:nvPicPr>
          <p:cNvPr id="1026" name="Picture 2" descr="http://www.ri.net/mercymount/AboutUs/Catherine-McAuley-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462140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22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528" y="260648"/>
            <a:ext cx="6131024" cy="1143000"/>
          </a:xfrm>
        </p:spPr>
        <p:style>
          <a:lnRef idx="3">
            <a:schemeClr val="lt1"/>
          </a:lnRef>
          <a:fillRef idx="1">
            <a:schemeClr val="dk1"/>
          </a:fillRef>
          <a:effectRef idx="1">
            <a:schemeClr val="dk1"/>
          </a:effectRef>
          <a:fontRef idx="minor">
            <a:schemeClr val="lt1"/>
          </a:fontRef>
        </p:style>
        <p:txBody>
          <a:bodyPr/>
          <a:lstStyle/>
          <a:p>
            <a:r>
              <a:rPr lang="en-GB" b="1" dirty="0"/>
              <a:t>Secondary education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628800"/>
            <a:ext cx="6428722" cy="4896544"/>
          </a:xfrm>
          <a:prstGeom prst="rect">
            <a:avLst/>
          </a:prstGeom>
          <a:ln>
            <a:noFill/>
          </a:ln>
          <a:effectLst>
            <a:softEdge rad="112500"/>
          </a:effectLst>
        </p:spPr>
      </p:pic>
      <p:sp>
        <p:nvSpPr>
          <p:cNvPr id="5" name="Rectangle 4"/>
          <p:cNvSpPr/>
          <p:nvPr/>
        </p:nvSpPr>
        <p:spPr>
          <a:xfrm rot="375566">
            <a:off x="6372200" y="4149080"/>
            <a:ext cx="2232248" cy="1296144"/>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b="1" dirty="0"/>
              <a:t>1878, Intermediate Education (Ireland)</a:t>
            </a:r>
          </a:p>
        </p:txBody>
      </p:sp>
    </p:spTree>
    <p:extLst>
      <p:ext uri="{BB962C8B-B14F-4D97-AF65-F5344CB8AC3E}">
        <p14:creationId xmlns:p14="http://schemas.microsoft.com/office/powerpoint/2010/main" val="339317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p:cNvSpPr/>
          <p:nvPr/>
        </p:nvSpPr>
        <p:spPr>
          <a:xfrm>
            <a:off x="0" y="0"/>
            <a:ext cx="9324528" cy="6858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Flowchart: Process 10"/>
          <p:cNvSpPr/>
          <p:nvPr/>
        </p:nvSpPr>
        <p:spPr>
          <a:xfrm>
            <a:off x="7740352" y="0"/>
            <a:ext cx="216024" cy="6858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lowchart: Process 9"/>
          <p:cNvSpPr/>
          <p:nvPr/>
        </p:nvSpPr>
        <p:spPr>
          <a:xfrm>
            <a:off x="8172400" y="0"/>
            <a:ext cx="1224136" cy="6858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endParaRPr lang="en-IE" dirty="0"/>
          </a:p>
        </p:txBody>
      </p:sp>
      <p:pic>
        <p:nvPicPr>
          <p:cNvPr id="4" name="Content Placeholder 3" descr="801.jpg"/>
          <p:cNvPicPr>
            <a:picLocks noGrp="1" noChangeAspect="1"/>
          </p:cNvPicPr>
          <p:nvPr>
            <p:ph idx="1"/>
          </p:nvPr>
        </p:nvPicPr>
        <p:blipFill>
          <a:blip r:embed="rId3" cstate="print"/>
          <a:stretch>
            <a:fillRect/>
          </a:stretch>
        </p:blipFill>
        <p:spPr>
          <a:xfrm rot="21381477">
            <a:off x="221635" y="3638736"/>
            <a:ext cx="2199104" cy="2748880"/>
          </a:xfrm>
          <a:prstGeom prst="rect">
            <a:avLst/>
          </a:prstGeom>
          <a:ln>
            <a:noFill/>
          </a:ln>
          <a:effectLst>
            <a:softEdge rad="112500"/>
          </a:effectLst>
        </p:spPr>
      </p:pic>
      <p:sp>
        <p:nvSpPr>
          <p:cNvPr id="5" name="Rounded Rectangular Callout 4"/>
          <p:cNvSpPr/>
          <p:nvPr/>
        </p:nvSpPr>
        <p:spPr>
          <a:xfrm>
            <a:off x="251520" y="260648"/>
            <a:ext cx="7344816" cy="2736304"/>
          </a:xfrm>
          <a:prstGeom prst="wedgeRoundRectCallout">
            <a:avLst>
              <a:gd name="adj1" fmla="val -28636"/>
              <a:gd name="adj2" fmla="val 64352"/>
              <a:gd name="adj3" fmla="val 16667"/>
            </a:avLst>
          </a:prstGeom>
          <a:solidFill>
            <a:srgbClr val="CCECFF"/>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‘We are told that women don’t need a high education; their hearts are of more consequence than their minds.  We are told that even if they should have a high education, it ought to be different from that of men, because their work in life will be different ... And we are told that it is very presumptuous for them to wish for any good thing they have not got already.’</a:t>
            </a:r>
          </a:p>
          <a:p>
            <a:pPr algn="ctr"/>
            <a:r>
              <a:rPr lang="en-GB" b="1" dirty="0">
                <a:solidFill>
                  <a:schemeClr val="tx1"/>
                </a:solidFill>
              </a:rPr>
              <a:t>ISABELLA TOD (1875)</a:t>
            </a:r>
            <a:endParaRPr lang="en-IE" b="1" dirty="0">
              <a:solidFill>
                <a:schemeClr val="tx1"/>
              </a:solidFill>
            </a:endParaRPr>
          </a:p>
        </p:txBody>
      </p:sp>
      <p:sp>
        <p:nvSpPr>
          <p:cNvPr id="8" name="Rectangle 7"/>
          <p:cNvSpPr/>
          <p:nvPr/>
        </p:nvSpPr>
        <p:spPr>
          <a:xfrm>
            <a:off x="2627784" y="3409751"/>
            <a:ext cx="4824536" cy="2395513"/>
          </a:xfrm>
          <a:prstGeom prst="rect">
            <a:avLst/>
          </a:prstGeom>
          <a:solidFill>
            <a:srgbClr val="CC99FF"/>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Higher education institutions for women</a:t>
            </a:r>
          </a:p>
          <a:p>
            <a:endParaRPr lang="en-GB" sz="2000" dirty="0">
              <a:solidFill>
                <a:schemeClr val="tx1"/>
              </a:solidFill>
            </a:endParaRPr>
          </a:p>
          <a:p>
            <a:r>
              <a:rPr lang="en-GB" sz="2000" dirty="0">
                <a:solidFill>
                  <a:schemeClr val="tx1"/>
                </a:solidFill>
              </a:rPr>
              <a:t>Queen’s Institute Dublin 		1861</a:t>
            </a:r>
          </a:p>
          <a:p>
            <a:r>
              <a:rPr lang="en-GB" sz="2000" dirty="0">
                <a:solidFill>
                  <a:schemeClr val="tx1"/>
                </a:solidFill>
              </a:rPr>
              <a:t>Alexandra College Dublin		1866</a:t>
            </a:r>
          </a:p>
          <a:p>
            <a:r>
              <a:rPr lang="en-GB" sz="2000" dirty="0">
                <a:solidFill>
                  <a:schemeClr val="tx1"/>
                </a:solidFill>
              </a:rPr>
              <a:t>Belfast Ladies’ Institute		1867</a:t>
            </a:r>
          </a:p>
          <a:p>
            <a:r>
              <a:rPr lang="en-GB" sz="2000" dirty="0">
                <a:solidFill>
                  <a:schemeClr val="tx1"/>
                </a:solidFill>
              </a:rPr>
              <a:t>Governess Association of Ireland 	1869</a:t>
            </a:r>
            <a:endParaRPr lang="en-IE" sz="2000" dirty="0">
              <a:solidFill>
                <a:schemeClr val="tx1"/>
              </a:solidFill>
            </a:endParaRPr>
          </a:p>
        </p:txBody>
      </p:sp>
      <p:sp>
        <p:nvSpPr>
          <p:cNvPr id="12" name="Title 1"/>
          <p:cNvSpPr txBox="1">
            <a:spLocks/>
          </p:cNvSpPr>
          <p:nvPr/>
        </p:nvSpPr>
        <p:spPr>
          <a:xfrm rot="5400000">
            <a:off x="5999174" y="2838251"/>
            <a:ext cx="5395243" cy="1143000"/>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a:t>University education</a:t>
            </a:r>
          </a:p>
        </p:txBody>
      </p:sp>
    </p:spTree>
    <p:extLst>
      <p:ext uri="{BB962C8B-B14F-4D97-AF65-F5344CB8AC3E}">
        <p14:creationId xmlns:p14="http://schemas.microsoft.com/office/powerpoint/2010/main" val="28616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10697.jpg"/>
          <p:cNvPicPr>
            <a:picLocks noChangeAspect="1"/>
          </p:cNvPicPr>
          <p:nvPr/>
        </p:nvPicPr>
        <p:blipFill>
          <a:blip r:embed="rId2" cstate="print"/>
          <a:stretch>
            <a:fillRect/>
          </a:stretch>
        </p:blipFill>
        <p:spPr>
          <a:xfrm>
            <a:off x="0" y="23686"/>
            <a:ext cx="9144000" cy="6903717"/>
          </a:xfrm>
          <a:prstGeom prst="rect">
            <a:avLst/>
          </a:prstGeom>
          <a:ln>
            <a:noFill/>
          </a:ln>
          <a:effectLst>
            <a:softEdge rad="112500"/>
          </a:effectLst>
        </p:spPr>
      </p:pic>
      <p:sp>
        <p:nvSpPr>
          <p:cNvPr id="5" name="Rectangle 4"/>
          <p:cNvSpPr/>
          <p:nvPr/>
        </p:nvSpPr>
        <p:spPr>
          <a:xfrm rot="21220142">
            <a:off x="66633" y="416048"/>
            <a:ext cx="1584176" cy="1296144"/>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IE" b="1" dirty="0"/>
              <a:t>1879, Universities Education (Ireland) Act</a:t>
            </a:r>
            <a:endParaRPr lang="en-GB" b="1" dirty="0"/>
          </a:p>
        </p:txBody>
      </p:sp>
    </p:spTree>
    <p:extLst>
      <p:ext uri="{BB962C8B-B14F-4D97-AF65-F5344CB8AC3E}">
        <p14:creationId xmlns:p14="http://schemas.microsoft.com/office/powerpoint/2010/main" val="209394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48064" y="0"/>
            <a:ext cx="1296144"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7" name="Flowchart: Process 6"/>
          <p:cNvSpPr/>
          <p:nvPr/>
        </p:nvSpPr>
        <p:spPr>
          <a:xfrm>
            <a:off x="5652120" y="3429000"/>
            <a:ext cx="3960440" cy="34290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endParaRPr lang="en-IE" dirty="0"/>
          </a:p>
        </p:txBody>
      </p:sp>
      <p:pic>
        <p:nvPicPr>
          <p:cNvPr id="4" name="Content Placeholder 3" descr="250px-Jeorge_Salmon_at_Trinity.jpg"/>
          <p:cNvPicPr>
            <a:picLocks noGrp="1" noChangeAspect="1"/>
          </p:cNvPicPr>
          <p:nvPr>
            <p:ph idx="1"/>
          </p:nvPr>
        </p:nvPicPr>
        <p:blipFill>
          <a:blip r:embed="rId3" cstate="print"/>
          <a:stretch>
            <a:fillRect/>
          </a:stretch>
        </p:blipFill>
        <p:spPr>
          <a:xfrm>
            <a:off x="251520" y="1700808"/>
            <a:ext cx="3672840" cy="4892224"/>
          </a:xfrm>
          <a:ln w="38100">
            <a:solidFill>
              <a:schemeClr val="tx1"/>
            </a:solidFill>
          </a:ln>
        </p:spPr>
      </p:pic>
      <p:pic>
        <p:nvPicPr>
          <p:cNvPr id="6" name="Picture 5" descr="28139.jpg"/>
          <p:cNvPicPr>
            <a:picLocks noChangeAspect="1"/>
          </p:cNvPicPr>
          <p:nvPr/>
        </p:nvPicPr>
        <p:blipFill>
          <a:blip r:embed="rId4" cstate="print"/>
          <a:stretch>
            <a:fillRect/>
          </a:stretch>
        </p:blipFill>
        <p:spPr>
          <a:xfrm>
            <a:off x="5796044" y="3573016"/>
            <a:ext cx="6695912" cy="3068960"/>
          </a:xfrm>
          <a:prstGeom prst="rect">
            <a:avLst/>
          </a:prstGeom>
        </p:spPr>
      </p:pic>
      <p:pic>
        <p:nvPicPr>
          <p:cNvPr id="8" name="Picture 7" descr="107.jpg"/>
          <p:cNvPicPr>
            <a:picLocks noChangeAspect="1"/>
          </p:cNvPicPr>
          <p:nvPr/>
        </p:nvPicPr>
        <p:blipFill>
          <a:blip r:embed="rId5" cstate="print"/>
          <a:stretch>
            <a:fillRect/>
          </a:stretch>
        </p:blipFill>
        <p:spPr>
          <a:xfrm>
            <a:off x="5724128" y="1052736"/>
            <a:ext cx="3477110" cy="2312278"/>
          </a:xfrm>
          <a:prstGeom prst="rect">
            <a:avLst/>
          </a:prstGeom>
          <a:ln w="76200">
            <a:solidFill>
              <a:schemeClr val="tx1"/>
            </a:solidFill>
          </a:ln>
        </p:spPr>
      </p:pic>
      <p:sp>
        <p:nvSpPr>
          <p:cNvPr id="9" name="Flowchart: Process 8"/>
          <p:cNvSpPr/>
          <p:nvPr/>
        </p:nvSpPr>
        <p:spPr>
          <a:xfrm>
            <a:off x="5652120" y="0"/>
            <a:ext cx="3491880" cy="1052736"/>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Trinity College, Dublin</a:t>
            </a:r>
            <a:endParaRPr lang="en-IE" sz="2800" dirty="0"/>
          </a:p>
        </p:txBody>
      </p:sp>
      <p:sp>
        <p:nvSpPr>
          <p:cNvPr id="5" name="Oval Callout 4"/>
          <p:cNvSpPr/>
          <p:nvPr/>
        </p:nvSpPr>
        <p:spPr>
          <a:xfrm>
            <a:off x="2123728" y="548680"/>
            <a:ext cx="4176464" cy="3024336"/>
          </a:xfrm>
          <a:prstGeom prst="wedgeEllipseCallout">
            <a:avLst>
              <a:gd name="adj1" fmla="val -62643"/>
              <a:gd name="adj2" fmla="val 568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‘Over my dead body, will women enter this College’</a:t>
            </a:r>
          </a:p>
          <a:p>
            <a:pPr algn="ctr"/>
            <a:r>
              <a:rPr lang="en-GB" dirty="0">
                <a:solidFill>
                  <a:schemeClr val="tx1"/>
                </a:solidFill>
              </a:rPr>
              <a:t>GEORGE SALMON, 1904</a:t>
            </a:r>
            <a:endParaRPr lang="en-IE" dirty="0">
              <a:solidFill>
                <a:schemeClr val="tx1"/>
              </a:solidFill>
            </a:endParaRPr>
          </a:p>
        </p:txBody>
      </p:sp>
    </p:spTree>
    <p:extLst>
      <p:ext uri="{BB962C8B-B14F-4D97-AF65-F5344CB8AC3E}">
        <p14:creationId xmlns:p14="http://schemas.microsoft.com/office/powerpoint/2010/main" val="681431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endParaRPr lang="en-IE" dirty="0"/>
          </a:p>
        </p:txBody>
      </p:sp>
      <p:pic>
        <p:nvPicPr>
          <p:cNvPr id="1027" name="Picture 3"/>
          <p:cNvPicPr>
            <a:picLocks noGrp="1" noChangeAspect="1" noChangeArrowheads="1"/>
          </p:cNvPicPr>
          <p:nvPr>
            <p:ph idx="1"/>
          </p:nvPr>
        </p:nvPicPr>
        <p:blipFill>
          <a:blip r:embed="rId3" cstate="print"/>
          <a:srcRect/>
          <a:stretch>
            <a:fillRect/>
          </a:stretch>
        </p:blipFill>
        <p:spPr bwMode="auto">
          <a:xfrm rot="16200000">
            <a:off x="3959932" y="1448781"/>
            <a:ext cx="5472609" cy="4104456"/>
          </a:xfrm>
          <a:prstGeom prst="rect">
            <a:avLst/>
          </a:prstGeom>
          <a:solidFill>
            <a:srgbClr val="FFFFFF">
              <a:shade val="85000"/>
            </a:srgbClr>
          </a:solidFill>
          <a:ln w="1905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10697.jpg"/>
          <p:cNvPicPr>
            <a:picLocks noChangeAspect="1"/>
          </p:cNvPicPr>
          <p:nvPr/>
        </p:nvPicPr>
        <p:blipFill>
          <a:blip r:embed="rId4" cstate="print"/>
          <a:stretch>
            <a:fillRect/>
          </a:stretch>
        </p:blipFill>
        <p:spPr>
          <a:xfrm>
            <a:off x="-1" y="0"/>
            <a:ext cx="4446349" cy="3356992"/>
          </a:xfrm>
          <a:prstGeom prst="rect">
            <a:avLst/>
          </a:prstGeom>
          <a:ln>
            <a:noFill/>
          </a:ln>
          <a:effectLst>
            <a:softEdge rad="112500"/>
          </a:effectLst>
        </p:spPr>
      </p:pic>
      <p:pic>
        <p:nvPicPr>
          <p:cNvPr id="8" name="Content Placeholder 3" descr="queens.jpg"/>
          <p:cNvPicPr>
            <a:picLocks noChangeAspect="1"/>
          </p:cNvPicPr>
          <p:nvPr/>
        </p:nvPicPr>
        <p:blipFill>
          <a:blip r:embed="rId5" cstate="print"/>
          <a:stretch>
            <a:fillRect/>
          </a:stretch>
        </p:blipFill>
        <p:spPr>
          <a:xfrm>
            <a:off x="0" y="3412157"/>
            <a:ext cx="4594457" cy="3445843"/>
          </a:xfrm>
          <a:prstGeom prst="rect">
            <a:avLst/>
          </a:prstGeom>
          <a:effectLst>
            <a:softEdge rad="317500"/>
          </a:effectLst>
        </p:spPr>
      </p:pic>
    </p:spTree>
    <p:extLst>
      <p:ext uri="{BB962C8B-B14F-4D97-AF65-F5344CB8AC3E}">
        <p14:creationId xmlns:p14="http://schemas.microsoft.com/office/powerpoint/2010/main" val="2379492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ms.bsu.edu/-/media/WWW/DepartmentalContent/Library/ArchivesSpecialColl/Stoeckel/Ladies%20of%20the%20Club/ClubsCause/WomanCitizen.jpg?w=275&amp;h=360&amp;a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459" y="-25072"/>
            <a:ext cx="4526542" cy="5925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te.ie/centuryireland/images/uploads/content/Ed1-VoteforWo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20"/>
            <a:ext cx="4638458" cy="68789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1520" y="1196752"/>
            <a:ext cx="8255768" cy="4641379"/>
          </a:xfrm>
        </p:spPr>
        <p:txBody>
          <a:bodyPr/>
          <a:lstStyle/>
          <a:p>
            <a:pPr>
              <a:buNone/>
            </a:pPr>
            <a:endParaRPr lang="el-GR" dirty="0"/>
          </a:p>
        </p:txBody>
      </p:sp>
      <p:pic>
        <p:nvPicPr>
          <p:cNvPr id="5" name="Picture 2" descr="http://womeninhistory.scoilnet.ie/content/unit5/IrishCit_June1912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459" y="2450700"/>
            <a:ext cx="4505541" cy="4438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550558">
            <a:off x="4499110" y="574687"/>
            <a:ext cx="3127229" cy="1143000"/>
          </a:xfrm>
          <a:solidFill>
            <a:schemeClr val="bg1"/>
          </a:solidFill>
          <a:ln w="76200">
            <a:solidFill>
              <a:schemeClr val="tx1"/>
            </a:solidFill>
          </a:ln>
        </p:spPr>
        <p:txBody>
          <a:bodyPr>
            <a:normAutofit/>
          </a:bodyPr>
          <a:lstStyle/>
          <a:p>
            <a:r>
              <a:rPr lang="en-GB" sz="6000" b="1" dirty="0"/>
              <a:t>Suffrage</a:t>
            </a:r>
            <a:endParaRPr lang="el-GR" sz="6000" b="1" dirty="0"/>
          </a:p>
        </p:txBody>
      </p:sp>
    </p:spTree>
    <p:extLst>
      <p:ext uri="{BB962C8B-B14F-4D97-AF65-F5344CB8AC3E}">
        <p14:creationId xmlns:p14="http://schemas.microsoft.com/office/powerpoint/2010/main" val="263367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3317" y="2805896"/>
            <a:ext cx="7456198" cy="3785652"/>
          </a:xfrm>
          <a:prstGeom prst="rect">
            <a:avLst/>
          </a:prstGeom>
          <a:noFill/>
        </p:spPr>
        <p:txBody>
          <a:bodyPr wrap="square" lIns="91440" tIns="45720" rIns="91440" bIns="45720">
            <a:spAutoFit/>
          </a:bodyPr>
          <a:lstStyle/>
          <a:p>
            <a:r>
              <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Overview</a:t>
            </a:r>
          </a:p>
          <a:p>
            <a:r>
              <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Education</a:t>
            </a:r>
          </a:p>
          <a:p>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rPr>
              <a:t>Suffrage</a:t>
            </a:r>
          </a:p>
          <a:p>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rPr>
              <a:t>Sexuality</a:t>
            </a:r>
            <a:endPar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a:off x="5984023" y="1836058"/>
            <a:ext cx="2808312" cy="2096998"/>
          </a:xfrm>
          <a:solidFill>
            <a:schemeClr val="bg1">
              <a:lumMod val="65000"/>
            </a:schemeClr>
          </a:solidFill>
        </p:spPr>
        <p:style>
          <a:lnRef idx="3">
            <a:schemeClr val="lt1"/>
          </a:lnRef>
          <a:fillRef idx="1">
            <a:schemeClr val="dk1"/>
          </a:fillRef>
          <a:effectRef idx="1">
            <a:schemeClr val="dk1"/>
          </a:effectRef>
          <a:fontRef idx="minor">
            <a:schemeClr val="lt1"/>
          </a:fontRef>
        </p:style>
        <p:txBody>
          <a:bodyPr>
            <a:normAutofit/>
          </a:bodyPr>
          <a:lstStyle/>
          <a:p>
            <a:r>
              <a:rPr lang="en-GB" sz="6000" b="1" dirty="0"/>
              <a:t>Today’s class</a:t>
            </a:r>
            <a:endParaRPr lang="en-IE" sz="6000" b="1" dirty="0"/>
          </a:p>
        </p:txBody>
      </p:sp>
      <p:sp>
        <p:nvSpPr>
          <p:cNvPr id="3" name="Rectangle 2"/>
          <p:cNvSpPr/>
          <p:nvPr/>
        </p:nvSpPr>
        <p:spPr>
          <a:xfrm>
            <a:off x="607336" y="4437112"/>
            <a:ext cx="75693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rot="380760">
            <a:off x="632969" y="3525291"/>
            <a:ext cx="75693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rot="21137021">
            <a:off x="407754" y="2564903"/>
            <a:ext cx="1207368"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pic>
        <p:nvPicPr>
          <p:cNvPr id="12" name="Picture 11" descr="33971.jpg"/>
          <p:cNvPicPr>
            <a:picLocks noChangeAspect="1"/>
          </p:cNvPicPr>
          <p:nvPr/>
        </p:nvPicPr>
        <p:blipFill>
          <a:blip r:embed="rId3" cstate="print"/>
          <a:stretch>
            <a:fillRect/>
          </a:stretch>
        </p:blipFill>
        <p:spPr>
          <a:xfrm>
            <a:off x="26876" y="51410"/>
            <a:ext cx="2286000" cy="174879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pic>
        <p:nvPicPr>
          <p:cNvPr id="13" name="Picture 12" descr="8572.jpg"/>
          <p:cNvPicPr>
            <a:picLocks noChangeAspect="1"/>
          </p:cNvPicPr>
          <p:nvPr/>
        </p:nvPicPr>
        <p:blipFill>
          <a:blip r:embed="rId4" cstate="print"/>
          <a:stretch>
            <a:fillRect/>
          </a:stretch>
        </p:blipFill>
        <p:spPr>
          <a:xfrm>
            <a:off x="2267744" y="0"/>
            <a:ext cx="2376264" cy="176635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pic>
        <p:nvPicPr>
          <p:cNvPr id="16" name="Picture 15" descr="16488.jpg"/>
          <p:cNvPicPr>
            <a:picLocks noChangeAspect="1"/>
          </p:cNvPicPr>
          <p:nvPr/>
        </p:nvPicPr>
        <p:blipFill>
          <a:blip r:embed="rId5" cstate="print"/>
          <a:stretch>
            <a:fillRect/>
          </a:stretch>
        </p:blipFill>
        <p:spPr>
          <a:xfrm>
            <a:off x="4644008" y="0"/>
            <a:ext cx="2339752"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pic>
        <p:nvPicPr>
          <p:cNvPr id="17" name="Picture 16" descr="7118.jpg"/>
          <p:cNvPicPr>
            <a:picLocks noChangeAspect="1"/>
          </p:cNvPicPr>
          <p:nvPr/>
        </p:nvPicPr>
        <p:blipFill>
          <a:blip r:embed="rId6" cstate="print"/>
          <a:stretch>
            <a:fillRect/>
          </a:stretch>
        </p:blipFill>
        <p:spPr>
          <a:xfrm>
            <a:off x="6858000" y="-30597"/>
            <a:ext cx="2286000"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11" name="Rectangle 10">
            <a:extLst>
              <a:ext uri="{FF2B5EF4-FFF2-40B4-BE49-F238E27FC236}">
                <a16:creationId xmlns:a16="http://schemas.microsoft.com/office/drawing/2014/main" id="{5DE6C3ED-6A6C-46AC-97F6-D3714F8E029B}"/>
              </a:ext>
            </a:extLst>
          </p:cNvPr>
          <p:cNvSpPr/>
          <p:nvPr/>
        </p:nvSpPr>
        <p:spPr>
          <a:xfrm>
            <a:off x="632969" y="5395020"/>
            <a:ext cx="75693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Tree>
    <p:extLst>
      <p:ext uri="{BB962C8B-B14F-4D97-AF65-F5344CB8AC3E}">
        <p14:creationId xmlns:p14="http://schemas.microsoft.com/office/powerpoint/2010/main" val="115034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4FDB49-3937-4E8C-96F3-8E40B83378BB}"/>
              </a:ext>
            </a:extLst>
          </p:cNvPr>
          <p:cNvSpPr/>
          <p:nvPr/>
        </p:nvSpPr>
        <p:spPr>
          <a:xfrm>
            <a:off x="6444208" y="0"/>
            <a:ext cx="269979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284C25-A3A3-4759-BAC6-014D3FCBCD38}"/>
              </a:ext>
            </a:extLst>
          </p:cNvPr>
          <p:cNvSpPr>
            <a:spLocks noGrp="1"/>
          </p:cNvSpPr>
          <p:nvPr>
            <p:ph type="title"/>
          </p:nvPr>
        </p:nvSpPr>
        <p:spPr/>
        <p:txBody>
          <a:bodyPr/>
          <a:lstStyle/>
          <a:p>
            <a:endParaRPr lang="en-GB"/>
          </a:p>
        </p:txBody>
      </p:sp>
      <p:pic>
        <p:nvPicPr>
          <p:cNvPr id="12" name="Picture 11">
            <a:extLst>
              <a:ext uri="{FF2B5EF4-FFF2-40B4-BE49-F238E27FC236}">
                <a16:creationId xmlns:a16="http://schemas.microsoft.com/office/drawing/2014/main" id="{32051B6B-0F5E-46A7-8A1D-03A6C11B3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54" y="0"/>
            <a:ext cx="7512546" cy="6889440"/>
          </a:xfrm>
          <a:prstGeom prst="rect">
            <a:avLst/>
          </a:prstGeom>
        </p:spPr>
      </p:pic>
      <p:pic>
        <p:nvPicPr>
          <p:cNvPr id="10" name="Picture 9">
            <a:extLst>
              <a:ext uri="{FF2B5EF4-FFF2-40B4-BE49-F238E27FC236}">
                <a16:creationId xmlns:a16="http://schemas.microsoft.com/office/drawing/2014/main" id="{E8A580EE-F64B-4B2A-9B1F-E16019E24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522" y="3645024"/>
            <a:ext cx="3361126" cy="2242787"/>
          </a:xfrm>
          <a:prstGeom prst="rect">
            <a:avLst/>
          </a:prstGeom>
        </p:spPr>
      </p:pic>
      <p:pic>
        <p:nvPicPr>
          <p:cNvPr id="6" name="Content Placeholder 5">
            <a:extLst>
              <a:ext uri="{FF2B5EF4-FFF2-40B4-BE49-F238E27FC236}">
                <a16:creationId xmlns:a16="http://schemas.microsoft.com/office/drawing/2014/main" id="{A752FE38-4AD6-4FA4-942A-3087F268E95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79522" y="1288668"/>
            <a:ext cx="3335878" cy="2194382"/>
          </a:xfrm>
        </p:spPr>
      </p:pic>
    </p:spTree>
    <p:extLst>
      <p:ext uri="{BB962C8B-B14F-4D97-AF65-F5344CB8AC3E}">
        <p14:creationId xmlns:p14="http://schemas.microsoft.com/office/powerpoint/2010/main" val="4368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6D249A3-572B-4ECA-B0C7-D5CCB88D2CBB}"/>
              </a:ext>
            </a:extLst>
          </p:cNvPr>
          <p:cNvPicPr>
            <a:picLocks noChangeAspect="1" noChangeArrowheads="1"/>
          </p:cNvPicPr>
          <p:nvPr/>
        </p:nvPicPr>
        <p:blipFill>
          <a:blip r:embed="rId2" cstate="print"/>
          <a:srcRect/>
          <a:stretch>
            <a:fillRect/>
          </a:stretch>
        </p:blipFill>
        <p:spPr bwMode="auto">
          <a:xfrm rot="225023">
            <a:off x="4006056" y="124611"/>
            <a:ext cx="2937776" cy="3627058"/>
          </a:xfrm>
          <a:prstGeom prst="rect">
            <a:avLst/>
          </a:prstGeom>
          <a:noFill/>
          <a:ln w="9525">
            <a:solidFill>
              <a:schemeClr val="tx1"/>
            </a:solid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7422541" y="204487"/>
            <a:ext cx="1557908" cy="1627369"/>
          </a:xfrm>
          <a:prstGeom prst="rect">
            <a:avLst/>
          </a:prstGeom>
          <a:noFill/>
          <a:ln w="9525">
            <a:noFill/>
            <a:miter lim="800000"/>
            <a:headEnd/>
            <a:tailEnd/>
          </a:ln>
        </p:spPr>
      </p:pic>
      <p:pic>
        <p:nvPicPr>
          <p:cNvPr id="2052" name="Picture 4" descr="https://upload.wikimedia.org/wikipedia/commons/thumb/9/90/Barbara_Bodichon_sketch.jpg/220px-Barbara_Bodichon_sketch.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856" y="180283"/>
            <a:ext cx="1523248" cy="21256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34454"/>
            <a:ext cx="9144000" cy="5105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a:blip r:embed="rId6" cstate="print"/>
          <a:srcRect/>
          <a:stretch>
            <a:fillRect/>
          </a:stretch>
        </p:blipFill>
        <p:spPr bwMode="auto">
          <a:xfrm>
            <a:off x="84036" y="180283"/>
            <a:ext cx="1798671" cy="1627369"/>
          </a:xfrm>
          <a:prstGeom prst="rect">
            <a:avLst/>
          </a:prstGeom>
          <a:noFill/>
          <a:ln w="9525">
            <a:noFill/>
            <a:miter lim="800000"/>
            <a:headEnd/>
            <a:tailEnd/>
          </a:ln>
        </p:spPr>
      </p:pic>
      <p:graphicFrame>
        <p:nvGraphicFramePr>
          <p:cNvPr id="7" name="Table 6"/>
          <p:cNvGraphicFramePr>
            <a:graphicFrameLocks noGrp="1"/>
          </p:cNvGraphicFramePr>
          <p:nvPr>
            <p:extLst/>
          </p:nvPr>
        </p:nvGraphicFramePr>
        <p:xfrm>
          <a:off x="0" y="1938140"/>
          <a:ext cx="9234264" cy="6194118"/>
        </p:xfrm>
        <a:graphic>
          <a:graphicData uri="http://schemas.openxmlformats.org/drawingml/2006/table">
            <a:tbl>
              <a:tblPr firstRow="1" bandRow="1">
                <a:tableStyleId>{793D81CF-94F2-401A-BA57-92F5A7B2D0C5}</a:tableStyleId>
              </a:tblPr>
              <a:tblGrid>
                <a:gridCol w="7884368">
                  <a:extLst>
                    <a:ext uri="{9D8B030D-6E8A-4147-A177-3AD203B41FA5}">
                      <a16:colId xmlns:a16="http://schemas.microsoft.com/office/drawing/2014/main" val="20000"/>
                    </a:ext>
                  </a:extLst>
                </a:gridCol>
                <a:gridCol w="1349896">
                  <a:extLst>
                    <a:ext uri="{9D8B030D-6E8A-4147-A177-3AD203B41FA5}">
                      <a16:colId xmlns:a16="http://schemas.microsoft.com/office/drawing/2014/main" val="20001"/>
                    </a:ext>
                  </a:extLst>
                </a:gridCol>
              </a:tblGrid>
              <a:tr h="583955">
                <a:tc>
                  <a:txBody>
                    <a:bodyPr/>
                    <a:lstStyle/>
                    <a:p>
                      <a:r>
                        <a:rPr lang="en-GB" sz="2400" dirty="0"/>
                        <a:t>Organisation</a:t>
                      </a:r>
                      <a:endParaRPr lang="en-IE" sz="2400" dirty="0"/>
                    </a:p>
                  </a:txBody>
                  <a:tcPr/>
                </a:tc>
                <a:tc>
                  <a:txBody>
                    <a:bodyPr/>
                    <a:lstStyle/>
                    <a:p>
                      <a:r>
                        <a:rPr lang="en-GB" sz="2400" dirty="0"/>
                        <a:t>Year</a:t>
                      </a:r>
                      <a:endParaRPr lang="en-IE" sz="2400" dirty="0"/>
                    </a:p>
                  </a:txBody>
                  <a:tcPr/>
                </a:tc>
                <a:extLst>
                  <a:ext uri="{0D108BD9-81ED-4DB2-BD59-A6C34878D82A}">
                    <a16:rowId xmlns:a16="http://schemas.microsoft.com/office/drawing/2014/main" val="10000"/>
                  </a:ext>
                </a:extLst>
              </a:tr>
              <a:tr h="732616">
                <a:tc>
                  <a:txBody>
                    <a:bodyPr/>
                    <a:lstStyle/>
                    <a:p>
                      <a:r>
                        <a:rPr lang="en-GB" sz="2400" kern="1200" dirty="0">
                          <a:solidFill>
                            <a:schemeClr val="dk1"/>
                          </a:solidFill>
                          <a:effectLst/>
                          <a:latin typeface="+mn-lt"/>
                          <a:ea typeface="+mn-ea"/>
                          <a:cs typeface="+mn-cs"/>
                        </a:rPr>
                        <a:t>Women’s Suffrage Committee (Barbara Leigh Smith </a:t>
                      </a:r>
                      <a:r>
                        <a:rPr lang="en-GB" sz="2400" kern="1200" dirty="0" err="1">
                          <a:solidFill>
                            <a:schemeClr val="dk1"/>
                          </a:solidFill>
                          <a:effectLst/>
                          <a:latin typeface="+mn-lt"/>
                          <a:ea typeface="+mn-ea"/>
                          <a:cs typeface="+mn-cs"/>
                        </a:rPr>
                        <a:t>Bodichon</a:t>
                      </a:r>
                      <a:r>
                        <a:rPr lang="en-GB" sz="2400" kern="1200" dirty="0">
                          <a:solidFill>
                            <a:schemeClr val="dk1"/>
                          </a:solidFill>
                          <a:effectLst/>
                          <a:latin typeface="+mn-lt"/>
                          <a:ea typeface="+mn-ea"/>
                          <a:cs typeface="+mn-cs"/>
                        </a:rPr>
                        <a:t>)</a:t>
                      </a:r>
                      <a:endParaRPr lang="en-IE" sz="2400" dirty="0"/>
                    </a:p>
                  </a:txBody>
                  <a:tcPr/>
                </a:tc>
                <a:tc>
                  <a:txBody>
                    <a:bodyPr/>
                    <a:lstStyle/>
                    <a:p>
                      <a:r>
                        <a:rPr lang="en-IE" sz="2400" dirty="0"/>
                        <a:t>1865</a:t>
                      </a:r>
                    </a:p>
                  </a:txBody>
                  <a:tcPr/>
                </a:tc>
                <a:extLst>
                  <a:ext uri="{0D108BD9-81ED-4DB2-BD59-A6C34878D82A}">
                    <a16:rowId xmlns:a16="http://schemas.microsoft.com/office/drawing/2014/main" val="10001"/>
                  </a:ext>
                </a:extLst>
              </a:tr>
              <a:tr h="732616">
                <a:tc>
                  <a:txBody>
                    <a:bodyPr/>
                    <a:lstStyle/>
                    <a:p>
                      <a:r>
                        <a:rPr lang="en-GB" sz="2400" kern="1200" dirty="0">
                          <a:solidFill>
                            <a:schemeClr val="dk1"/>
                          </a:solidFill>
                          <a:effectLst/>
                          <a:latin typeface="+mn-lt"/>
                          <a:ea typeface="+mn-ea"/>
                          <a:cs typeface="+mn-cs"/>
                        </a:rPr>
                        <a:t>Manchester Suffrage Committee</a:t>
                      </a:r>
                      <a:endParaRPr lang="en-IE" sz="3200" dirty="0"/>
                    </a:p>
                  </a:txBody>
                  <a:tcPr/>
                </a:tc>
                <a:tc>
                  <a:txBody>
                    <a:bodyPr/>
                    <a:lstStyle/>
                    <a:p>
                      <a:r>
                        <a:rPr lang="en-IE" sz="2400" dirty="0"/>
                        <a:t>1867</a:t>
                      </a:r>
                    </a:p>
                  </a:txBody>
                  <a:tcPr/>
                </a:tc>
                <a:extLst>
                  <a:ext uri="{0D108BD9-81ED-4DB2-BD59-A6C34878D82A}">
                    <a16:rowId xmlns:a16="http://schemas.microsoft.com/office/drawing/2014/main" val="10002"/>
                  </a:ext>
                </a:extLst>
              </a:tr>
              <a:tr h="732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t>London National Society for Women’s Suffrage (</a:t>
                      </a:r>
                      <a:r>
                        <a:rPr lang="en-GB" sz="2400" kern="1200" dirty="0">
                          <a:solidFill>
                            <a:schemeClr val="dk1"/>
                          </a:solidFill>
                          <a:effectLst/>
                          <a:latin typeface="+mn-lt"/>
                          <a:ea typeface="+mn-ea"/>
                          <a:cs typeface="+mn-cs"/>
                        </a:rPr>
                        <a:t>Helen Taylor)</a:t>
                      </a:r>
                      <a:endParaRPr lang="en-IE" sz="2400" dirty="0"/>
                    </a:p>
                  </a:txBody>
                  <a:tcPr/>
                </a:tc>
                <a:tc>
                  <a:txBody>
                    <a:bodyPr/>
                    <a:lstStyle/>
                    <a:p>
                      <a:r>
                        <a:rPr lang="en-IE" sz="2400" dirty="0"/>
                        <a:t>1867</a:t>
                      </a:r>
                    </a:p>
                  </a:txBody>
                  <a:tcPr/>
                </a:tc>
                <a:extLst>
                  <a:ext uri="{0D108BD9-81ED-4DB2-BD59-A6C34878D82A}">
                    <a16:rowId xmlns:a16="http://schemas.microsoft.com/office/drawing/2014/main" val="10003"/>
                  </a:ext>
                </a:extLst>
              </a:tr>
              <a:tr h="732616">
                <a:tc>
                  <a:txBody>
                    <a:bodyPr/>
                    <a:lstStyle/>
                    <a:p>
                      <a:r>
                        <a:rPr lang="en-GB" sz="2400" dirty="0"/>
                        <a:t>Edinburgh National Society for Women’s Suffrage</a:t>
                      </a:r>
                      <a:endParaRPr lang="en-IE" sz="2400" dirty="0"/>
                    </a:p>
                  </a:txBody>
                  <a:tcPr/>
                </a:tc>
                <a:tc>
                  <a:txBody>
                    <a:bodyPr/>
                    <a:lstStyle/>
                    <a:p>
                      <a:r>
                        <a:rPr lang="en-GB" sz="2400" dirty="0"/>
                        <a:t>1867</a:t>
                      </a:r>
                      <a:endParaRPr lang="en-IE" sz="2400" dirty="0"/>
                    </a:p>
                  </a:txBody>
                  <a:tcPr/>
                </a:tc>
                <a:extLst>
                  <a:ext uri="{0D108BD9-81ED-4DB2-BD59-A6C34878D82A}">
                    <a16:rowId xmlns:a16="http://schemas.microsoft.com/office/drawing/2014/main" val="10004"/>
                  </a:ext>
                </a:extLst>
              </a:tr>
              <a:tr h="732616">
                <a:tc>
                  <a:txBody>
                    <a:bodyPr/>
                    <a:lstStyle/>
                    <a:p>
                      <a:r>
                        <a:rPr lang="en-GB" sz="2400" dirty="0"/>
                        <a:t>North of Ireland Society</a:t>
                      </a:r>
                      <a:r>
                        <a:rPr lang="en-GB" sz="2400" baseline="0" dirty="0"/>
                        <a:t> for Women’s Suffrage (Isabella Tod)</a:t>
                      </a:r>
                      <a:endParaRPr lang="en-IE" sz="2400" dirty="0"/>
                    </a:p>
                  </a:txBody>
                  <a:tcPr/>
                </a:tc>
                <a:tc>
                  <a:txBody>
                    <a:bodyPr/>
                    <a:lstStyle/>
                    <a:p>
                      <a:r>
                        <a:rPr lang="en-GB" sz="2400" dirty="0"/>
                        <a:t>1871</a:t>
                      </a:r>
                      <a:endParaRPr lang="en-IE" sz="2400" dirty="0"/>
                    </a:p>
                  </a:txBody>
                  <a:tcPr/>
                </a:tc>
                <a:extLst>
                  <a:ext uri="{0D108BD9-81ED-4DB2-BD59-A6C34878D82A}">
                    <a16:rowId xmlns:a16="http://schemas.microsoft.com/office/drawing/2014/main" val="10005"/>
                  </a:ext>
                </a:extLst>
              </a:tr>
              <a:tr h="761361">
                <a:tc>
                  <a:txBody>
                    <a:bodyPr/>
                    <a:lstStyle/>
                    <a:p>
                      <a:r>
                        <a:rPr lang="en-GB" sz="2400" dirty="0"/>
                        <a:t>Dublin Women’s Suffrage Association (Anna Haslam)</a:t>
                      </a:r>
                      <a:endParaRPr lang="en-IE" sz="2400" dirty="0"/>
                    </a:p>
                  </a:txBody>
                  <a:tcPr/>
                </a:tc>
                <a:tc>
                  <a:txBody>
                    <a:bodyPr/>
                    <a:lstStyle/>
                    <a:p>
                      <a:r>
                        <a:rPr lang="en-IE" sz="2400" dirty="0"/>
                        <a:t>1876</a:t>
                      </a:r>
                    </a:p>
                  </a:txBody>
                  <a:tcPr/>
                </a:tc>
                <a:extLst>
                  <a:ext uri="{0D108BD9-81ED-4DB2-BD59-A6C34878D82A}">
                    <a16:rowId xmlns:a16="http://schemas.microsoft.com/office/drawing/2014/main" val="10006"/>
                  </a:ext>
                </a:extLst>
              </a:tr>
              <a:tr h="1185722">
                <a:tc>
                  <a:txBody>
                    <a:bodyPr/>
                    <a:lstStyle/>
                    <a:p>
                      <a:endParaRPr lang="en-IE" sz="2400" dirty="0"/>
                    </a:p>
                  </a:txBody>
                  <a:tcPr/>
                </a:tc>
                <a:tc>
                  <a:txBody>
                    <a:bodyPr/>
                    <a:lstStyle/>
                    <a:p>
                      <a:endParaRPr lang="en-IE" sz="2400" dirty="0"/>
                    </a:p>
                  </a:txBody>
                  <a:tcPr/>
                </a:tc>
                <a:extLst>
                  <a:ext uri="{0D108BD9-81ED-4DB2-BD59-A6C34878D82A}">
                    <a16:rowId xmlns:a16="http://schemas.microsoft.com/office/drawing/2014/main" val="10007"/>
                  </a:ext>
                </a:extLst>
              </a:tr>
            </a:tbl>
          </a:graphicData>
        </a:graphic>
      </p:graphicFrame>
      <p:sp>
        <p:nvSpPr>
          <p:cNvPr id="8" name="Rounded Rectangular Callout 7">
            <a:extLst>
              <a:ext uri="{FF2B5EF4-FFF2-40B4-BE49-F238E27FC236}">
                <a16:creationId xmlns:a16="http://schemas.microsoft.com/office/drawing/2014/main" id="{8AB58313-D687-482E-B42F-937095B1F176}"/>
              </a:ext>
            </a:extLst>
          </p:cNvPr>
          <p:cNvSpPr/>
          <p:nvPr/>
        </p:nvSpPr>
        <p:spPr>
          <a:xfrm>
            <a:off x="2473884" y="993967"/>
            <a:ext cx="4626260" cy="2574552"/>
          </a:xfrm>
          <a:prstGeom prst="wedgeRoundRectCallout">
            <a:avLst>
              <a:gd name="adj1" fmla="val 62129"/>
              <a:gd name="adj2" fmla="val -3149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 is not easy to keep our temper when we see the most illiterate labourer, with no two ideas in his head, exercising the very important function of self-government while educated women capable in every way of giving a rational vote are still debarred.’</a:t>
            </a:r>
            <a:endParaRPr lang="el-GR" sz="2000" dirty="0"/>
          </a:p>
        </p:txBody>
      </p:sp>
    </p:spTree>
    <p:extLst>
      <p:ext uri="{BB962C8B-B14F-4D97-AF65-F5344CB8AC3E}">
        <p14:creationId xmlns:p14="http://schemas.microsoft.com/office/powerpoint/2010/main" val="3029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UUExQVFRQWGBoYFxcYFx8ZGBoYHR8cHyAbGxwgHCceHR4kHB0cHy8gJCcpLCwsGiAxNTAqNSYrLCkBCQoKDgwOGg8PGiwkHyQpLSwsLC4sLiwsLCwsMiwsLCwvLCwvLCwsLCwsLCwsLCwsLCwsLCwsLCwsLCwsLCwsLP/AABEIALgBEQMBIgACEQEDEQH/xAAcAAACAgMBAQAAAAAAAAAAAAAEBQMGAAECBwj/xABTEAACAQIEBAIHBAIMCwcFAQABAgMEEQAFEiEGEzFBIlEHFCMyYXGBQpGhsTPBFRYkJVJTYnKCkrLRNUNzk6KzwtLT4fA0REWDo8PxVGN0hOIX/8QAGgEAAgMBAQAAAAAAAAAAAAAAAQQAAgMFBv/EADQRAAEEAAQDBQcEAgMAAAAAAAEAAgMRBBIhURMxQQVhgbHBIjIzcZGh8BQjUtFy8RVTYv/aAAwDAQACEQMRAD8A9N4kr3gpJ5Y9OtELLqF1BHci4uAN7fDCb1TOh0noG+LRyDy8tut8OOK470NX/wDjzf2GxRMtz05bBUxQxmSX11mEe5vByo5nbqOkVwP5RXY9Mc9o0VirJHFnXeXLv6k2OFiz4/4zLh8dMh/Vis5yYpYq/MolWS9VSJCb7OIXgBsewdyVv/JGDaj0o1UMxjlhhJgllWpWLmM3KQRtzU2sqqr3OrrYDa+1wCgnyUmeX3qKC3ly5D+oYiko85JC+vUKvvdREST36HfzwHQ5jLDU5pOtRGKeJ1lKOhYMXp4yr8xbsqX07KpuBta+EEPGHPNLmTpGslLUGmqmQFQYZRZXs3iC3N7HoQfO2DaitM1DnSWvX0QvsNUWm/y23OJUoM9H/eaFvnE4/JcUnNuPmrfUuZAonhm5rRPcR3flrTuxNyEPOVz56G6XGHGY8fZmKr1SJaR5xK0B8LBS2gSrILyeEaLgqb7qetwAdUE9alz7tNlx/oyD/Zx1FTZ8CCZcuPmNMv6hiu5f6Ta4xM1QlPCHhleBwGb2kUiRMGQMSdTNYAd7dRg2TjeuemhKGKKpFb6hOrx6lDt7sgs502FjpBYEk7mwwdVE5NPnn8blw/oS45jo89HWfLz845P1AYCh44qWySSssgqIHZXGnwPokCttcEXU9jsfuwD+27M4agxzvTMkE1LHKVjIMi1RsCDey6Nxfa/xwVE4elz7tNl/9ST/AHcd+r57f9Llx/oyD9WEOV8YZnOs0MTQNUqBPC5iKpNAGZHVAT/GBQrG1wT02OH3CPF8+Y1LEIYIKeNVmRks7VLA6ku24VLdgCTa/W2IopqdM7AOpsuY9tpR9Nh/1bGlXO9W5y61+lptx918L6TOJKeXNGj5YSnqFlkje5Z1eOMtpOoBNgxXY6muMNOHeK5amRWABiaSVGQQuGh0M4VmluY21abFdiC4t0OIopLZxY75dft4Zv78LGHEAa98vZfLxgfkDhnXcUPFXRxGxgaUQMdB8MjR60u5NtRO2kAgAqSbm2EzcS1grx7WNqX1xqQxiOz35fMBLfC4Ata+nfEtROmfNBYGTLgzX0grMCSNzbx77b7DEJ/ZpV/8OkPlaZP12wlybNZ6upyyed4dE3rE0MaKQ0doyulmLeKwfcgCxB+GLHn3EstHMJJkT1JiEMi6meMlb63AFgmq6+fQ97EqIH1zO/4ig+fNk/LEBzTPR/3OjPxEp/W+FtH6Sp6hl0GCGOdpTAZI5JDyoTpuVRgWd3J2Fgqxt1uME8HZjPU5lOztLAORTyyU9gFMjB0JIdS4FkBFtJI03xFERHnGed6Gl+fO/wD7ON/slnv/ANLRD5yMbf6eBa3j2sjrShihNKtYlGSNXOLSIHVhvp2BF/O9tuoVcT8Y1LZcJZWiRKyCSSARallheIc1Lvq8ey2JAWzWFiDgIqwS5lninaloW37SsPzYYgrs4z9FBWipGv1CyFiPneRfwvgjiqOSOmoQJmlmNbBolkAuS2rqEVRp0krsL6T174U1vpJqkpxIFpy8ctUkqBJGMgp7EmMA+BbXDOxIU2PQ2xZBERZ7xAw/7BTD+dIB+HPOGdLX50R46ahBINvbOLHtfrf6HC+h4zq3SaLXAagVFPHC3LOh4JwrLIV13vy9bEA7aDgrI+OpqipQCNTBJLNHZY5DJEIw2mSSTeKzlegtbUu53xVRRNmmfAn9x0TDtaQj85P7sSJm+d96Gk/z/T/Swg40q50qMwqY5QDQ+qNGpUkkMASobUNKtdgwA8QNj2wfUcfVaH1WVYIqrniMyqkksQQw84ERjxsx2S1+98RRMo8yzva9LRfH2zDb4bn78GRZjmp60dIP/wBpv1RHCPLJmXMqOrkjMTV9O8MqlSumeOzDZhqAZUsAbEhRgXJM6merq56dImaVXnBlLW9WhJhjVLdDI6OxboBo2OKlFWtcwzL7VJTdButUevyMPbfEozioSSFZadEWV+XcTaiDZmvbRuLKcUiq4wkFQ88Mros7UKrEyc1QZ4WbUUALllVfdjI1EC+Hk+aTM+W89SrmtkW+hog6iKXQ2hiWW6kEi+xBxXKpau/0OMx1jMCgik/ElvU6q+w5E1+/2G7Yq1K0EVY9X6tmDSPEsJX1VmSyhbkbXuQqgkntbFtz+IGlqA24MMoI+GhsKF9I9GoAJmuBvamlI+hCWI+IuMVBoaq2Uu5KuNTUwoEoRBmaRCXmBhRtqvzDIAfCQRcgdL2UYCz/ACCkmllnIzaN5XLMUpXFlZQjp+jvpZQo3v0+JwdxZndPWvCYqqSAIk4YgSQuS4jslmjJKNYgkDwmx6jFczOiWVIBz4TyKenp+X42WZLe2DMq+EXPhupN0UixxYOG6BY7ZWDJ6emp9fsszmjliEEkclGxDIm0YPgB1IhKXHUW7i+FMWR0MccqJBnTJMhikHI1AqCCg3XYxkeE9eoNxhfFlsTQC08c07KVklZZmeGTmXE8ZWFruYlRLeEjlrY9cOOCM3hy6aRqiddEysf0MqsGEsjDYQKH1K4JY+JSNPu2Ali6tDKautEbWminMjPl+ae1gSnYClYDQjBlIt9oFV3udlAtiLIsvoaVoWjp82LxSPLqalclmZNFn8G4C7AC3U+eLevpPy8i4mcjrtBMdv8AN47b0k0I0jmSXa+kerzXJG5t7PewsT88G6QAvkqnU01G8caNRZs6I05ANMRfnkl1NwNtRDC1iCAQdsC0OV0kIAWmzsKJoqghoCwMsV7OTpLb33sRew8sOuMOM6OqpJYFlYMzR3BilUgLIjMNk1K1gbHsbYqc9ZEY5dNTzJJJZhrlhlBaGWnEALlYt5Ftq2Fm33BbYhw3RynZWqSvoXpqml5WYqlS7u8YpJdal7M2j2RABYXsb7se2OMwqaV+ez0ua+3SFXPqzC3JN0ZRp2YHff7sVeOONKqaRQ7RsJlRBDPCxDxIg1yLCWYXDeDYKTqBY7YCmiV4qaOSJWFO9QFjeKcBopACgd1p7swbUxKqna1jfEzt3VuG/Y/ROEqKWmqTUUsFZDJ4tJlgqGUBidScoAKY7nUF1A3Aw/4a40pKWIoErZJHkaSWQ0kgaSVzdmt2HQAdgAPjhrS+kemVVUx1IsoFxTyFbgWsNtVviRgiP0kUhF7zgfGmm/VHiudu6nDcOiqdbNls9Sal6TMXkZw7D1aTQ2kKFVlAsVGkG3mTe42wTVcSUYEuinzWIyF2ukMyqkj9ZEUMAGJ3J+J8zeyJ6SqAi4nYg9xDN/w8USbMHbdMxmVfXHl0ETFViu2khjFrYAaDyS2m4PntbOAhkceQRua8TZVM+uelri7BesUqklejgBwOYBYax4rd7Ykg40yoBhyq0aqgVJJikJ54t4gbm2wAt0IvhNTVBalnjnqyZtIFOEkqwpk0srTO5TVqYkPo90Fem5wdJWRAxer1c0arDMXDGeS80ixgINcL+C6sdViRc2AvgZwpkdsg8v4nyOnqRURRVaSK5dfCdKagwZVQvYK2o3FvK1rYKzf0qpWwyQLOlKrqVduTNNIVbYhbKoUlbjcHrsRhPQSvCxaSZHIgEUZ5lUArCIoXK8jxMSe/S4N7jFm9HPFUFPE8dRWI7llKkmU28Cgr7RLr4gSfEQSSQFG2DmQynZA1HEGUpBTQKK29KLQzwo0cl2HiIJt7x6gi1+mJ6PjGjjq/W44c0ZzCsDKYtauq7qzFiWL/AB1fmcPuLuKKeZIkhqoiyyo8iCqNOXjs1wHBBvcqbA9hisLXSs1pMyjYaED6KmZWkI5WqMaVtHbTIeagu/M3HWxJCmUruTiaFzN+9+aOZahKoHkgFJYwgXSd9hoGxv1OBKdaPmO7ZTmrB1kUIyFo4xLfWIhcFb3Pfa5th3mPJeWUw1jG8UIVZKuYByj+1VtjpDxqi8wb3LHubi5TXTQSmT1yGRyoA1SSurNohWz3sukWlIPha9iTZyBXMN1Mp2U9bxVA0NNHLR5sBTSRyRtyQW1RghdRv4hY2O2E2YZ3l76isebU5aSaQskYG0+jmpuT4GKBrdQeh7YsOa5oHPMNcI5TBUArHUOkQlNlhsu6kBS12/hWbsAFNXnFU6w6KyKILCsUgNW7Fz4y76hqKliI1D3LKGNr2OLZhuplOyU5Nn+WU9XTTtNWsaeMxIHgUeCzqgfSdRKq5AIHQKO27zK/SFQ0srctq9ImdpDTmCMR633YgkawLnXpBG58tsKeI6uo3NPmPsx7qtVkyDwQX1SahquyybbWsTfx7WTgriPRPNJUVIMDqnKX1r1gIQFDA+JmuST4gbeE3uSCTYVaKT59xdllWai89VD61HEknsLi8TalYdd7XUjfa3TBVXxflbTvUJVzxzM0MgYU7ELJGjxk2Kbh43KMp+hGFT8R18SporFZ2VhLrmDAO7NYoNJA0Iqb3tdjZTvhvJxTIDdK5yCkN43lgEl/aiQKxjWO4IhbUdiDIB1sBYRooribjbLa6n5Ly1KkFXWWOnkDq6/aXw7Ei4+TYBzLPcslSJFNfAI4TT6oYGQtAQBy2uhuLgHpe9/PA8HE9bdhLXqhaVFBRonXks8gkcbeFlTQVG/QdSWAPreLqr2wjrIRcsYWLABB6wSoY6W1Ew2Gw2Gx3uwlhHKdlBmVflMheTXWRIUhXUkEiqjwfonVjGSsiqSvWxB6XwZPmUMlRlHq9RJUoaqYtJISXL8r7V1XTYOLKAABbbCPMOMq13d/WuXE12WOOSIyJdqe6+I2Nl5unfqGv1F3S58tVLkzGVHnWZ+aqspYXiexZVJAJABNtgbgbYl7FSiF6fjMcWHmfvxmColvEcxSjqWHVYZWG9uiMeuPMKKoPLjPS6j49sem8Ur+4ar/ACE3+rbHmFHT6YY1JuQqj62GOZjR7LV2uyfed4eqH4lzWWKnkeIHUAOnUC+53B7fnftiChqJajL2fUFldHVW90FhcXF+l/Psb9LYd0tKskhjaVYEsTJK5AsotcIG2J3F2PhQEXuSBjU/CFNJl4MC3SGVrsD4ngls92JYAlY5B4jcDSfjisMGaMWKN3avisY2OUhpJFURy1/tV3LUiM8UlKzaRGUl1AeNdtBLBF1vr5iknVblDfcYzirOnp+XJDpEzEoLxrJdetrMpF72364a8SZZJHT5TyFUSveFmRQFlvoVGcgbhrB99xc7g4WZvlC1axCV2iRWOtlTmMh6G63BIBFjbfvY2xs8ZZ2vdy5JeEiTBvjaPaGv+lBmPpUkNNTqtLFHJYF5zCjq4AIcrGYlAs250mwIIw0piGSlNvERLIbAAanF2NhYf8rYtHE3B0U+VU0S1iRx06Ac8IHDqU0EAK/2iRsCSTtucVlU5bUyb7LKBfY2ttcXNja1xc2Pc2vg4pwLKHf5FZdntIksjbzCaVXGsdFlrJrZKiU1BhbQHAZWHW4IFy3cHrjVBx1TVuXCNt6pFp2mPJCgnnxK1rC1iWHTscF5dVo1NUUc2mNJlfRMwuqM66bMOxvYg3AN7XBA1F5Hw1CtCKRJIfCdElWEVdbLJzNCXN3KkAEk2BHcghdYnNdGK50scQwxzuzDrfhaEQ/XFRz7JfWZnXnGMxRCVGudGoM4Ki322OkBuxVh1BtdOK4qWhgEkk7SFd+WHCtK32UsgGmMn3ib7C19zim8OevZiJ6pToKXWDRCnK1FQrRXI8MYjAF+xbVuQcY4bDGM53LfF44SNyMCb5C7+rw8w3fQpYk3JNut8GVD+FvkfyOKBkfFE0UkcFQvhfToY31BTspufeXtvuPPa2LrXTEQyMOojc/UKThOaFzJKPVdaCdksWZvQarWUqBBEBsBGtr/AM0YJ5uwt3wBlsh5EfxjT+yMBZytU7x09GAZXVnO4DKilfFckKq72u2x6DfbFGxmSTKFq+VsMWd3KgrDkVKr11PzFVvE9gwuN4pPP4gH6YIqYWnrpKNI4lkSTmOxghMUdLtpADRlpHdSO4s2rsvirXDVHVUGYwmraRgrvzbtrUK0Rs8a21soLWMgGkHw7kXx6Dlc0KV9dVGRNDx0oD6hp02k6EdSSOnXHVhj4Qyk2vO4qXjv4gBAVczGhihqqgRIqAyC4VQovoTsNvj8yfPAvMsSAcS12ZrNUSkMLs5YKSA+kAAEre42F7EX33t0xEyeInHJm1eSvR4QARNHcl+ZSkTU99zrf/Vtg6TU6kB3S+11tcfK4I/DAVeuqaD4NIf/AE2/vxxmmcLTxF5GZUDKlowrSuzBidOvwKFABLEN7yiw64syMyFrW869SqyzNha9z9/QKrZfwy88UlWZZBolES6pLSs7ShQO5UaT7226tsbY9ApkstgSQNhqYkn6nc4rvDufUc68gvKfbK8TTMqTRGSROaxZWCSjTdgbXFjdbWODOGeIRVREjZlNmH5G3xHbsbjDuOY4gHoFy+zJG5nN6lOSxxJneTRtlNKkFMHqJ44RrRFMygKrySjoWO1jdhcuBfexiMlupta3X57D6mw+uB8jhZxMopzNMII44vbLHNHoQoeWSwPLZgGuhtub73GM8ARZCv2oCQ0jv9E34go45csSY0sUEyzRrIigXQrLpZdQAvf7rN3G5TcFIgWP9zxTMYqVCJDYKHlZdQ8Lb+K5FhcDrtgjiWUpUGFKYQLNEjOitGQDHJr5jhDsSDoBPveZttz6PsxjgliaaypJTogY+4rqQy6j9m92sx2uAO4w48jiBv51SMbCYHO/OiIo3YrM0mXxTPHNDGwdEgKPIzKUVgp1qgMLBjuRLe5sML62rjpphHy5DG1TOmiNwjaQ8p0qzMoBNlUAEEi4Xe2LBktOyGseuaRILrJM8vhRp0lazREAXTlRwDw3v4R71xitV8TVkssQWSFg8tQSbDQhZ7NIbHQtnbUpBY6dFrltN5Y82UV19CsoJMgcbo1p9QtVNYUrWiUyCCVA8aShhLE4uGifVvfZnAJO3Q9cFt0I6YIoeFo6ybVqSYoSsjTxPHFz1RFAWHmXfREtilwOpYsfdQcNU0saSxy9Y55YwBuBpNjbvbVqthHGYYNHEH0XV7OxbnftO+qa9cEcPEDMaMW6vKdh5QydfvwOn6sMOGCozCmv1Il0/A8sn8rj64WwvxWp7HfAcvUcax1jMd+l5RI+LXAoKsnp6vN/YbHmzHdfLHofHY/eys/yEn9k4oGndR9L/HbHJxw0b4+i7vZJ1f4eqaVOVB8gaQ62dIZpkGoheZqeQOVBsxB6arjbpgGi4iQQVVPHFJFH6pVabkOmmFFWMo2zDUhJKtc9LHzcmXTw+CIzOOUfDrKArqJJYqQ2gAbgG5Fx3xBlUIXh+pdkSOR4qppFUWUNZ0sBvYBFRevbe+Og0UFw3G3WqDksz+vZWkscoBaneN3PhbwgOwHQ3YLYix2JNy9xaczTl11VFuvtOYna6yAMSPhrLj5g4ibxR8Nt9rUgv8NKd/p+OB+OM+easdogzR0epCI42k1G41hmUEIGtYFjsY/iSuWIj4raTODn4EmY8uRXcUagkhbG9+ptfoSF6Bj0JAucBV9zVU532WQ/eAMdUWbJMNrq9rlGGlx9D+YxuuJE0HkVk+/w/qxymhzXU7nR8l6VxY5oLKqxy+YR8ZvcHG0zCQjkFvV4o0YwlQ3LZrlgrKjC19Wm5vawsLsccKcEJNtgRycMquJw4mAVY4xKihHg0s7R3B3INixBJ323xZvRI84yqZRA2gvLpYAFm1KAdKl11WO3x+eKj6QZrpHGDvaR7fJCB+ePT/QtHpyeC/dpT/6jj9WOth/ggnqV57HVxyB0AXlVbw0py/1+Z3EoqDE0ThlAOt91Gq911BtO1tLjrcmyTVQekdyPegZiPmhJH6sKvS7nrusMGmRI1LTOGGzPKzOpDAm/gY7GxF+nkVAL5dIoa4VJ0DHuFLgHbbcAffimLGjXHdbdnOovb/5/PNQUc87iGCKLxuiKjsfBq0qSWFtgF1Ncmx0MO2PQl4IpVhbXzuWNZ9a5qrKY5BZwWUAmEjs30AABxR6LN2pYoKhY1l9mkbKSV99QobUATtcjYfbOHVJkgisjZskkTKCYfWeWdTMr7FuaxUgbCykjr7zapCG1Y01VMa9+YNcbFCvFRPTyQBObaV5JxTsysGk57FtpAT3tqDAm4a9l3xBnWmGOUkBXUE2V4+YGPh2UPq1b9hf54nzbhC4gVlineRjqcTGRzIgV7DwKo8KFbEdHI6m5nyKKOokhChGiBV2j6faWMWCnwsryBwR0Md8ZPibxBodVrBiJOE7UeyNNNUhruF1jnpZqdw1PqlYsq+BGYkiHm3JkNyVs19JDC5vYOCe+LrnmSwRUVRIsYmQRtLyme6O4W5cmx1ObX1tqNwD13xSVoXh9lI/MeO6M9raiptqt8RY4rjmHR/gmOypRrH4+SX1bET0/leX8EGE3G5R2pqdisZkmDNKwuFQhY7n4A3Yjv4fIYd1q+2pvnL/ZxWuNcuapraWnjA1yDQLmwuzWF/gLEnFcJ8RvyPmVp2gLif8A5DyCh4EqIaXNFaUMY0iY2UczUTCL7C91N2NjYgWuAQQLH6L+FTPJLKxMVLGnKk3sXZLjZgRoso3N72Pa+oJOFYLZ/FFIwLCR4ZXVtQdxE6OwJAPjNz06k4bpxylHSVdIxdp46moWFVUgDxluc7XsdLXISxF1uQdiOu4B2hXnmuLTYTrjEwxsKemU8yUBApu4giYWaVtVyJGS+lWJ0g3sGY4yh9kFEV0CWC2O4t8f14rvB3NeJ5pSxaV9Wpr3I8/Prf54sKHfHExclvyN5DzXqMBh6izu1Lh126BSatRJ7sbsSbkk9yTuT8T8ML8pPsYu40KPwAIwfD1wDlKn1eK/XQv5DC120k7j1TmUNeANj6KXMgWgdAzKAh07mykeIWHQC4vYYRpnE8CRoz2kqIPWahWALyBpmKJcg6QUsxv1DHzxYGQMCp3BBBHwO2AswyRxU0VQ2nUXdpiTZPVIJaaNLjtZQGIHdienTpYB920ridrRBuVwG6tfG+ZzU1NRtEqB5qhZGlK61WRwzaQANVmuUv8AwBbvhJLVtJPUFouU3PbUt772U3+diL/G+L1SQpUZdRlrHakkBNuqGN7/ANVW+l8UpswSpaSaH3JJJGHxsxF/qBf641xx/a13WPZg/e8FEvTDbhYD1+C4udMtj5eEfqOFSmww24UiBr42JtpinPzvyh+vHNwvxmrsY/4DvzqF6VfGYy2NY7+q8qkXGUerLqsXteCXf+gcedBhdbdNvz+OPRuMHAy+rJ6ery/2Gx5sVDBf5Q77H/5xy8aNG+Pou32UdX+HqrDWV3IyekjXcyRqQB1KpG07W/nLHp/p4XTV4/YnM0WVJFCNImkklY5RYK6kAo4ZHupH2hiicacSzlKeADkNSwmMSK5PMRlEZt4RoutwbXPiIvi6ZikcWVZmvMgd3VGVobKjR6IlQIATdUIZep8zu2OgKIBC4rgWuIK3DBeHhwfylP3RBsH+iMRI9XGnhN42sSLnZtZUDfQsjFR8LYhoevDnlob7/Vhis5HSrz5JhdZo55VR1O4W69Pn5ixsSL2JxnI8MbblpDC6V2VvNXT0i/8Aa6Xz5VR+cOKjmI9tT/KT8lwTTyVMmlqmQyGMzhbjxkSOrXLBiLWVQFUAAHEGYH20AFrhZCfO3g6fW33HHOleHSezsfIrvYWN0cIDhXtDzCMtbE0YxHgPPswaGmkkT3lXY+RJAv8AS98KNBcQ0LoSODWlx6Kj8U1vMq5bEaVAhF+gN7tb66h9ce4eiGMfsPTqbHeYHuP0snfuMfOcpsIx0b3yfix2P9UKfqcfSPolW2VQW6Fpj9DNIfyx6LIGNDdl41zzI8vPVVv0o8JpDlExMkkjCWBkLm5UC0SoPgFZvM3J+AFZyhv3tJte8czfQlyPwx6P6Xad3yqZU66ojbb+MTz+NsUiekEVFIi7BIGUfRCP+eEsW7Rre9dLs9ur37Cvz6KOnhvSILXtCjee6qrC31AxbOD6mjeCSB5YVdJbH2gDakREV11bm4XvfZiD1IxWqBSaZAOvJUfXQBgik4lmURU6CMRqkSL7FWtaBCTuOt1fqLbDGWGcBnvda4+Mu4dbV5f2vRYclj1cynlKbWsmh4/O1ipsDt4VKjYdMV1eDZYn0xmWK4Qc+GQPco2pS8Ut9IU76Uv77i4G2EnD+WxyIaoauctXLGzoeUXZghQNoAWx2RSRYNIp87+m5XXrPCkqX0uLjULN9R0vfy28tsPgXqFyCKNLyHP58wpcvnpi9GYo9EBUOwnKARoLKTsJUANl3HMYgg9GNbUGR2c2BY3sPgAB8TsBuepxZeLYHeoWmRgiVcbknQD7aLSUuSdgwIUkDV4VsR1xThNqVT0BA2+e+OfjnGgOi7PZLG5nHr6IOvv6xS/+d/ZXFa4+rFSekcrfSSzC25AZTa+3x+pxaKz9NTfKX+yuKT6SW/dEQ8o7/ex/uxXBi5WfI+qYx9CGT/IeQWuHMxSXO6eWJBDG9YjLGPshnHhFrC29rAWF7YO4qeKPMcw1A3WZmX4uzbA9wBqMm3UxC/wrXC0oSspW6aaiE/c64c+kW/7K1tvcE4LfMD/m2OyRqvNgr0RhjheuJCRc/PHAXfHlV7sFbjNunnhdkLXpYT3KAn54PjHl54CyMfuWL4IoxoPcPzHqsj8UfI+YRp64FqjPPNRwwgEt63Ty6l1hYJDTlnKki+kSg/0R2vgpxv8ATB/BNOiZpzSbFqZlN+l+ZCq2+Jvb7sM4F1S13JDtVlwg7EKwy8OPAtHS08ngSKZNLi9roV52r+ErPpCdCJD0tfFMgyZ6BjSy8sHxSRaCzAxFrWuwvqU2vfrqHXe3rFflolKtreN01aWQgGzWuCCCpBsOoPQY8hgnnarqhVPzZEfQkhAB5QZ1CgKAoF0JsB1J646OMrgm1x8BYnaB3ooHDjheQCrjH2jHLbvsNBNvwwoOHfCNLqq4nuBoSXbub6Pv6XxyMNrKF3seagcvRcZjV8Zj0NheUVa48P72Vl9vYP8Al038+n1x54kR0p/NX6G2L76RmX9jZw+yNy0Y2uVDSIpYDe5W9wPMDFdyng2OphElNmUzpcqG5UZF12IsUDYTxEJkApP4PFNw5JI5qrcQZYk0D61uyozKe4Nj0/u6YZcQ+idauGnqaQqGaKIyR3Cq/gUa0NioawsQbA26g3vLU5RHHLJE+a+KIoHVqInSXKhbspAszMoB73w2i9FtQoITMXiF7kQxvEpPmVScLf42xIGPjFEoYyaKchzRR6oDi/IqyChy31faWiUl5AuvRaILfSAxYdRsG+7fCvJLMry3vzpHlubC4c3BsNhcWNu2LMOB55A8LZo82m3MjYSMRcXUPapuLjex64BreEZKYQxtWUsXMblxK1O4BY9FBE3U/HrgYhrntyhTBysheXvUVhhBXi9ZDbvHICPkVP5nFi/axMar1UV9NztHM5YpnLaL21H2lh8r46qfRVWNOkorICUBABgKg36ggOfz+7CrMM8Ek7HyXQf2hEQKvmPsUGV2xzPRJIrI4ujdR+P/ADw8bgasH2qZvI6pE/DQ1vvOORwTWdP3MPjzJD+HKH54x/Tyg8kycfh3CifsVS4eCKcHxcyRd7IWANlVrKGNgDq0i9wAL998XfhjM6Glp44RmLwlF8UcpjjKk7kFXjNt79CfmcEQ+j+otZqiEfKF2/OYflhfJ6Pg8kkS1NG02m8ierkPpboTafVY+eH4jMB7eq484wzjcZrwUHFNZHPLE1PXSzRE+OMPqh2OzEgBev2d/Eq2A3OFudtammP/ANp/7Jw0y30Y1UAMaTQFfe8Sy2BP8HxHyud8F1vo4qpI2QzUw1ArcRyXFxbvIcZSxPkkDq0C3w+IhihLbNnuVWSs5dGjDqY41XqfEygD7ib/AExJEuuoRI9i4FiTYRo7EB2v3VSwsL7ne2LJTcD1UapGZKXYaV3cFtIHQW8hc9cENwPVHZjAw8i72v8ALl4o2J7T7t67rR+IieB7dUB0K7yyNzT1dOI4uY/NcPFOjokoAWJCLhkKosViRa6G9tru6fMFYmWnZWJ/TUxZVbUPeIBI0SA9b+FrdRcNiuJ6PJ73K0f+kT9/LGJH9Hch6rSX7eFv9zDmeT+H3C53Dh/7PsUn9L2cRVNLyoi/rKMByTG6uUYi9rrY2ZUa4J2XAMcQCgC42AA7gAeXw6YsUfAVSm0fqoHexdd/pHjl+Cq/qBRk/wCUlH/tnCs7JZgBlql0cJNBhiTnu+4qt1Le2gHcLKf7OK7xbwnPV1CmnCyOI/0eoK5AZrlAxGq19wDcDF6k4BzBp0lPqihFZbc2QghrXN+Vt0HbtgluBq57a1orA3HtJSQexB5ex+ItiQxSxODq6f2piMTDMxzc1Wb5HuXlGSejvMBUw3o5gBKhJZdKgBgSSTta3fDniLI6hs5qHjVQUqSxkNiAraSBY9SE32H2vlj0hOEsyWxSdVt5VU5H9VkZfwwN+0mu1u96V3ZtTlpZNRaw6nlbeG1hbpbDskkhacrdfzvXNijiDxndp3X/AElTWv8AHHLn44Y0vDNZKuuP1N1uykidzupKsP0HUMCPmMFx8F1v2lpfpNJ/wMcf9HLsvQ/8lBv9ikSj44X5BY00O/2Bi3ftErT/AIylX6SNb8BgLLuBaiPTAKqjZkUkDQ+sqGKk2D9jsdtjtjUYSXKRXUeqyPaMPEDr6Hp8kDsMD6pYqmGeIBghAkQmxdNaPZSdgdSDrsb4sL8B1t/0tKR/NkB/M4hbhWpWRYjUUIkYXVCXDsBfcLe5Gx336HEjw80bszQqzYzDTMyOJUtR6Z4ojaankXcrZJYpGFv4Q1jTiuUle9RPNUFDHFIQYlaxfSWkk1Na43Mp27Cw7XJcvojcyLzZqa5YsqM0nia5JNrgsd/jtt0xYhwHU2tzqdf/AC3b/bXDmIEj2ZAOfNc3Cuhjk4jjy5D8CrqDfDDhmcrmFOt9mSe487BCMMD6PajtPAfnC4/9044oeFWpswpmedWYpOEURFVvZLktzCe4sLYWw+GeyQOKcxeNiliLW8zXmvQMZjdhjMdWiuJaq3pBS9CwPQy0wPXoaiK/TfHnD53VUklVRUkZBp6qWsYr4QKUaWMdviSBby2x6B6T6gJlsrEEgSQEgdbCaMny8vPAVNxXSa5JhR1XMmULI3qxuyjYA3NjsbbfqGASANVUkbql1jNLllbmCEg1FcjpcdY43Cxq2+4DE7fyfrgninjivp/WoDUrz6ecMrJCi64eVrsQzWVQSL+8xvbffFmGZUJplpfUKn1dSCsZisAQdV/0ur3iTue+OsxrMvqnLzUEkj+ElmhQnwX03PM7aiPiPPbAzt3CrmG6rdBVKlVmdaZHicJTNEqklDNPCSuqMECXxEadW3U/HA2fVsmZUFFHVNpn/ZL1WRgqhgw1DVpGwYKRsDa+/li3KmXlGT1GQK0YjYaAAUvqC/pfst0/g9AQMAQ5blsbKVy6rGh1kUgORrW9nsJzdviRfFOI3dHMN1UKuprsvqqlnmRq+SGABgokLLzeUoRbEa2VI23B6nvhxXeknMOVTzQ8pg1KaiZGTpyZOXJpIN9zvY9N7YdZwuXVUrSz5fVu7KFZuU4Nha1tMgsRYbgX7eeIKVsm8UApakFY3RozDUErHKQxGxNgxXUD53I74IeEbG6a8acU1sE8aUiwsJKeWa0qtdeVYmxVhqLAgAW697dE6ekesana6QpUsYHgVFMgeKeN5VU6pFAICMGYm2xsCbXeVlVQO6yNBVM6RNApEFR+iYWKnax2JFzvgGooMqlUK9JVadEUY1Q1C+GIEJvtuoJF+pBIN74rnapY3QtV6VZ4kJeFB6xFFLQMAxRjJpBjk395GJJ3FwO1xjji+pq0zcPStGJYMvZ5DICVdNRJAUb3LKLb7efnlDSQWiWaWtmggkDQwCjMUSlblS1k1Ppv3IHmMWBmozVPVGKpaV4uS91coYzbbSTpHTtbuepODxGjqhmG6Rf/AOmTNU0uloORUJTiRVR2eB51Olnk2jHjtZCblb7Drgeq9KFVyxy1TXAuisvGxVZ3l5KaQDqI2aTSNz4RfBk/C+V2Ueq1YCi1k5guBfTqs/iKX8JO4AAvtg45jl8SVJelqSlR46gvC7htItc9bW3ba29zgh7d1Mw3SziXMap6CjmlXlVSV8ao7RmMEFmVZDGW1AMh3S/n0GJKzjmuDCnj0NURtUAlKd3WdoWQBFAYiIFX8TEkKRa4vg5K3LZKZIWpqh4A3MVZI5Xu3YksxJFj0Jt02xKJMuEUca00oSLU0YVXRlLe8NWsMdXcEnV3vicRo6oZ27rcPFlZLVskcTCNZuS6cliyKYw3NaYtyrhyPZgHw/PG+CuK6iTereMo9KlWhVNGhLsrq2/isArXAHU9rYmGZUjzNOKWpEjrpdgCgYW0+JRIFYhTYEgkDodhgWpSk5UcSU9WgjURoyKdSx61cpcyeJSUAsdW23wweIzcfVHMN0J6Nc0CjkcuSOeoTnrdCyGMIoWpkOr35WPiAPVdJtYEz13ENfTFaOUh5554o6eqWILGY3N5CV3USRgNZT1BU2NjjUUFBD4qelmhlBukgjZip32A5nueaCynyx3S10RnSoqGrKiWMHlKYBHHGWFiyoLAsRtqZmNjtbB4jdx9UMw3SJ87rKrL6mWR2aCamqBIGhWJIJQbKsbe/IvvqSb7re43AtfG0s2X5Wz008nMhKHXKeczhnCkMXuftX2tawA2wIldlnNlb1SbmSK3MHq0hBVxZjbdBq6EixN9+uJMzzqjmpxSvSVcsFkXSEboltPi5gbaw3v9+DxG7o5hulVBxBmLSihknjE3rMqPVCJdoo4Y5bKhAUseZa5GwB69cb4NqWqsxWcysGakDPyjojmaKeaEO67ggqoIF9r/ACwxr6qiqA4my+ofmlWfVGL6lXSrX5t1bT4dQsSMTUddRI8TJRzRtAhjiIitpQ9V2fcG5O99zfrvgcRg6j6qZhuq/Q53PAxgjmiphNW5i7SyJrAETBggBYAatRNzvYbdcTycf1cSesTBVSai51LGIToaYRa2VpNWoMCGOkizJaxBvd3WPQTBxLSM4kcSMGiveQALqtq2awAJFr23vjsT0Yn5/qk3MsbMYyQPCFOlS9luotso2+eK8Zh6j6oZ27rvgTOKmbVzX58RjR0qOQYAWa+qMKffA2IkAtuRigJSVbz0jU1SUqJJsyQlwrJEFkLMFGi/iNvevuwtbF7oc3oqNWMdNPGp62idrAdFUXOlQSbKtlF8cUmYUQmEy0sqSKZGDaQPFLp5h08y120i9x+ZwTKzcKF7d1Ssq9IWaVbwpD+lFOsnLECstQ3MKsZHJUQpta4I3BtuQMXvjnL2CQ16J7eibmFRuWhItLHfv4CSPiPjhe9Pl+lFFJUARF+W6MUdQ7FmVXWYPoJYnTe3ww/j4og0hdEukLaxS+3Sx3JO2Jxo/wCQUzt3VKzLODU5vFLTSR2GilglYa0V3jaaV1AIDPo0RgE9XN+mD46yaprqdWmKPCa2KRoCE5vKMBHhbUBfUNQ3sQbHEkuU5atN6qtLOYQ/NGm4YSWtqDM4YEDbytjImo41pxHRVQ9WZniKuisC3v6mNQC2v7Qa98His/kPqpmG6n4F4kq6po5XIkilVzIogMS07qfCqyMfa9CpAuQd7jphxmMl8zp0Btpp523Fxu8I8xvYHr8fLCuiz2CB5JIqKqQyHU6q0QQseraPWdAY23YC588Zk+bes5szmGSMJSaV1lDfVJcnwMw7W632N8QPadAQiHDdXS//AF/0cbxHY/H78bxLKuqp6S01ZbKOvjh/10eEwe334f8AHb2oX7+OD/XR/jitseh+eE8QeSTxPMIusZhC7RgFwrFAe5A2v8L4pGV8yWehmYwjVTMPZBg7+bTfZ1Brjr1F7AEWdxU7TyMHKFRIkKIzK6ASgJzngIOspK62uQDqttbc7ifJUsKyOVqRmKhXKsRM0iBV5sT2WDxgAsV90dRi8cdMPertZbPmpHa1t8VrOsunZ6l6WHmuohZmaQry10SA6V5ig30A9+h2w1yPMvWKeOQgamHisdtQuGtudrg2+GAs/raqFHFJ79Ty4mNwCAvM2Ut4VZtYFyQdrLucYQ+zJRWEOj6K44TpZp6SoqJ0QweryvFLZkYSLewFnGsWB3tsQN+oxJPBpSqRS91p4iCGIbwrJbxXv9m+Ishpcxgo5KGpsqSQMsMR0cxWLjclSSIgCxZm2Gyg3IGCWjYyVyp4maKNQCQNyji2+3e/lvjeWgfzcLaUjT82VzzjKVp9LrTJLBcCQGVxKpJtqXUxV7kgWJXc9d9hKijhWoLQgBHgiZbE2IYynVYnuAu9gcMK2slrQqU6osV1aWSRrMrA6gvKAubEBjcgG1r7khZM6CRhHvEkcUaN1BEYbp5jfr0JJtgSkcPRaSkZdElqsxmkr4qODVGLgyy6VtZgWFtakGyq3TqxA7G9jpSbWa4ZfC97e8LeRI+4+Ywmz2njWhWqKGaZZYXYRy6dFmBSMgHqAwAHXW99r4IzLWYVEBWMcwIbg3uDd1YBlKWUHU1wb2A3a4zfH7IAHiqFtABNXkwHXR6o3G26MN/iDiGgBBfVMZSSSLgiy36AHewNxe5+eJ538J77H8sKkZSsHaFBQDwr16D8sSj5Y3BGAo6aQBv2tbz+WIknRraWDXuRY9R3K/wgPMXAwKJWVFE1M609BVVASBpQCUEwFiQo236/La57jqF/BmST+q1wrYoHtqaMhVuGKsWQWUaQrBbDbrtsQcSzUKOjiV7KQBdm0BUGsuqvtyzLcIzEjwfG2IuD1WkjmgE3rCyBwStyNYZowQ5ZhoMYDWuSpBG5sB04i3hhPRkZQmEjbnG2lvbGpU744AxyUio0T27G23LX+1J/cMTrLa9vpiNJRzSNR2QHT9ndm8V/Pa3ytiCU9fnixRdouc2mncBYvCCjkyXPhZQpUBVR3kZhqtGgubE38JuLl9Y8WuKrdVmjZQTqupEgLINelRqA8NiAfDe1iCSXYGLxE/ZA03LaywC6QN9QYgi29wMKcuz8QzPUGWPRzVmljllSKaQtGFN07smpmCAAAhRe4w5DE2WOq5dUwxoe3VP23HmCPpiDOsl0JDJE8EKmjeRiaWOUtJGqN7zC/iVmP9A+eO62LkVksG3LNnhXYaVIF1A66Awa21gNgdrAjPoPW8qgAAaVGhjdCASkkg5D3XsV5pYfzQRtY4th2ZHOae5XiblJBUfEOWLElKSqLKYZOYUQIGfTHc2Xbrq27XODuH8pimmfmLq0otrki12N9gfh3xvjWsR3CqdRiSTXbcKW0WU/yrAm3UC1+owJRTkSSINmlppFj3tql20oCdgxFyB338jgGjOEDXFU2R0aTZfNI0USygTWKKwsACYyAzE3KFWB7hgccM1unbBFBIYoaySRXjEojjhRxZ2ZadVIVevv3H9EnpvgOOcFyu5sLk9gO1z2viuMAFV3+iE3Skvz6rdICyK7nXGCENmsXUGxvfcEjbe5+ornBsFbFpaoctDMToLMXOoJr1XPRSoJvft03BN3op0ldoyHAKBlK9XU31djZR4Vsd2MijbfAtRk0ypAnMUTRuypEqBkkOzSEsEJRggNnWxUNpFzdTpDD+0Q4c1Zkfs0VKz3+XbBPDEf74Br7+rOPukjPn2ufvwlzKpNNSNNKpjaORo+Vsxsqa73uAbqLi3Yj6E8J1bPXwMCpVoKoXUgjwyRC97m/QG4Pf54xhidG8EhUjY5rha9KxmMxmOlacVU45NqJvISQX+XOixWm7YsfHb2oZL/AGnhUfMyx2xW3OEJ+iTxPMJJVTzo8/KKk66dwgRdZXUgZjIV2UOsdl1DxWPwNi9INWGymR4FY80wxxsbtM5E5sG2JI2uu5PiIsD1rnFGYy0/IlhiEjcwqyadWtWRroVsbiwLd7FQbbYVScTUk6VRqDUQSGMFYgp1NMg1RzFlRVDaizNfSrNLfSNOpmYbLQVrEbYEz4Cnc0YeTq8kjdLdWudvmT9+LDKispVgGVgQVIuCD2Pwwr4bW1HT7W9kp+8XwyYjCEht5PeknH2iVujpkj1aRbUbtdmYkjYXZiWNhsATt2thfRn91VW5/wASP9AdPpvhgjb4CgYesTWFtoifj4SL/hb6YAJN3+ahCybtNEVTe4J+FzY27NY2I+BuMTxxCSSKP+NexHfQBqc/AaRpv5so7jAqtvieCvemEkkMcUjsBfXqDEL9gOL2XqQNNrkne+JHWYZlpGRYzJrnGWos1SBsayAsoXZjUQXIK23LFWQ7b+ywuqsxYyRa2Mc0i3iNTpVVMdn0uLhutr7XO2/hFgKGnrazXO8AMJkSWKOYrzXB2K3uU5cas7R3C6vCTvcl6+UToBy4FG32CmpDY7p41UMCQe/TDz+YCddqVG+cSzoOakK6SbPFI0qv03UlFspN/O9vLcjVI9nJ/Nb8sQ0iuGl5mzswYKAVULaw0rcqAWVj4Sdyd8S1p9jL5ct/7JwlISX6pZ+r0HNQmWl5anSWiCgkahcqBuO48x3GBI88kqsqE8haSpgnKLLAASCJEubIVZVZdvd9wgkEHxKeNc2MWXxorWaZUjve22jxbj6fQ+WFvBOcU1PEhWoY1MtRFG6FHMLw61S7r7t1FzqvfpbrcN4dhyE960hGhVwNassTmGRX2JVo3Bs3Y3BNje2EPA2ZrJHIAuiVZDzL/pHJ3Ekh+05uQW26dBjOOfR2YKqOSlmZGqZHQ3NtJ0a1AKgWHhKb7nY7knHHC/CMtLO0sz8yR47MsaSSHdlOtrAm23UgDfGbog1paDqdQs3R5QWq2u2MB6YzYi43HmP78c+WEUshZ8wPrHK20iJZLWHvFnU79bWUbYkfC2dT68fL1dLf13/6+7DNsWd0+SjuaWZ0t6KdbXJQgfPt+O/0wDkmTxmtzOmGkqlNJCgO9ibIBc77EIO/34Kz9n9VdYr8xnREta+tpFAtfa9yOuEHDzypXzTywVPLdZJQtPpuVjdTdbm0ipIF8S31EA2KkjHQwnuH5/0m8P7qtXE9Gwr6YhywgjSkZyN3kMckpudhsFjNh/GY6cgnfUGtpJV2RtP8ElSCV+B2wLlOfiup6UgMXikkkqXYBQZ2Rlstuo9p1AsAoGGs0IO/fphXEkiTTZZzn2tEPWEJA+kBVVGIUAACwJ2GDo+liLjpY2IIHmOh6YDrYgYnB3BUjHOe1LrExitrNgGO4W598jyA3xgBdfNZBc1GaLJUPTrK6TLFq5uhqgpc2CKC9kNrNubG4J6EgCtrfVcsDNHpl0AE1Dqy86wLFYkuJDqudUx7d/dLnK6BYIxGtz3Zm3Z3PvO57sfwGw2wj4/yQ1NKSha8QaSwF72U7WHxA37C5thuOYZw37nmmGya0ifRlmDGanjlkczzI9TIzi5KksYYgT5q8tQSN9xv5D8XQ+tS0bcxgJ+ceVcrppwbu9h3lax1E9CoA8JbFvpOC6RoEhVTTzmBXDxsVlUlUUuN+qlVG42vta5wg4tSiHLETXzCkeGnC3IcxgoG8F7GPlFjq3A1Hvh950NJh3ulK+JOH56mNYY5wkHh1Iy3uUUIrXA6hAFt4QQN7m5L/hLL1hq6WNNlip6hB5m5hJJ+JNz9ccg4M4cN69B5QSt/pwjHNile9wBKWje5zhav+MxrG8dNOqk+kJb0se+3rEF/j4v77fdhGLWHyH68P+Ph+5AfKenPy9qgv+P44rzHbCM3RJ4n3gtTEc2nUoZBJLyyoNm0vHIrEHqNKFmJBBsDhe1KkdXVTzmIQyF6SRdWlHRI0SNBIxBS7poZyfeA7b4MkoRKDcuGSKZ0KOUbWEIAuPgzbd7YXV2TJJQFZHdWigSaMg3Y1DsdJIGzEvdbdPaHyFrxOoAbq0XuhScOroi5V78mSSIX3OlHYLe219Num22GhO2BqGnKL4jqY3Lt5uxux6d2JwUV2wrIQXEpRxsmlpWwJHb1mS3Xlxavnqmt+FsEouIoaa08jfwlj7eWsYAI1QbyKMU74IixAq74Mp4ulu+KKwCUxw1PNqFSsniiijSZIU0+IFjzLMVJCADoDsXHQdT6uHnSCMioliBJnczSiNVH2CxbTcm2oLdgu1vFsBGI6nmPG0qyyRvAri4RadnILqpFmLGPwtex1G3uE41w/QTwySCZdes3MyMVV9IAUyR67azc7gdvK2Hi7KBZ1A5JzNQFp1HEL3EaRqBpREAVUQFiFAG17sSTbqfgMD5q1qac2BtFIbHp7h64NO+BcxIEE1+nLe/9U4SzZnWVhdusqi8VcNtUwRTa2VUijLx2JFlBOra5uoZtrHbFSyaJEqqdgxljaaMezidSFV1YhNYAYk2HUnffc7+oZhQPPSNEj6Gkj03t5joe9j0PzOPO+CayWkrowVf2cjqNMZkvIqsGGm638LG/iBAKnewGOlhpLYQTyWkLrGq9WzTh6asqI3aV45klil5GoOsUV2uXBHvWJAseptpsCcP87zQUaxRU0cclTMwCRMwQuF3dmf8AmiwY38TAWPTFfq/STKXEcFAwnkDFXmYIlha5O2o28Ph2PTAXB0Su09ZXIslVBIUBKHTzfDpCOzEMTZSoUAJqbYagcW0JtMWEbSSl40mXcySMlRFbQaeezMw0kkhSwI0kkksCpIa2IYsyieR40kV2S2oKdQF723G3njsZcCUYseYkomLr4Sz69bardVZvs9tvLHUGXIkksgUB5nMkhHcknb5C5+8nvhCQxusjmk3ljtRzQ8g/dHx5Y+7U39+JyOuI5Yj6xe3SJRf5s234HBZTGBWBVY4qqzFTghtB58ZDfwdJLEi+1xpuPjbEmc1U9LVXAV6Q0UkVG0WyrC+lVJY2LMH5WrqbMCL74Iz6hVzDG6B1dmNiSLabb7dbBjt+BGFfGFWZC8KB5GSnkdUVWIDtLATuOo0qzFe1r33w/h3UA3eym4TQDVZIIUjnqIUAHKkUHbT/AItN7fGx36G22DCMBUFY0tJTySsfWYmWOUMbvypiRHrPViG0DUd7q/cm5gbCc7afe6ylbTr3UFd+ie3l+WJoZO/e2Ia42jcnppY/QA41CSQL+WMuizUkr4FrZ9EMx8oZfu0NtifRc/XHMuVeskUxJAmOhyOoj6uQfMqCo+LDFohbwO9FgtwTDNBzM3o5PFGYUAK3AuJ+YulrdbaVNr2wBmeX6MwrJNryGLp2VYlsD8bm/wB2BcsQs9S7MzFqpyrHZgIiqLbc7IyEDzte25GJmilkeaqOgLrEcyKTcOAAJxq6K6GIaBe1r32bDsjy8OYOnkmXnMCAu7YL4b/wjF8aecfc9OcDA7H5YN4cjPr0JtsIai57C5p7Xwrh/iBZQ++FfMbxzjeOvYT6pnH02mgkPk0P382PCBwN8M/SgoOXSgmxLxBd7HVzUt+s/TA3FuQ8mNPV1kZmk0MxaaRUFmIYpHdzdgFuo21XOFHsz0sJoy86KscZVzw0heJmSRHUhh1AOx+hUkG/nip0XFNTIYWVJDBHyEmspdWaIkhiQCQbNqt+e2LHVrVBpFFJM1hJcXnt4RIdKsX0yHaN7gAMGKDe2HVNw7IhKRpIlo+dqDyqhUxDSltVzLzgwIPRFHcjF2tDG0RajYyBSko6kSx61va5G47j8x8cEqNsVn93erSSsJkKiNhERUO5VwviDbC3i7EkEEEDHoVJwGmhdVRUlrC5WUhb9yFYMQPgSThd0Hesf05PJIxiKI+1YX+yp/PFk/aAt9qmrHw1p/wcRV3AMSo8nOqy4RiDzT2BNtKqAenQYqITuiMM5LouuFvGdbKlKxiB6jWygMUjuCxCGwbbYqdrE4rjcRJ6tTOks8kxR1nRTKVEpV+UoPYtIN/eNr9LYIpM5aOQLV81UWaoRnEj6XWFGuq+I2k5oVbG9w62xo3DOaQUWxEFWThTNOfAkjSCSZkUy2AFjbZdK7BVGwA22PcnDsPfY4peXzTSvCI3ETPzFkiZpdQkhXW24IIDRlSpset7Hpgrhid6uWEPK0SSIGtz3Er3DeKEFWVgrDQwO43NxsMR+Gc4k2iYySrTrtgTOW/c01uvKk6+eg4bNwEh/wC91v8Anh/w8B5zwYsVPPItRVOyRSMqyTkxkhSRcKAbX8sUGHIPNHglIZc1MdMsiIZHZV0IL7swFtXcKOpPkDgSgydo5dTMGCq1uxaSRtUsh7C5AAG+18cUGZJDTx8+nqmLKhUxTAjS4ZowQ0jMG0Lc7nYHfYjDCPOaTl63hrU2XSDMLMz8sgDxA+5Kr+IDa57HF+A8AgKnBdyCG4gDrEssYvJC2sC9tQtZl+o/LAbZtNLJSO1JURxRRMeWGV05rD9ILWNyGYkub+IWtvqY5XntJK/LMNaJAGZgsgcAKrOepDatK206b6rgXsTgqOupVQvIKoa5DHAurUXbRGwUkHSGJcjqFspsx6m7YntaW6KzY3AVoi0l+m3frjtd+mE9Nm8MhjvBVDWBqAnNw7FVGmxsyFtW9wbLe19sdUNfCikVRqdYJU8mUutwZA2m7Eso0ABgSSWA0qbqMf0jt1XgFGs9qi3nGu/81m2/0r4mjfr8cay2hpJpY9JzBeadCmSTSNkMnQnV7ov0vuD0N8KvWkhJEzTMoCo7QupaOUGoLahKxsBHDqsPFv31LgnCuQMB3RctJqmjkJ2jRwB/Kcrc/wBVQPqcD1pl9ZgMVgEWRmLKSlmGjTcfa3uPlftjXD8/MiJl52tYJZjeVFFlVGW3guVYOPF2sbjBlFVwTM0UYqDOkcjMpeJYw0exDsfEvjIFjvZlY2BBxZsEgN2FYROBu0kq8tnapvHdE0wo7FhpdEfme6AW1htOlrgL4ut8WRWwPldZTzFEQ1Ujty76DEFu6M9xzAr6LK29vs/fNLNTBNWqr3J0j2CkkNEjAFgANLyBDqIAKsL9L1dh5HUDWihicQFFmBBie/TQwPysb/hjtYgu3YbD5DDCl4YgrI5U5lUEWR4muY0JsbMAVj1W6jexwbVcKRxo7madtClt2T7Iv/F97YocK6qsIfp3UkIbFYzuaqp5KWWJqh255DBGURvGzAhLhdUZsNB1Ag2JB6jHdVxLYeBWYhNWpZFKMxsAFk5GkC7BTqFy4KAk2vuXiAq9leV0cgI6PEysDLFH4iKayjxsL9NSW741iw8kZvRFkZaVYadSqgEgtuWI2BYksxHzYk/XCetziHmPYlgUkpZgpXWWfTy1EZdXYq/i5iqwXxDuSseV56kiQyM0qoxvKLozRRBU1yuBT+FQ8qaSdil2vuBiZashddzr1NsJItboEZhy70xLMzI6KOjFSAetoyCRjsx18UWxuBtMATpudjbf54d8Kn2wN/ssLed9J/DT+OCH4KuLiplU/GOI/f7PAZozRTxnmvKWjmYaljRAVMQ3CqCdnJ97t0PbKOBzXAlGOFzXAlXXGYpn7Zaj+GP6q/3YzD2iZtS8XZGtbStCWZblWDL2IIP1HXb+4YQL6NU3HrteSe/P/H3f+r43jMWDUENL6Lo2IJra0bW/SXv8em3yxuP0WKOmY1w+UmMxmDR3QRg9Hdh/hPMFP+VP5YGqvRkZFsM1rSf5TFlv8tQ/PGYzEpFBj0Pvf/ClR/Ue9/8AO4Lg9Fbrb99a0W8iw/2zjMZgkHdBY/otkYEPm1ayEjYlvxvIQccj0VypvDm1UnlfX9ekoxmMwNd0VtOAsyF7ZzL8L8w/nIbY2ODs3A2zgn5h/wAyDjWMwfzopShPC+ejpmaEfFn/AFwnE0nDOeC2jNEb5grv/mjfGYzByqLR4WzsrZszj3FiukspBG97w/S1saHCudgADNIwAAAACoHwAENrDG8Zgcv9ILa8I52eubAfRv8AhjGm4HzVhvnL3+AkG/zBGMxmJSK4/aBmnfOZfjvL/v4mT0eV5IJzqo+nN/XNjMZgoKRvRvV3/wAM1X15nT/PY5k9HmYAeDOJvPcSeX+VOMxmCB3qKKk9H+ZxoEXNfABYLpcrbsLG4t2tg1eEM07Zsfj7I/8AX/wMZjMSlFwnCObAj99z9YyfzGOf2rZ3f/CqddvB28/0e3yxmMwFF2nDOdC5/ZOPff3B1/zX/VsRNwrnB97NgAfJT/uDG8ZiFGlkHBuai377beXLvt9Vtjt+Fc1FtOaJa3eFfO9rcvpffrjMZgBRSR8NZuAf30hHQD9zLuPInl/hvgiHh7Nt/wB9Iwe1qZP9z543jMRGlw/D2cH/AMUjH/kKP9jDLLMgq+bG1ZUw1CIrAAQ6WOoWuTfSegvt9kWtvfMZgVaif/sdD/Fp/UH92N4zGYyyhFf/2Q=="/>
          <p:cNvSpPr>
            <a:spLocks noChangeAspect="1" noChangeArrowheads="1"/>
          </p:cNvSpPr>
          <p:nvPr/>
        </p:nvSpPr>
        <p:spPr bwMode="auto">
          <a:xfrm>
            <a:off x="63500" y="-850900"/>
            <a:ext cx="26003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www.learnhistory.org.uk/cpp/Suffrage%20Po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436" y="1052736"/>
            <a:ext cx="8459128" cy="57105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7517E7B-E246-4CD5-B90F-98BCD43BD594}"/>
              </a:ext>
            </a:extLst>
          </p:cNvPr>
          <p:cNvSpPr/>
          <p:nvPr/>
        </p:nvSpPr>
        <p:spPr>
          <a:xfrm>
            <a:off x="2325960" y="188640"/>
            <a:ext cx="4189737"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Radicalisation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9900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en/d/d1/Suffragette_Banner_-_Musuem_of_Lond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399901"/>
            <a:ext cx="10167598" cy="69252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7504" y="404664"/>
            <a:ext cx="8856983" cy="856183"/>
          </a:xfrm>
        </p:spPr>
        <p:style>
          <a:lnRef idx="3">
            <a:schemeClr val="lt1"/>
          </a:lnRef>
          <a:fillRef idx="1">
            <a:schemeClr val="dk1"/>
          </a:fillRef>
          <a:effectRef idx="1">
            <a:schemeClr val="dk1"/>
          </a:effectRef>
          <a:fontRef idx="minor">
            <a:schemeClr val="lt1"/>
          </a:fontRef>
        </p:style>
        <p:txBody>
          <a:bodyPr>
            <a:noAutofit/>
          </a:bodyPr>
          <a:lstStyle/>
          <a:p>
            <a:pPr marL="0" indent="0" algn="ctr">
              <a:buNone/>
            </a:pPr>
            <a:r>
              <a:rPr lang="en-IE" sz="4000" dirty="0"/>
              <a:t>Women’s Social and Political Union, 1903 </a:t>
            </a:r>
            <a:endParaRPr lang="en-GB" sz="4000" dirty="0"/>
          </a:p>
        </p:txBody>
      </p:sp>
      <p:pic>
        <p:nvPicPr>
          <p:cNvPr id="1026" name="Picture 2" descr="http://t2.gstatic.com/images?q=tbn:ANd9GcRFiPt79T7o0BD9tCUMilPGiKzZaJlLtAOjTjoUsy8E9kllHy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501008"/>
            <a:ext cx="2160242" cy="3206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3.gstatic.com/images?q=tbn:ANd9GcRAvK1I2NUAW2rwAoBvZF2LgTHyfEn0jacdy9YOa9nHo1Ecsl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521184"/>
            <a:ext cx="2332080" cy="3206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2.gstatic.com/images?q=tbn:ANd9GcSx-x4MX6AUysxxLWjNCsk3Oy278_6IBtxksR2LkpqCPLTM4Jj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087" y="3484891"/>
            <a:ext cx="2448272" cy="3222727"/>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Rectangle 6"/>
          <p:cNvSpPr/>
          <p:nvPr/>
        </p:nvSpPr>
        <p:spPr>
          <a:xfrm rot="431211">
            <a:off x="749932" y="6235543"/>
            <a:ext cx="2477609" cy="46805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000" b="1" dirty="0" err="1"/>
              <a:t>Emmeline</a:t>
            </a:r>
            <a:r>
              <a:rPr lang="en-GB" sz="2000" b="1" dirty="0"/>
              <a:t> Pankhurst</a:t>
            </a:r>
            <a:endParaRPr lang="el-GR" sz="2000" b="1" dirty="0"/>
          </a:p>
        </p:txBody>
      </p:sp>
      <p:sp>
        <p:nvSpPr>
          <p:cNvPr id="8" name="Rectangle 7"/>
          <p:cNvSpPr/>
          <p:nvPr/>
        </p:nvSpPr>
        <p:spPr>
          <a:xfrm rot="20752267">
            <a:off x="7477152" y="5947602"/>
            <a:ext cx="1934251" cy="46168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b="1" dirty="0"/>
              <a:t>Christabel Pankhurst</a:t>
            </a:r>
            <a:endParaRPr lang="el-GR" sz="2000" b="1" dirty="0"/>
          </a:p>
        </p:txBody>
      </p:sp>
      <p:sp>
        <p:nvSpPr>
          <p:cNvPr id="9" name="Rectangle 8"/>
          <p:cNvSpPr/>
          <p:nvPr/>
        </p:nvSpPr>
        <p:spPr>
          <a:xfrm rot="330561">
            <a:off x="4117320" y="6303883"/>
            <a:ext cx="1921441" cy="46168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000" b="1" dirty="0"/>
              <a:t>Sylvia Pankhurst</a:t>
            </a:r>
            <a:endParaRPr lang="el-GR" sz="2000" b="1" dirty="0"/>
          </a:p>
        </p:txBody>
      </p:sp>
    </p:spTree>
    <p:extLst>
      <p:ext uri="{BB962C8B-B14F-4D97-AF65-F5344CB8AC3E}">
        <p14:creationId xmlns:p14="http://schemas.microsoft.com/office/powerpoint/2010/main" val="174930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619672"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l-GR"/>
          </a:p>
        </p:txBody>
      </p:sp>
      <p:sp>
        <p:nvSpPr>
          <p:cNvPr id="12" name="Rectangle 11"/>
          <p:cNvSpPr/>
          <p:nvPr/>
        </p:nvSpPr>
        <p:spPr>
          <a:xfrm>
            <a:off x="2483768" y="0"/>
            <a:ext cx="216024"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l-GR"/>
          </a:p>
        </p:txBody>
      </p:sp>
      <p:sp>
        <p:nvSpPr>
          <p:cNvPr id="13" name="Rectangle 12"/>
          <p:cNvSpPr/>
          <p:nvPr/>
        </p:nvSpPr>
        <p:spPr>
          <a:xfrm>
            <a:off x="1907704" y="0"/>
            <a:ext cx="432048"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1115616" y="204049"/>
            <a:ext cx="7866112" cy="1143000"/>
          </a:xfrm>
          <a:ln/>
        </p:spPr>
        <p:style>
          <a:lnRef idx="3">
            <a:schemeClr val="lt1"/>
          </a:lnRef>
          <a:fillRef idx="1">
            <a:schemeClr val="dk1"/>
          </a:fillRef>
          <a:effectRef idx="1">
            <a:schemeClr val="dk1"/>
          </a:effectRef>
          <a:fontRef idx="minor">
            <a:schemeClr val="lt1"/>
          </a:fontRef>
        </p:style>
        <p:txBody>
          <a:bodyPr>
            <a:normAutofit/>
          </a:bodyPr>
          <a:lstStyle/>
          <a:p>
            <a:r>
              <a:rPr lang="en-GB" sz="3600" dirty="0"/>
              <a:t>Irish Women’s Franchise League (1908)</a:t>
            </a:r>
            <a:endParaRPr lang="en-IE" sz="3600" dirty="0"/>
          </a:p>
        </p:txBody>
      </p:sp>
      <p:pic>
        <p:nvPicPr>
          <p:cNvPr id="4098" name="Picture 2" descr="http://www.anphoblacht.com/files/old-images/2005/12/15/Markievicz.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9388">
            <a:off x="390425" y="1581224"/>
            <a:ext cx="3220292" cy="2283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7FA06C-0B0A-4D5F-B571-55AFFA360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963" y="1709721"/>
            <a:ext cx="4716570" cy="4941168"/>
          </a:xfrm>
          <a:prstGeom prst="rect">
            <a:avLst/>
          </a:prstGeom>
        </p:spPr>
      </p:pic>
      <p:pic>
        <p:nvPicPr>
          <p:cNvPr id="9" name="Picture 2" descr="http://www.irishtimes.com/polopoly_fs/1.1523773.1378914027!/image/image.jpg_gen/derivatives/box_300_160/image.jpg">
            <a:hlinkClick r:id="rId6"/>
            <a:extLst>
              <a:ext uri="{FF2B5EF4-FFF2-40B4-BE49-F238E27FC236}">
                <a16:creationId xmlns:a16="http://schemas.microsoft.com/office/drawing/2014/main" id="{21C952CE-F95C-47AE-82B7-EFC049F752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98" t="4088" r="13630" b="5518"/>
          <a:stretch/>
        </p:blipFill>
        <p:spPr bwMode="auto">
          <a:xfrm rot="1080623">
            <a:off x="157824" y="4336148"/>
            <a:ext cx="3931807" cy="2478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pic>
        <p:nvPicPr>
          <p:cNvPr id="6156" name="Picture 12" descr="http://media-cache-ec0.pinimg.com/736x/76/9f/97/769f97fe3a74bfb035e78ff20c69e24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318" y="170993"/>
            <a:ext cx="3479681" cy="54482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6148" name="Picture 4" descr="http://photos.imageevent.com/bluboi/suffragette/icons/Suffrage_Vote%20No%20on%20Woman%20Suff.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97" b="89823" l="9859" r="89671"/>
                    </a14:imgEffect>
                  </a14:imgLayer>
                </a14:imgProps>
              </a:ext>
              <a:ext uri="{28A0092B-C50C-407E-A947-70E740481C1C}">
                <a14:useLocalDpi xmlns:a14="http://schemas.microsoft.com/office/drawing/2010/main" val="0"/>
              </a:ext>
            </a:extLst>
          </a:blip>
          <a:srcRect/>
          <a:stretch>
            <a:fillRect/>
          </a:stretch>
        </p:blipFill>
        <p:spPr bwMode="auto">
          <a:xfrm rot="20905475">
            <a:off x="2617630" y="-131577"/>
            <a:ext cx="3926052" cy="41656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bodleian.ox.ac.uk/__data/assets/image/0007/97468/treasures-61-8-No-Vote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521" y="1951259"/>
            <a:ext cx="3087343" cy="463101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hotos.imageevent.com/bluboi/suffragette/icons/Suffrage_Anti%20Suffrage%20badge1.jp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660" b="96698" l="9735" r="89381"/>
                    </a14:imgEffect>
                  </a14:imgLayer>
                </a14:imgProps>
              </a:ext>
              <a:ext uri="{28A0092B-C50C-407E-A947-70E740481C1C}">
                <a14:useLocalDpi xmlns:a14="http://schemas.microsoft.com/office/drawing/2010/main" val="0"/>
              </a:ext>
            </a:extLst>
          </a:blip>
          <a:srcRect/>
          <a:stretch>
            <a:fillRect/>
          </a:stretch>
        </p:blipFill>
        <p:spPr bwMode="auto">
          <a:xfrm>
            <a:off x="1553569" y="2328900"/>
            <a:ext cx="4068450" cy="38164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encrypted-tbn0.gstatic.com/images?q=tbn:ANd9GcQpwrBPWF4ozRdXlKhYPpqqlEu1kgpQMmQ0uPNC2jGh63STCBkpTQ">
            <a:hlinkClick r:id="rId12"/>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47358" y="4207678"/>
            <a:ext cx="2772874" cy="282315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B1DC0049-D085-4D74-83EC-A11D1D4B4FBF}"/>
              </a:ext>
            </a:extLst>
          </p:cNvPr>
          <p:cNvSpPr txBox="1">
            <a:spLocks/>
          </p:cNvSpPr>
          <p:nvPr/>
        </p:nvSpPr>
        <p:spPr>
          <a:xfrm rot="21379798">
            <a:off x="309994" y="119575"/>
            <a:ext cx="3402822" cy="1143000"/>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a:t>Opposition</a:t>
            </a:r>
            <a:endParaRPr lang="el-GR" b="1" dirty="0"/>
          </a:p>
        </p:txBody>
      </p:sp>
    </p:spTree>
    <p:extLst>
      <p:ext uri="{BB962C8B-B14F-4D97-AF65-F5344CB8AC3E}">
        <p14:creationId xmlns:p14="http://schemas.microsoft.com/office/powerpoint/2010/main" val="1722234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9C84-6E9E-44D7-9F52-A3D208B035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457C612-E952-4D62-9690-ABBA9085F3A4}"/>
              </a:ext>
            </a:extLst>
          </p:cNvPr>
          <p:cNvSpPr>
            <a:spLocks noGrp="1"/>
          </p:cNvSpPr>
          <p:nvPr>
            <p:ph idx="1"/>
          </p:nvPr>
        </p:nvSpPr>
        <p:spPr/>
        <p:txBody>
          <a:bodyPr/>
          <a:lstStyle/>
          <a:p>
            <a:endParaRPr lang="en-GB"/>
          </a:p>
        </p:txBody>
      </p:sp>
      <p:pic>
        <p:nvPicPr>
          <p:cNvPr id="5" name="Content Placeholder 3" descr="DSCF7010.JPG">
            <a:extLst>
              <a:ext uri="{FF2B5EF4-FFF2-40B4-BE49-F238E27FC236}">
                <a16:creationId xmlns:a16="http://schemas.microsoft.com/office/drawing/2014/main" id="{B4A5A379-D214-406E-8106-FC3D1B5ED7D5}"/>
              </a:ext>
            </a:extLst>
          </p:cNvPr>
          <p:cNvPicPr>
            <a:picLocks noChangeAspect="1"/>
          </p:cNvPicPr>
          <p:nvPr/>
        </p:nvPicPr>
        <p:blipFill>
          <a:blip r:embed="rId2" cstate="print"/>
          <a:stretch>
            <a:fillRect/>
          </a:stretch>
        </p:blipFill>
        <p:spPr>
          <a:xfrm>
            <a:off x="0" y="-5274"/>
            <a:ext cx="5141999" cy="6855999"/>
          </a:xfrm>
          <a:prstGeom prst="rect">
            <a:avLst/>
          </a:prstGeom>
          <a:ln w="76200">
            <a:noFill/>
          </a:ln>
        </p:spPr>
      </p:pic>
      <p:pic>
        <p:nvPicPr>
          <p:cNvPr id="7" name="Picture 6">
            <a:extLst>
              <a:ext uri="{FF2B5EF4-FFF2-40B4-BE49-F238E27FC236}">
                <a16:creationId xmlns:a16="http://schemas.microsoft.com/office/drawing/2014/main" id="{3FC3846C-7266-4264-B70B-FAB7C885C523}"/>
              </a:ext>
            </a:extLst>
          </p:cNvPr>
          <p:cNvPicPr>
            <a:picLocks noChangeAspect="1"/>
          </p:cNvPicPr>
          <p:nvPr/>
        </p:nvPicPr>
        <p:blipFill rotWithShape="1">
          <a:blip r:embed="rId3"/>
          <a:srcRect l="46850" t="22001" r="38188" b="41600"/>
          <a:stretch/>
        </p:blipFill>
        <p:spPr>
          <a:xfrm>
            <a:off x="4860032" y="531444"/>
            <a:ext cx="4404027" cy="6026563"/>
          </a:xfrm>
          <a:prstGeom prst="rect">
            <a:avLst/>
          </a:prstGeom>
        </p:spPr>
      </p:pic>
    </p:spTree>
    <p:extLst>
      <p:ext uri="{BB962C8B-B14F-4D97-AF65-F5344CB8AC3E}">
        <p14:creationId xmlns:p14="http://schemas.microsoft.com/office/powerpoint/2010/main" val="1761615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278"/>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8" name="Frame 7"/>
          <p:cNvSpPr/>
          <p:nvPr/>
        </p:nvSpPr>
        <p:spPr>
          <a:xfrm>
            <a:off x="251520" y="332656"/>
            <a:ext cx="8568952" cy="6268279"/>
          </a:xfrm>
          <a:prstGeom prst="frame">
            <a:avLst>
              <a:gd name="adj1" fmla="val 2278"/>
            </a:avLst>
          </a:prstGeom>
          <a:solidFill>
            <a:srgbClr val="3E8E4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pic>
        <p:nvPicPr>
          <p:cNvPr id="4098" name="Picture 2"/>
          <p:cNvPicPr>
            <a:picLocks noChangeAspect="1" noChangeArrowheads="1"/>
          </p:cNvPicPr>
          <p:nvPr/>
        </p:nvPicPr>
        <p:blipFill>
          <a:blip r:embed="rId2" cstate="print"/>
          <a:srcRect/>
          <a:stretch>
            <a:fillRect/>
          </a:stretch>
        </p:blipFill>
        <p:spPr bwMode="auto">
          <a:xfrm rot="166328">
            <a:off x="4707013" y="286475"/>
            <a:ext cx="4196221" cy="6216624"/>
          </a:xfrm>
          <a:prstGeom prst="rect">
            <a:avLst/>
          </a:prstGeom>
          <a:noFill/>
          <a:ln w="9525">
            <a:noFill/>
            <a:miter lim="800000"/>
            <a:headEnd/>
            <a:tailEnd/>
          </a:ln>
        </p:spPr>
      </p:pic>
      <p:pic>
        <p:nvPicPr>
          <p:cNvPr id="9" name="Picture 10" descr="http://4.bp.blogspot.com/-aUA1d8cThyg/UA1y1mTOuKI/AAAAAAAAQsY/WhlNMXBxLxQ/s1600/WSPU%2Bbadge.jp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552" l="0" r="100000"/>
                    </a14:imgEffect>
                  </a14:imgLayer>
                </a14:imgProps>
              </a:ext>
              <a:ext uri="{28A0092B-C50C-407E-A947-70E740481C1C}">
                <a14:useLocalDpi xmlns:a14="http://schemas.microsoft.com/office/drawing/2010/main" val="0"/>
              </a:ext>
            </a:extLst>
          </a:blip>
          <a:srcRect/>
          <a:stretch>
            <a:fillRect/>
          </a:stretch>
        </p:blipFill>
        <p:spPr bwMode="auto">
          <a:xfrm rot="18808892">
            <a:off x="504910" y="1556033"/>
            <a:ext cx="2940769" cy="31525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2.bp.blogspot.com/-2R5IRBPcycs/Tw4QO-P--BI/AAAAAAAAE1U/ISYvWyNMG1Q/s320/womens%2Bfreedom%2Bleague%2B-flag%2Bbadge.jp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70" b="100000" l="10000" r="90000"/>
                    </a14:imgEffect>
                  </a14:imgLayer>
                </a14:imgProps>
              </a:ext>
              <a:ext uri="{28A0092B-C50C-407E-A947-70E740481C1C}">
                <a14:useLocalDpi xmlns:a14="http://schemas.microsoft.com/office/drawing/2010/main" val="0"/>
              </a:ext>
            </a:extLst>
          </a:blip>
          <a:srcRect/>
          <a:stretch>
            <a:fillRect/>
          </a:stretch>
        </p:blipFill>
        <p:spPr bwMode="auto">
          <a:xfrm rot="21372432">
            <a:off x="-336259" y="4276238"/>
            <a:ext cx="3942969" cy="2970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upload.wikimedia.org/wikipedia/commons/c/cb/Portrait_Badge_of_Emmeline_Pankhurst_-_c1909_-_Museum_of_London.jp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94" b="95669" l="3555" r="92180"/>
                    </a14:imgEffect>
                  </a14:imgLayer>
                </a14:imgProps>
              </a:ext>
              <a:ext uri="{28A0092B-C50C-407E-A947-70E740481C1C}">
                <a14:useLocalDpi xmlns:a14="http://schemas.microsoft.com/office/drawing/2010/main" val="0"/>
              </a:ext>
            </a:extLst>
          </a:blip>
          <a:srcRect/>
          <a:stretch>
            <a:fillRect/>
          </a:stretch>
        </p:blipFill>
        <p:spPr bwMode="auto">
          <a:xfrm>
            <a:off x="2383159" y="2362845"/>
            <a:ext cx="31051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lowres-picturecabinet.com.s3-eu-west-1.amazonaws.com/29/main/4/68570.jpg">
            <a:hlinkClick r:id="rId12"/>
            <a:extLst>
              <a:ext uri="{FF2B5EF4-FFF2-40B4-BE49-F238E27FC236}">
                <a16:creationId xmlns:a16="http://schemas.microsoft.com/office/drawing/2014/main" id="{6CC4CC5B-695E-4A26-804B-2F8DD04A6785}"/>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9813" r="95093">
                        <a14:foregroundMark x1="35280" y1="53103" x2="35280" y2="53103"/>
                        <a14:foregroundMark x1="47664" y1="43103" x2="47664" y2="43103"/>
                        <a14:foregroundMark x1="57710" y1="47586" x2="57710" y2="47586"/>
                        <a14:foregroundMark x1="62850" y1="53103" x2="62850" y2="53103"/>
                      </a14:backgroundRemoval>
                    </a14:imgEffect>
                  </a14:imgLayer>
                </a14:imgProps>
              </a:ext>
              <a:ext uri="{28A0092B-C50C-407E-A947-70E740481C1C}">
                <a14:useLocalDpi xmlns:a14="http://schemas.microsoft.com/office/drawing/2010/main" val="0"/>
              </a:ext>
            </a:extLst>
          </a:blip>
          <a:srcRect/>
          <a:stretch>
            <a:fillRect/>
          </a:stretch>
        </p:blipFill>
        <p:spPr bwMode="auto">
          <a:xfrm rot="21334932">
            <a:off x="2246731" y="480299"/>
            <a:ext cx="3936342" cy="266714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04821056-B882-45C3-8F15-560B54ADAA2C}"/>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712381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4892-144C-4424-BF07-B367238FB18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2D63E79-B97A-4BF6-B331-45B3DF2553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16632"/>
            <a:ext cx="5075800" cy="6717972"/>
          </a:xfrm>
        </p:spPr>
      </p:pic>
    </p:spTree>
    <p:extLst>
      <p:ext uri="{BB962C8B-B14F-4D97-AF65-F5344CB8AC3E}">
        <p14:creationId xmlns:p14="http://schemas.microsoft.com/office/powerpoint/2010/main" val="367364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0"/>
            <a:ext cx="9361040" cy="7029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rot="21382404">
            <a:off x="4175265" y="787310"/>
            <a:ext cx="4880301" cy="5922270"/>
          </a:xfrm>
          <a:solidFill>
            <a:srgbClr val="EFF0D8"/>
          </a:solidFill>
        </p:spPr>
        <p:txBody>
          <a:bodyPr>
            <a:normAutofit lnSpcReduction="10000"/>
          </a:bodyPr>
          <a:lstStyle/>
          <a:p>
            <a:pPr algn="ctr">
              <a:buNone/>
            </a:pPr>
            <a:r>
              <a:rPr lang="en-GB" dirty="0">
                <a:latin typeface="Blackadder ITC" pitchFamily="82" charset="0"/>
              </a:rPr>
              <a:t>	Personally I am dead against Forcible Feeding which always ends with the release of the prisoner long before her time. I want to keep these ladies under lock and key for five years and I am quite willing to feed them with Priests Champagne and Michaelmas Geese all the time, if it can be done but ... these wretched hags ... are obstinate to the point of death.</a:t>
            </a:r>
          </a:p>
          <a:p>
            <a:pPr algn="ctr">
              <a:buNone/>
            </a:pPr>
            <a:r>
              <a:rPr lang="en-GB" sz="2000" dirty="0">
                <a:latin typeface="Miriam Fixed" pitchFamily="49" charset="-79"/>
                <a:cs typeface="Miriam Fixed" pitchFamily="49" charset="-79"/>
              </a:rPr>
              <a:t>	AUGUSTINE BIRRELL</a:t>
            </a:r>
            <a:endParaRPr lang="el-GR" sz="2000" dirty="0">
              <a:cs typeface="Miriam Fixed" pitchFamily="49" charset="-79"/>
            </a:endParaRPr>
          </a:p>
        </p:txBody>
      </p:sp>
      <p:pic>
        <p:nvPicPr>
          <p:cNvPr id="6" name="Picture 4" descr="http://i.dailymail.co.uk/i/pix/2012/11/22/article-2236694-162714A9000005DC-866_634x101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828"/>
            <a:ext cx="4264576" cy="681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38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51520" y="6281936"/>
            <a:ext cx="8445624" cy="576064"/>
          </a:xfrm>
        </p:spPr>
        <p:txBody>
          <a:bodyPr>
            <a:normAutofit lnSpcReduction="10000"/>
          </a:bodyPr>
          <a:lstStyle/>
          <a:p>
            <a:pPr marL="0" indent="0" algn="ctr">
              <a:buNone/>
            </a:pPr>
            <a:r>
              <a:rPr lang="en-GB" dirty="0">
                <a:solidFill>
                  <a:schemeClr val="bg1"/>
                </a:solidFill>
              </a:rPr>
              <a:t>http://womenshistoryassociation.com/</a:t>
            </a:r>
          </a:p>
        </p:txBody>
      </p:sp>
      <p:pic>
        <p:nvPicPr>
          <p:cNvPr id="1026" name="Picture 2" descr="http://www.hildatweedyarchive.org/archive/archive/files/d38d59787e8bc77462411e4f676a4cde.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165"/>
          <a:stretch/>
        </p:blipFill>
        <p:spPr bwMode="auto">
          <a:xfrm>
            <a:off x="-13320" y="-51549"/>
            <a:ext cx="4833272" cy="4012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ldatweedyarchive.org/archive/archive/square_thumbnails/7917d6866a469001078ea597d98b60a5.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60" r="14212"/>
          <a:stretch/>
        </p:blipFill>
        <p:spPr bwMode="auto">
          <a:xfrm>
            <a:off x="5884168" y="-51549"/>
            <a:ext cx="323088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3529" t="24578" r="13558" b="11625"/>
          <a:stretch/>
        </p:blipFill>
        <p:spPr bwMode="auto">
          <a:xfrm>
            <a:off x="1409700" y="3140968"/>
            <a:ext cx="6324600" cy="311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475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520" y="0"/>
            <a:ext cx="9361040" cy="7029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34DB45B-9A45-41AD-91A1-C667C940D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5563" y="28968"/>
            <a:ext cx="4326741" cy="6818647"/>
          </a:xfrm>
        </p:spPr>
      </p:pic>
      <p:pic>
        <p:nvPicPr>
          <p:cNvPr id="14338" name="Picture 2" descr="http://upload.wikimedia.org/wikipedia/en/7/7d/Cat_and_Mouse_Act_Poster_-_191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6" y="20855"/>
            <a:ext cx="4458032" cy="687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10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E:\DCIM\132___01\IMG_1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88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96" y="3946334"/>
            <a:ext cx="9166448" cy="4543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3"/>
          <p:cNvPicPr>
            <a:picLocks noChangeAspect="1" noChangeArrowheads="1"/>
          </p:cNvPicPr>
          <p:nvPr/>
        </p:nvPicPr>
        <p:blipFill>
          <a:blip r:embed="rId2" cstate="print"/>
          <a:srcRect/>
          <a:stretch>
            <a:fillRect/>
          </a:stretch>
        </p:blipFill>
        <p:spPr bwMode="auto">
          <a:xfrm>
            <a:off x="5940151" y="4314724"/>
            <a:ext cx="2906601" cy="254327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3203848" y="4289404"/>
            <a:ext cx="3669421" cy="2568595"/>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6896" y="4289405"/>
            <a:ext cx="3210744" cy="2568595"/>
          </a:xfrm>
          <a:prstGeom prst="rect">
            <a:avLst/>
          </a:prstGeom>
          <a:noFill/>
          <a:ln w="9525">
            <a:noFill/>
            <a:miter lim="800000"/>
            <a:headEnd/>
            <a:tailEnd/>
          </a:ln>
        </p:spPr>
      </p:pic>
      <p:sp>
        <p:nvSpPr>
          <p:cNvPr id="2" name="Title 1"/>
          <p:cNvSpPr>
            <a:spLocks noGrp="1"/>
          </p:cNvSpPr>
          <p:nvPr>
            <p:ph type="title"/>
          </p:nvPr>
        </p:nvSpPr>
        <p:spPr/>
        <p:txBody>
          <a:bodyPr/>
          <a:lstStyle/>
          <a:p>
            <a:endParaRPr lang="en-GB"/>
          </a:p>
        </p:txBody>
      </p:sp>
      <p:pic>
        <p:nvPicPr>
          <p:cNvPr id="11266" name="Picture 2" descr="http://www.lib.washington.edu/subject/History/BI/hsteu273/poi1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389" y="49696"/>
            <a:ext cx="3117016" cy="46401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E:\DCIM\122___12\IMG_904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065" t="9032" r="7097" b="19570"/>
          <a:stretch/>
        </p:blipFill>
        <p:spPr bwMode="auto">
          <a:xfrm rot="5400000">
            <a:off x="436675" y="694330"/>
            <a:ext cx="4653184" cy="332943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1BD1E616-A633-409B-9343-3935AC68F719}"/>
              </a:ext>
            </a:extLst>
          </p:cNvPr>
          <p:cNvSpPr>
            <a:spLocks noGrp="1"/>
          </p:cNvSpPr>
          <p:nvPr>
            <p:ph idx="1"/>
          </p:nvPr>
        </p:nvSpPr>
        <p:spPr>
          <a:xfrm rot="20757849">
            <a:off x="-58964" y="3043373"/>
            <a:ext cx="1613387" cy="561892"/>
          </a:xfrm>
          <a:solidFill>
            <a:schemeClr val="bg1"/>
          </a:solidFill>
          <a:ln w="76200">
            <a:solidFill>
              <a:schemeClr val="tx1"/>
            </a:solidFill>
          </a:ln>
        </p:spPr>
        <p:txBody>
          <a:bodyPr>
            <a:normAutofit/>
          </a:bodyPr>
          <a:lstStyle/>
          <a:p>
            <a:pPr marL="0" lvl="0" indent="0" algn="ctr">
              <a:buNone/>
            </a:pPr>
            <a:r>
              <a:rPr lang="en-GB" sz="2800" b="1" dirty="0"/>
              <a:t>WW1</a:t>
            </a:r>
            <a:endParaRPr lang="el-GR" sz="2800" b="1" dirty="0"/>
          </a:p>
        </p:txBody>
      </p:sp>
    </p:spTree>
    <p:extLst>
      <p:ext uri="{BB962C8B-B14F-4D97-AF65-F5344CB8AC3E}">
        <p14:creationId xmlns:p14="http://schemas.microsoft.com/office/powerpoint/2010/main" val="118970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589240"/>
            <a:ext cx="9144000" cy="10527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p:cNvSpPr/>
          <p:nvPr/>
        </p:nvSpPr>
        <p:spPr>
          <a:xfrm>
            <a:off x="0" y="3601"/>
            <a:ext cx="9144000" cy="53012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26" name="Picture 2" descr="http://www.liberalhistory.org.uk/uploads/asqu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73" y="425662"/>
            <a:ext cx="3629513" cy="4355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d/d8/David_Lloyd_George_c1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4953"/>
            <a:ext cx="2906657" cy="43968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7488" y="2966935"/>
            <a:ext cx="6028717" cy="3465403"/>
          </a:xfrm>
        </p:spPr>
        <p:style>
          <a:lnRef idx="3">
            <a:schemeClr val="lt1"/>
          </a:lnRef>
          <a:fillRef idx="1">
            <a:schemeClr val="accent4"/>
          </a:fillRef>
          <a:effectRef idx="1">
            <a:schemeClr val="accent4"/>
          </a:effectRef>
          <a:fontRef idx="minor">
            <a:schemeClr val="lt1"/>
          </a:fontRef>
        </p:style>
        <p:txBody>
          <a:bodyPr>
            <a:normAutofit/>
          </a:bodyPr>
          <a:lstStyle/>
          <a:p>
            <a:pPr marL="0" indent="0" algn="ctr">
              <a:buNone/>
            </a:pPr>
            <a:r>
              <a:rPr lang="en-GB" dirty="0"/>
              <a:t>Representation of the People Act, February 1918 </a:t>
            </a:r>
          </a:p>
          <a:p>
            <a:pPr lvl="1"/>
            <a:r>
              <a:rPr lang="en-GB" dirty="0"/>
              <a:t>Householders/wives of householders</a:t>
            </a:r>
            <a:endParaRPr lang="en-GB" sz="2400" dirty="0"/>
          </a:p>
          <a:p>
            <a:pPr lvl="1"/>
            <a:r>
              <a:rPr lang="en-GB" dirty="0"/>
              <a:t>graduate of a British university</a:t>
            </a:r>
            <a:endParaRPr lang="en-GB" sz="2400" dirty="0"/>
          </a:p>
          <a:p>
            <a:pPr lvl="1"/>
            <a:r>
              <a:rPr lang="en-GB" dirty="0"/>
              <a:t>owned property worth £5 annually</a:t>
            </a:r>
            <a:endParaRPr lang="en-GB" sz="2400" dirty="0"/>
          </a:p>
          <a:p>
            <a:pPr marL="0" indent="0">
              <a:buNone/>
            </a:pPr>
            <a:endParaRPr lang="en-GB" dirty="0"/>
          </a:p>
          <a:p>
            <a:endParaRPr lang="en-GB" dirty="0"/>
          </a:p>
        </p:txBody>
      </p:sp>
      <p:pic>
        <p:nvPicPr>
          <p:cNvPr id="12292" name="Picture 4" descr="Representation of the People Act 191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55" b="96154" l="5870" r="92609"/>
                    </a14:imgEffect>
                  </a14:imgLayer>
                </a14:imgProps>
              </a:ext>
              <a:ext uri="{28A0092B-C50C-407E-A947-70E740481C1C}">
                <a14:useLocalDpi xmlns:a14="http://schemas.microsoft.com/office/drawing/2010/main" val="0"/>
              </a:ext>
            </a:extLst>
          </a:blip>
          <a:srcRect/>
          <a:stretch>
            <a:fillRect/>
          </a:stretch>
        </p:blipFill>
        <p:spPr bwMode="auto">
          <a:xfrm>
            <a:off x="5443101" y="2603369"/>
            <a:ext cx="43815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35" y="0"/>
            <a:ext cx="939653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1361FBEE-9498-493A-91E7-BD0FDC3C4D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94867" y="26519"/>
            <a:ext cx="2336024" cy="3653606"/>
          </a:xfrm>
        </p:spPr>
      </p:pic>
      <p:pic>
        <p:nvPicPr>
          <p:cNvPr id="4098" name="Picture 2" descr="http://ecx.images-amazon.com/images/I/51MBjjXlwvL._SY300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5" y="-27825"/>
            <a:ext cx="2408801" cy="38033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3.ehaus2.co.uk/jackets/l/978190/9781906359546.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786" y="13131"/>
            <a:ext cx="2490442" cy="372145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resources.macmillanusa.com/jackets/258H/9781845114107.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320" y="3726887"/>
            <a:ext cx="2057568" cy="314114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i43.tower.com/images/mm111841940/journal-elizabeth-bennis-1749-1779-rosemary-raughter-paperback-cover-art.jpg">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033"/>
          <a:stretch/>
        </p:blipFill>
        <p:spPr bwMode="auto">
          <a:xfrm>
            <a:off x="6962946" y="3688464"/>
            <a:ext cx="1956358" cy="321798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lilliputpress.ie/uploads/cover_image-1312981454-64402.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245" y="3726887"/>
            <a:ext cx="2258192" cy="3381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CCE0F8-44F2-4BE2-B464-9306BDFDED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0957" y="3687462"/>
            <a:ext cx="2067292" cy="3177876"/>
          </a:xfrm>
          <a:prstGeom prst="rect">
            <a:avLst/>
          </a:prstGeom>
        </p:spPr>
      </p:pic>
      <p:pic>
        <p:nvPicPr>
          <p:cNvPr id="10" name="Picture 9">
            <a:extLst>
              <a:ext uri="{FF2B5EF4-FFF2-40B4-BE49-F238E27FC236}">
                <a16:creationId xmlns:a16="http://schemas.microsoft.com/office/drawing/2014/main" id="{90CE1C32-41FC-4A38-9C8E-C519456EC933}"/>
              </a:ext>
            </a:extLst>
          </p:cNvPr>
          <p:cNvPicPr>
            <a:picLocks noChangeAspect="1"/>
          </p:cNvPicPr>
          <p:nvPr/>
        </p:nvPicPr>
        <p:blipFill rotWithShape="1">
          <a:blip r:embed="rId14">
            <a:extLst>
              <a:ext uri="{28A0092B-C50C-407E-A947-70E740481C1C}">
                <a14:useLocalDpi xmlns:a14="http://schemas.microsoft.com/office/drawing/2010/main" val="0"/>
              </a:ext>
            </a:extLst>
          </a:blip>
          <a:srcRect l="6224" t="1144" r="8553" b="3030"/>
          <a:stretch/>
        </p:blipFill>
        <p:spPr>
          <a:xfrm>
            <a:off x="7023589" y="-7338"/>
            <a:ext cx="2211068" cy="3692254"/>
          </a:xfrm>
          <a:prstGeom prst="rect">
            <a:avLst/>
          </a:prstGeom>
        </p:spPr>
      </p:pic>
    </p:spTree>
    <p:extLst>
      <p:ext uri="{BB962C8B-B14F-4D97-AF65-F5344CB8AC3E}">
        <p14:creationId xmlns:p14="http://schemas.microsoft.com/office/powerpoint/2010/main" val="269854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4" descr="http://www.historyireland.com/wp-content/uploads/2013/03/69_small_124763875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609" y="-31264"/>
            <a:ext cx="2350513" cy="40050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cx.images-amazon.com/images/I/51AHUNKtFeL._SY344_BO1,204,203,200_.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3" y="3293897"/>
            <a:ext cx="2416799" cy="35888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43.tower.com/images/mm100085213/hanna-sheehy-skeffington-life-margaret-ward-paperback-cover-ar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122" y="-13321"/>
            <a:ext cx="2260878" cy="340262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ecx.images-amazon.com/images/I/51FSTmvoQfL.jpg">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257" r="4785"/>
          <a:stretch/>
        </p:blipFill>
        <p:spPr bwMode="auto">
          <a:xfrm>
            <a:off x="2382952" y="1"/>
            <a:ext cx="2216547" cy="356072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isbn.abebooks.com/mz/93/85/1859183093.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9500" y="3939872"/>
            <a:ext cx="2353375" cy="353702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img2.imagesbn.com/images/21120000/21122012.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0" y="-263012"/>
            <a:ext cx="2396232" cy="3556909"/>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img1.imagesbn.com/p/9781859183946_p0_v1_s260x420.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0552" y="3381617"/>
            <a:ext cx="2248948" cy="35072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bcontent.affino.com/AcuCustom/Sitename/DAM/026/DUN9780852211267_Main.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3122" y="3357292"/>
            <a:ext cx="2260878" cy="351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9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2535" y="0"/>
            <a:ext cx="939653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12" descr="http://www.history.ac.uk/sites/history.ac.uk/files/imce-images/9781905165650_cv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099" y="174928"/>
            <a:ext cx="3028715" cy="43441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resources.macmillanusa.com/jackets/258H/978071908911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00" y="212265"/>
            <a:ext cx="2997541" cy="432048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nuigalway.ie/history/images/women.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816" y="1844824"/>
            <a:ext cx="3240360" cy="484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5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2535" y="0"/>
            <a:ext cx="939653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6" descr="http://ecx.images-amazon.com/images/I/41YGG9VNJ6L._SL500_AA300_.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rot="333062">
            <a:off x="-485451" y="80969"/>
            <a:ext cx="3360255" cy="336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cx.images-amazon.com/images/I/41WJFF6PCBL._SY300_.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76357">
            <a:off x="-83863" y="3359992"/>
            <a:ext cx="2789995" cy="37199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edia-cache-ec0.pinimg.com/736x/c4/58/f6/c458f6faecf0711fa6ab1acca7b6877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7432" y="105377"/>
            <a:ext cx="2790172" cy="38610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over.library.utoronto.ca/index.php/2143865/210">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848" y="3396600"/>
            <a:ext cx="2142100" cy="33967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ecx.images-amazon.com/images/I/31Yx-KItk0L._SL500_BO1,204,203,200_.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283560">
            <a:off x="2421900" y="34979"/>
            <a:ext cx="2129129" cy="34522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i43.tower.com/images/mm100120596/women-in-ireland-1800-1918-documentary-history-maria-luddy-paperback-cover-art.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0535">
            <a:off x="6730749" y="3046265"/>
            <a:ext cx="2313711" cy="375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59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2D8987-14A3-4EB7-9F73-A9C2DBE9BD99}"/>
              </a:ext>
            </a:extLst>
          </p:cNvPr>
          <p:cNvSpPr/>
          <p:nvPr/>
        </p:nvSpPr>
        <p:spPr>
          <a:xfrm>
            <a:off x="-252535" y="0"/>
            <a:ext cx="939653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4723204-3E32-49A1-9C58-4DD7666523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934363">
            <a:off x="99689" y="32359"/>
            <a:ext cx="2485513" cy="3785635"/>
          </a:xfrm>
        </p:spPr>
      </p:pic>
      <p:pic>
        <p:nvPicPr>
          <p:cNvPr id="2054" name="Picture 6" descr="http://ecx.images-amazon.com/images/I/41nzr9t4b%2BL._BO1,204,203,200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671" y="67143"/>
            <a:ext cx="3018658" cy="463232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extLst>
              <a:ext uri="{FF2B5EF4-FFF2-40B4-BE49-F238E27FC236}">
                <a16:creationId xmlns:a16="http://schemas.microsoft.com/office/drawing/2014/main" id="{A6A84AB2-B72F-42A6-9E96-81BBC399D3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5231">
            <a:off x="105073" y="3795171"/>
            <a:ext cx="2474741" cy="3871146"/>
          </a:xfrm>
          <a:prstGeom prst="rect">
            <a:avLst/>
          </a:prstGeom>
        </p:spPr>
      </p:pic>
      <p:pic>
        <p:nvPicPr>
          <p:cNvPr id="11" name="Content Placeholder 8">
            <a:extLst>
              <a:ext uri="{FF2B5EF4-FFF2-40B4-BE49-F238E27FC236}">
                <a16:creationId xmlns:a16="http://schemas.microsoft.com/office/drawing/2014/main" id="{D919258D-49FE-4ED0-BFD7-C6E6ABE04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8156">
            <a:off x="6576916" y="-492704"/>
            <a:ext cx="2699792" cy="3989841"/>
          </a:xfrm>
          <a:prstGeom prst="rect">
            <a:avLst/>
          </a:prstGeom>
        </p:spPr>
      </p:pic>
      <p:pic>
        <p:nvPicPr>
          <p:cNvPr id="12" name="Picture 10" descr="http://ecx.images-amazon.com/images/I/41jG5AhGhjL._SY300_.jpg">
            <a:hlinkClick r:id="rId7"/>
            <a:extLst>
              <a:ext uri="{FF2B5EF4-FFF2-40B4-BE49-F238E27FC236}">
                <a16:creationId xmlns:a16="http://schemas.microsoft.com/office/drawing/2014/main" id="{E4CCE0E5-7F3D-4313-86BE-8B3076480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6201">
            <a:off x="2756570" y="3267731"/>
            <a:ext cx="2816613" cy="44472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sbn.abebooks.com/mz/97/19/0195112997.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26941">
            <a:off x="6101966" y="3166006"/>
            <a:ext cx="2564199" cy="38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0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155"/>
            <a:ext cx="9396536"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EBDDC142-F515-4775-825C-CDE5011E9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55" y="81958"/>
            <a:ext cx="3397736" cy="5075234"/>
          </a:xfrm>
          <a:prstGeom prst="rect">
            <a:avLst/>
          </a:prstGeom>
        </p:spPr>
      </p:pic>
      <p:pic>
        <p:nvPicPr>
          <p:cNvPr id="6" name="Content Placeholder 5">
            <a:extLst>
              <a:ext uri="{FF2B5EF4-FFF2-40B4-BE49-F238E27FC236}">
                <a16:creationId xmlns:a16="http://schemas.microsoft.com/office/drawing/2014/main" id="{E84D6B78-AC9E-4A8A-BCCA-0BD76F4E05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1102373">
            <a:off x="4041452" y="-588221"/>
            <a:ext cx="2807769" cy="4088675"/>
          </a:xfrm>
        </p:spPr>
      </p:pic>
      <p:pic>
        <p:nvPicPr>
          <p:cNvPr id="8196" name="Picture 4" descr="http://ecx.images-amazon.com/images/I/41ZNUWoWccL._SY300_.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47927">
            <a:off x="7009484" y="-204546"/>
            <a:ext cx="2412774" cy="3850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4E7954-C2FC-4DB8-BECA-01E3B2C06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1123">
            <a:off x="3183880" y="2629257"/>
            <a:ext cx="2662237" cy="4116862"/>
          </a:xfrm>
          <a:prstGeom prst="rect">
            <a:avLst/>
          </a:prstGeom>
        </p:spPr>
      </p:pic>
      <p:pic>
        <p:nvPicPr>
          <p:cNvPr id="8194" name="Picture 2" descr="http://i43.tower.com/images/mm107141400/prostitution-irish-society-1800-1940-maria-luddy-hardcover-cover-art.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8069" y="3304310"/>
            <a:ext cx="2336778" cy="352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17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413</Words>
  <Application>Microsoft Office PowerPoint</Application>
  <PresentationFormat>On-screen Show (4:3)</PresentationFormat>
  <Paragraphs>70</Paragraphs>
  <Slides>33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Blackadder ITC</vt:lpstr>
      <vt:lpstr>Calibri</vt:lpstr>
      <vt:lpstr>Miriam Fixed</vt:lpstr>
      <vt:lpstr>Office Theme</vt:lpstr>
      <vt:lpstr>Sources for the study of modern Irish women’s history</vt:lpstr>
      <vt:lpstr>Today’s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vt:lpstr>
      <vt:lpstr>Primary education</vt:lpstr>
      <vt:lpstr>PowerPoint Presentation</vt:lpstr>
      <vt:lpstr>Catherine McAuley</vt:lpstr>
      <vt:lpstr>Secondary education</vt:lpstr>
      <vt:lpstr>PowerPoint Presentation</vt:lpstr>
      <vt:lpstr>PowerPoint Presentation</vt:lpstr>
      <vt:lpstr>PowerPoint Presentation</vt:lpstr>
      <vt:lpstr>PowerPoint Presentation</vt:lpstr>
      <vt:lpstr>Suffrage</vt:lpstr>
      <vt:lpstr>PowerPoint Presentation</vt:lpstr>
      <vt:lpstr>PowerPoint Presentation</vt:lpstr>
      <vt:lpstr>PowerPoint Presentation</vt:lpstr>
      <vt:lpstr>PowerPoint Presentation</vt:lpstr>
      <vt:lpstr>Irish Women’s Franchise League (1908)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dc:creator>
  <cp:lastModifiedBy>Elaine Farrell</cp:lastModifiedBy>
  <cp:revision>32</cp:revision>
  <dcterms:created xsi:type="dcterms:W3CDTF">2014-07-27T18:56:48Z</dcterms:created>
  <dcterms:modified xsi:type="dcterms:W3CDTF">2018-07-06T08:35:16Z</dcterms:modified>
</cp:coreProperties>
</file>