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73" r:id="rId4"/>
    <p:sldId id="258" r:id="rId5"/>
    <p:sldId id="259" r:id="rId6"/>
    <p:sldId id="260" r:id="rId7"/>
    <p:sldId id="261" r:id="rId8"/>
    <p:sldId id="263" r:id="rId9"/>
    <p:sldId id="27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6" r:id="rId19"/>
    <p:sldId id="272" r:id="rId20"/>
    <p:sldId id="271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Macfarlane" userId="S::40134198@ads.qub.ac.uk::06b09543-daf9-448e-8a5e-262843e71f5a" providerId="AD" clId="Web-{5DA8AF46-43DB-4609-7A09-063690540E63}"/>
    <pc:docChg chg="addSld modSld sldOrd">
      <pc:chgData name="Patrick Macfarlane" userId="S::40134198@ads.qub.ac.uk::06b09543-daf9-448e-8a5e-262843e71f5a" providerId="AD" clId="Web-{5DA8AF46-43DB-4609-7A09-063690540E63}" dt="2019-07-06T21:33:03.801" v="1609"/>
      <pc:docMkLst>
        <pc:docMk/>
      </pc:docMkLst>
      <pc:sldChg chg="modSp">
        <pc:chgData name="Patrick Macfarlane" userId="S::40134198@ads.qub.ac.uk::06b09543-daf9-448e-8a5e-262843e71f5a" providerId="AD" clId="Web-{5DA8AF46-43DB-4609-7A09-063690540E63}" dt="2019-07-06T21:31:11.066" v="1605" actId="20577"/>
        <pc:sldMkLst>
          <pc:docMk/>
          <pc:sldMk cId="3107538069" sldId="256"/>
        </pc:sldMkLst>
        <pc:spChg chg="mod">
          <ac:chgData name="Patrick Macfarlane" userId="S::40134198@ads.qub.ac.uk::06b09543-daf9-448e-8a5e-262843e71f5a" providerId="AD" clId="Web-{5DA8AF46-43DB-4609-7A09-063690540E63}" dt="2019-07-06T21:31:11.066" v="1605" actId="20577"/>
          <ac:spMkLst>
            <pc:docMk/>
            <pc:sldMk cId="3107538069" sldId="256"/>
            <ac:spMk id="6" creationId="{3290EF7E-8F43-45BD-BAC7-C8AC4A6CB9A7}"/>
          </ac:spMkLst>
        </pc:spChg>
      </pc:sldChg>
      <pc:sldChg chg="delSp modSp add replId delAnim">
        <pc:chgData name="Patrick Macfarlane" userId="S::40134198@ads.qub.ac.uk::06b09543-daf9-448e-8a5e-262843e71f5a" providerId="AD" clId="Web-{5DA8AF46-43DB-4609-7A09-063690540E63}" dt="2019-07-06T20:40:47.742" v="1319" actId="20577"/>
        <pc:sldMkLst>
          <pc:docMk/>
          <pc:sldMk cId="2853996784" sldId="273"/>
        </pc:sldMkLst>
        <pc:spChg chg="mod">
          <ac:chgData name="Patrick Macfarlane" userId="S::40134198@ads.qub.ac.uk::06b09543-daf9-448e-8a5e-262843e71f5a" providerId="AD" clId="Web-{5DA8AF46-43DB-4609-7A09-063690540E63}" dt="2019-07-06T20:40:47.742" v="1319" actId="20577"/>
          <ac:spMkLst>
            <pc:docMk/>
            <pc:sldMk cId="2853996784" sldId="273"/>
            <ac:spMk id="4" creationId="{9DAEC45A-F4A0-473B-98A6-C1C7F56C1236}"/>
          </ac:spMkLst>
        </pc:spChg>
        <pc:spChg chg="del">
          <ac:chgData name="Patrick Macfarlane" userId="S::40134198@ads.qub.ac.uk::06b09543-daf9-448e-8a5e-262843e71f5a" providerId="AD" clId="Web-{5DA8AF46-43DB-4609-7A09-063690540E63}" dt="2019-07-06T20:26:37.933" v="8"/>
          <ac:spMkLst>
            <pc:docMk/>
            <pc:sldMk cId="2853996784" sldId="273"/>
            <ac:spMk id="6" creationId="{17B8964F-6BB8-4F9E-81AB-3CE35F8A5E13}"/>
          </ac:spMkLst>
        </pc:spChg>
      </pc:sldChg>
      <pc:sldChg chg="modSp add ord replId">
        <pc:chgData name="Patrick Macfarlane" userId="S::40134198@ads.qub.ac.uk::06b09543-daf9-448e-8a5e-262843e71f5a" providerId="AD" clId="Web-{5DA8AF46-43DB-4609-7A09-063690540E63}" dt="2019-07-06T21:21:44.940" v="1571" actId="1076"/>
        <pc:sldMkLst>
          <pc:docMk/>
          <pc:sldMk cId="2396935557" sldId="274"/>
        </pc:sldMkLst>
        <pc:spChg chg="mod">
          <ac:chgData name="Patrick Macfarlane" userId="S::40134198@ads.qub.ac.uk::06b09543-daf9-448e-8a5e-262843e71f5a" providerId="AD" clId="Web-{5DA8AF46-43DB-4609-7A09-063690540E63}" dt="2019-07-06T21:21:44.940" v="1571" actId="1076"/>
          <ac:spMkLst>
            <pc:docMk/>
            <pc:sldMk cId="2396935557" sldId="274"/>
            <ac:spMk id="4" creationId="{9DAEC45A-F4A0-473B-98A6-C1C7F56C1236}"/>
          </ac:spMkLst>
        </pc:spChg>
      </pc:sldChg>
      <pc:sldChg chg="modSp add replId">
        <pc:chgData name="Patrick Macfarlane" userId="S::40134198@ads.qub.ac.uk::06b09543-daf9-448e-8a5e-262843e71f5a" providerId="AD" clId="Web-{5DA8AF46-43DB-4609-7A09-063690540E63}" dt="2019-07-06T21:05:26.151" v="1546" actId="20577"/>
        <pc:sldMkLst>
          <pc:docMk/>
          <pc:sldMk cId="3502161592" sldId="275"/>
        </pc:sldMkLst>
        <pc:spChg chg="mod">
          <ac:chgData name="Patrick Macfarlane" userId="S::40134198@ads.qub.ac.uk::06b09543-daf9-448e-8a5e-262843e71f5a" providerId="AD" clId="Web-{5DA8AF46-43DB-4609-7A09-063690540E63}" dt="2019-07-06T21:05:26.151" v="1546" actId="20577"/>
          <ac:spMkLst>
            <pc:docMk/>
            <pc:sldMk cId="3502161592" sldId="275"/>
            <ac:spMk id="4" creationId="{9DAEC45A-F4A0-473B-98A6-C1C7F56C1236}"/>
          </ac:spMkLst>
        </pc:spChg>
      </pc:sldChg>
      <pc:sldChg chg="modSp add replId">
        <pc:chgData name="Patrick Macfarlane" userId="S::40134198@ads.qub.ac.uk::06b09543-daf9-448e-8a5e-262843e71f5a" providerId="AD" clId="Web-{5DA8AF46-43DB-4609-7A09-063690540E63}" dt="2019-07-06T21:07:51.746" v="1568" actId="20577"/>
        <pc:sldMkLst>
          <pc:docMk/>
          <pc:sldMk cId="3521449523" sldId="276"/>
        </pc:sldMkLst>
        <pc:spChg chg="mod">
          <ac:chgData name="Patrick Macfarlane" userId="S::40134198@ads.qub.ac.uk::06b09543-daf9-448e-8a5e-262843e71f5a" providerId="AD" clId="Web-{5DA8AF46-43DB-4609-7A09-063690540E63}" dt="2019-07-06T21:07:51.746" v="1568" actId="20577"/>
          <ac:spMkLst>
            <pc:docMk/>
            <pc:sldMk cId="3521449523" sldId="276"/>
            <ac:spMk id="4" creationId="{9DAEC45A-F4A0-473B-98A6-C1C7F56C1236}"/>
          </ac:spMkLst>
        </pc:spChg>
      </pc:sldChg>
      <pc:sldChg chg="delSp add ord replId">
        <pc:chgData name="Patrick Macfarlane" userId="S::40134198@ads.qub.ac.uk::06b09543-daf9-448e-8a5e-262843e71f5a" providerId="AD" clId="Web-{5DA8AF46-43DB-4609-7A09-063690540E63}" dt="2019-07-06T21:33:03.801" v="1609"/>
        <pc:sldMkLst>
          <pc:docMk/>
          <pc:sldMk cId="687159514" sldId="277"/>
        </pc:sldMkLst>
        <pc:spChg chg="del">
          <ac:chgData name="Patrick Macfarlane" userId="S::40134198@ads.qub.ac.uk::06b09543-daf9-448e-8a5e-262843e71f5a" providerId="AD" clId="Web-{5DA8AF46-43DB-4609-7A09-063690540E63}" dt="2019-07-06T21:33:03.801" v="1609"/>
          <ac:spMkLst>
            <pc:docMk/>
            <pc:sldMk cId="687159514" sldId="277"/>
            <ac:spMk id="6" creationId="{3290EF7E-8F43-45BD-BAC7-C8AC4A6CB9A7}"/>
          </ac:spMkLst>
        </pc:spChg>
      </pc:sldChg>
    </pc:docChg>
  </pc:docChgLst>
  <pc:docChgLst>
    <pc:chgData name="Patrick Macfarlane" userId="S::40134198@ads.qub.ac.uk::06b09543-daf9-448e-8a5e-262843e71f5a" providerId="AD" clId="Web-{C5EC34C0-96B8-9CE0-A381-1C9FC26CB5D7}"/>
    <pc:docChg chg="modSld">
      <pc:chgData name="Patrick Macfarlane" userId="S::40134198@ads.qub.ac.uk::06b09543-daf9-448e-8a5e-262843e71f5a" providerId="AD" clId="Web-{C5EC34C0-96B8-9CE0-A381-1C9FC26CB5D7}" dt="2019-07-06T21:57:04.413" v="5" actId="20577"/>
      <pc:docMkLst>
        <pc:docMk/>
      </pc:docMkLst>
      <pc:sldChg chg="modSp">
        <pc:chgData name="Patrick Macfarlane" userId="S::40134198@ads.qub.ac.uk::06b09543-daf9-448e-8a5e-262843e71f5a" providerId="AD" clId="Web-{C5EC34C0-96B8-9CE0-A381-1C9FC26CB5D7}" dt="2019-07-06T21:57:03.835" v="3" actId="20577"/>
        <pc:sldMkLst>
          <pc:docMk/>
          <pc:sldMk cId="2334658931" sldId="261"/>
        </pc:sldMkLst>
        <pc:spChg chg="mod">
          <ac:chgData name="Patrick Macfarlane" userId="S::40134198@ads.qub.ac.uk::06b09543-daf9-448e-8a5e-262843e71f5a" providerId="AD" clId="Web-{C5EC34C0-96B8-9CE0-A381-1C9FC26CB5D7}" dt="2019-07-06T21:57:03.835" v="3" actId="20577"/>
          <ac:spMkLst>
            <pc:docMk/>
            <pc:sldMk cId="2334658931" sldId="261"/>
            <ac:spMk id="4" creationId="{9DAEC45A-F4A0-473B-98A6-C1C7F56C1236}"/>
          </ac:spMkLst>
        </pc:spChg>
        <pc:spChg chg="mod">
          <ac:chgData name="Patrick Macfarlane" userId="S::40134198@ads.qub.ac.uk::06b09543-daf9-448e-8a5e-262843e71f5a" providerId="AD" clId="Web-{C5EC34C0-96B8-9CE0-A381-1C9FC26CB5D7}" dt="2019-07-06T21:56:56.554" v="0" actId="20577"/>
          <ac:spMkLst>
            <pc:docMk/>
            <pc:sldMk cId="2334658931" sldId="261"/>
            <ac:spMk id="6" creationId="{17B8964F-6BB8-4F9E-81AB-3CE35F8A5E1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1F15E-55E1-4B68-8FDB-E2719B740640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9C803-FECE-4E6B-A3A8-56B65F9A9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4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CFAB9-8F0F-402F-A335-4C2348BB7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27F97B1-E5DC-4B7F-9730-24138314D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7137C5-3A03-467D-825F-399426E53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6A77-51F6-4349-9948-BC1F84708FDF}" type="datetime1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D18B48-2B72-4720-872E-D47C3D38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D8548C-0D3F-4234-A6CE-1648E99A8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66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5DB05-2FD4-4069-AD88-D86E67ECF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BCC54B2-FA5D-455D-BAD8-B3D8EB94B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F2CB99-4AFF-4F61-BEAF-E0A9A72A6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B24D-05F2-405C-99E2-6745A0D31CA7}" type="datetime1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5BCB1F-0A21-48CC-B500-1627FCE8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EFA325-BD36-475B-86D3-019E05F9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97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1A951CC-5031-4573-A1CA-910A1D998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6153AF-1B64-41A6-A7ED-2B81F3760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40156E-AE11-4F82-904A-7EAAA48B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ADE0-8BFA-45DA-9B5F-A55EE606D924}" type="datetime1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D2F195-BB5B-4B3B-868D-82BECEBAF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E32B53-0A16-4B68-9180-BC0BF412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50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48F620-9E5E-4E90-BBBA-F5F12C4AE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5CB45B-3EB7-40C7-886B-C738690FD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7DDE39-5F7F-442B-ADF5-D6149465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2DA6-6076-4FE1-836F-78C81187883F}" type="datetime1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01F6CC-2904-45B7-971A-596148010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D32F93-15C0-47B6-8714-E4912692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45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A64361-2007-4AA7-BF21-DBAF4206E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54D600-E967-4706-9E5C-386BC47D6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C1D03D-FAFE-41B7-B0E5-7ACA2652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7D92-2BE8-49A9-9C8B-5503DF6B20C5}" type="datetime1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95D2CC-B380-44EC-B25F-4E081324C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9E23D4-599E-40E6-BFFA-E7366608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2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698199-FE3F-4DA0-962E-31F5FF725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6DA460-9B54-4F36-87FB-CB3D426E5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9B7A06-0DA2-4995-BE65-623B3FED2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1B7E9A-2041-49D8-8742-283D30D3F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F0EC-3518-458B-906E-F7269876BD42}" type="datetime1">
              <a:rPr lang="en-GB" smtClean="0"/>
              <a:t>08/07/2019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2D53E3-0DED-4C43-89E6-443C6EC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A99DBA-6C57-4FCB-8908-5D9773598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36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7AFD5D-F9BF-4BDF-9B02-94BFBF9DC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DC2F95-127F-4ECC-A459-415ABF3F0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0FC3D2-56EB-4246-A78B-C958928A0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F20FE18-420A-4FFE-ACD9-D5C1E249C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043EF14-1908-4D71-8EA7-67E9E1795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45A6E8-4C21-4879-BEDF-0B0FCDE0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455-5E8C-464B-AF14-A752D82EDDFC}" type="datetime1">
              <a:rPr lang="en-GB" smtClean="0"/>
              <a:t>08/07/2019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33BA09B-2703-47F5-BD0E-561292D83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BC0228-90AC-4349-B790-E6834760E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5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7F4D80-923F-42B1-A4A0-F452F0C27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5FACC9-C593-4DF9-8A5E-79A4278F7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EC08-7127-4EAA-9C4D-FCC2F8865BB4}" type="datetime1">
              <a:rPr lang="en-GB" smtClean="0"/>
              <a:t>08/07/2019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47847B-0E1A-4380-921C-55668A76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4C40118-549C-4160-BBD1-CF94BE88F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02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576604E-27BE-40ED-A300-20056693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ED3E-358A-46A5-81DE-20D892918125}" type="datetime1">
              <a:rPr lang="en-GB" smtClean="0"/>
              <a:t>08/07/2019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1C3D08A-2CC5-4E95-B528-3DC198B95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EF0FBE-218C-4327-8D98-49759846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2E2DE1-57AA-4636-9109-4D62916B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905872-FBA0-4366-B15F-16B12AB57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5E7CA8-2315-4519-B954-9CC26877C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9C29D-6CEE-4285-9737-8649A9E5E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FBDC0-9AA9-4134-B280-7F674365340D}" type="datetime1">
              <a:rPr lang="en-GB" smtClean="0"/>
              <a:t>08/07/2019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6EA6AE-08A5-4852-8D3E-5A7BBC3B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9C723B-C84D-4140-A92E-CC360DB5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24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56189F-6B2E-4232-AD6B-745F0119B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A7AE966-678A-4D3E-9DA0-875F84B11E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41A9B9-FEE9-43C0-9E7F-B73E9928F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38ADFC-F42D-485D-9096-260AA4D87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7913-2596-42B5-85F4-114AE2D2CF02}" type="datetime1">
              <a:rPr lang="en-GB" smtClean="0"/>
              <a:t>08/07/2019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F2D48E-13EF-45A1-A420-21A9689E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3B1FFA-3503-40E3-A4A7-29DFEBCE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66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D765949-399A-456F-8BF9-2BE022FD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391EE1-C90A-4CD5-8AE3-EFA633BE6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AD9D27-C320-4D0C-B5D4-7EA27B734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54EA-3599-4DA6-9536-F3F0F830FFD7}" type="datetime1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64CA74-1167-4AAA-B171-202B2F16F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D36DDD-16DB-4895-8D3C-49CA4DDEBF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70600-F2A3-4887-BFE2-FD09EF45F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04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38E479-6780-457A-A7AE-45A2474D0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90EF7E-8F43-45BD-BAC7-C8AC4A6CB9A7}"/>
              </a:ext>
            </a:extLst>
          </p:cNvPr>
          <p:cNvSpPr txBox="1"/>
          <p:nvPr/>
        </p:nvSpPr>
        <p:spPr>
          <a:xfrm>
            <a:off x="2392628" y="1878508"/>
            <a:ext cx="7406743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Seamus Heaney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and his poetry</a:t>
            </a:r>
            <a:endParaRPr lang="en-GB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0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0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0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Patrick Macfarlane</a:t>
            </a:r>
          </a:p>
        </p:txBody>
      </p:sp>
    </p:spTree>
    <p:extLst>
      <p:ext uri="{BB962C8B-B14F-4D97-AF65-F5344CB8AC3E}">
        <p14:creationId xmlns:p14="http://schemas.microsoft.com/office/powerpoint/2010/main" val="31075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AEC45A-F4A0-473B-98A6-C1C7F56C1236}"/>
              </a:ext>
            </a:extLst>
          </p:cNvPr>
          <p:cNvSpPr txBox="1"/>
          <p:nvPr/>
        </p:nvSpPr>
        <p:spPr>
          <a:xfrm>
            <a:off x="2392628" y="6237672"/>
            <a:ext cx="740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‘A world-tree’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989422-57C8-4162-A85B-D1EBA2F8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6EA49C-A102-4EDE-96DF-B2F8F1FF0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68" y="504874"/>
            <a:ext cx="4494662" cy="561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AEC45A-F4A0-473B-98A6-C1C7F56C1236}"/>
              </a:ext>
            </a:extLst>
          </p:cNvPr>
          <p:cNvSpPr txBox="1"/>
          <p:nvPr/>
        </p:nvSpPr>
        <p:spPr>
          <a:xfrm>
            <a:off x="2392628" y="6237672"/>
            <a:ext cx="740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‘Blanket bog’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989422-57C8-4162-A85B-D1EBA2F8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481411-FAE1-43D0-A9F6-D99554B0D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27" y="377494"/>
            <a:ext cx="7660943" cy="57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AEC45A-F4A0-473B-98A6-C1C7F56C1236}"/>
              </a:ext>
            </a:extLst>
          </p:cNvPr>
          <p:cNvSpPr txBox="1"/>
          <p:nvPr/>
        </p:nvSpPr>
        <p:spPr>
          <a:xfrm>
            <a:off x="2392628" y="6237672"/>
            <a:ext cx="740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‘A forked root from that ground’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989422-57C8-4162-A85B-D1EBA2F8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644378-EC9D-4260-A6D1-2CA83F930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05" y="346532"/>
            <a:ext cx="4349189" cy="574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AEC45A-F4A0-473B-98A6-C1C7F56C1236}"/>
              </a:ext>
            </a:extLst>
          </p:cNvPr>
          <p:cNvSpPr txBox="1"/>
          <p:nvPr/>
        </p:nvSpPr>
        <p:spPr>
          <a:xfrm>
            <a:off x="2392628" y="6237672"/>
            <a:ext cx="740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‘His home accrued growth rings’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989422-57C8-4162-A85B-D1EBA2F8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DBD971C-70AD-4B43-8298-6B8854D25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15" y="800651"/>
            <a:ext cx="7915969" cy="52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AEC45A-F4A0-473B-98A6-C1C7F56C1236}"/>
              </a:ext>
            </a:extLst>
          </p:cNvPr>
          <p:cNvSpPr txBox="1"/>
          <p:nvPr/>
        </p:nvSpPr>
        <p:spPr>
          <a:xfrm>
            <a:off x="2392628" y="6237672"/>
            <a:ext cx="740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Quernstones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 of a bog’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989422-57C8-4162-A85B-D1EBA2F8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84F616-147F-40F2-9C19-E8BCC8C1B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00" y="661575"/>
            <a:ext cx="5517198" cy="519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AEC45A-F4A0-473B-98A6-C1C7F56C1236}"/>
              </a:ext>
            </a:extLst>
          </p:cNvPr>
          <p:cNvSpPr txBox="1"/>
          <p:nvPr/>
        </p:nvSpPr>
        <p:spPr>
          <a:xfrm>
            <a:off x="2392628" y="2429946"/>
            <a:ext cx="7406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moss </a:t>
            </a:r>
            <a:r>
              <a:rPr lang="en-GB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GB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moss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bawn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989422-57C8-4162-A85B-D1EBA2F8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6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AEC45A-F4A0-473B-98A6-C1C7F56C1236}"/>
              </a:ext>
            </a:extLst>
          </p:cNvPr>
          <p:cNvSpPr txBox="1"/>
          <p:nvPr/>
        </p:nvSpPr>
        <p:spPr>
          <a:xfrm>
            <a:off x="1983404" y="655140"/>
            <a:ext cx="8225191" cy="677108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Bogland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T. P. Flanagan 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no prairies 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slice a big sun at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evening—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Everywhere the eye concedes to 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Encroaching horizon, 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wooed into the cyclops’ eye 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tarn. Our unfenced country 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bog that keeps crusting 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sights of the sun. 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They’ve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taken the skeleton 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Great Irish Elk 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the peat, set it up 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astounding crate full of air. 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Butter sunk under 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a hundred years 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recovered salty and white. 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ground itself is kind, black butter 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Melting and opening underfoot, 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its last definition 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millions of years. 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They’ll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dig coal here, 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the waterlogged trunks 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great firs, soft as pulp. 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pioneers keep striking 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Inwards and downwards, 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layer they strip 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Seems camped on before. 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bogholes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might be Atlantic seepage. 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wet centre is bottomless.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989422-57C8-4162-A85B-D1EBA2F8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5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AEC45A-F4A0-473B-98A6-C1C7F56C1236}"/>
              </a:ext>
            </a:extLst>
          </p:cNvPr>
          <p:cNvSpPr txBox="1"/>
          <p:nvPr/>
        </p:nvSpPr>
        <p:spPr>
          <a:xfrm>
            <a:off x="2535197" y="760244"/>
            <a:ext cx="7515743" cy="5109091"/>
          </a:xfrm>
          <a:prstGeom prst="rect">
            <a:avLst/>
          </a:prstGeom>
          <a:noFill/>
        </p:spPr>
        <p:txBody>
          <a:bodyPr wrap="square" numCol="2" rtlCol="0" anchor="t">
            <a:spAutoFit/>
          </a:bodyPr>
          <a:lstStyle/>
          <a:p>
            <a:r>
              <a:rPr lang="en-GB" dirty="0" err="1">
                <a:latin typeface="Times New Roman"/>
                <a:cs typeface="Times New Roman"/>
              </a:rPr>
              <a:t>Mossbawn</a:t>
            </a:r>
            <a:r>
              <a:rPr lang="en-GB" dirty="0">
                <a:latin typeface="Times New Roman"/>
                <a:cs typeface="Times New Roman"/>
              </a:rPr>
              <a:t>: Two Poems in Dedication</a:t>
            </a:r>
          </a:p>
          <a:p>
            <a:r>
              <a:rPr lang="en-GB" sz="1400" i="1" dirty="0">
                <a:latin typeface="Times New Roman"/>
                <a:ea typeface="+mn-lt"/>
                <a:cs typeface="+mn-lt"/>
              </a:rPr>
              <a:t>for Mary Heaney</a:t>
            </a:r>
            <a:endParaRPr lang="en-GB" sz="1400" i="1" dirty="0">
              <a:latin typeface="Times New Roman"/>
              <a:cs typeface="Times New Roman"/>
            </a:endParaRPr>
          </a:p>
          <a:p>
            <a:endParaRPr lang="en-GB" sz="1400" dirty="0">
              <a:latin typeface="Times New Roman"/>
              <a:cs typeface="Calibri"/>
            </a:endParaRPr>
          </a:p>
          <a:p>
            <a:r>
              <a:rPr lang="en-GB" sz="1400" dirty="0">
                <a:latin typeface="Times New Roman"/>
                <a:cs typeface="Times New Roman"/>
              </a:rPr>
              <a:t>I. Sunlight</a:t>
            </a:r>
          </a:p>
          <a:p>
            <a:endParaRPr lang="en-GB" sz="1400" dirty="0">
              <a:latin typeface="Times New Roman"/>
              <a:ea typeface="+mn-lt"/>
              <a:cs typeface="Times New Roman"/>
            </a:endParaRPr>
          </a:p>
          <a:p>
            <a:r>
              <a:rPr lang="en-GB" sz="1400" dirty="0">
                <a:latin typeface="Times New Roman"/>
                <a:ea typeface="+mn-lt"/>
                <a:cs typeface="+mn-lt"/>
              </a:rPr>
              <a:t>There was a sunlit absence.</a:t>
            </a:r>
            <a:br>
              <a:rPr lang="en-GB" sz="1400" dirty="0">
                <a:latin typeface="Times New Roman"/>
                <a:ea typeface="+mn-lt"/>
                <a:cs typeface="+mn-lt"/>
              </a:rPr>
            </a:br>
            <a:r>
              <a:rPr lang="en-GB" sz="1400" dirty="0">
                <a:latin typeface="Times New Roman"/>
                <a:ea typeface="+mn-lt"/>
                <a:cs typeface="+mn-lt"/>
              </a:rPr>
              <a:t>The helmeted pump in the yard</a:t>
            </a:r>
            <a:br>
              <a:rPr lang="en-GB" sz="1400" dirty="0">
                <a:latin typeface="Times New Roman"/>
                <a:ea typeface="+mn-lt"/>
                <a:cs typeface="+mn-lt"/>
              </a:rPr>
            </a:br>
            <a:r>
              <a:rPr lang="en-GB" sz="1400" dirty="0">
                <a:latin typeface="Times New Roman"/>
                <a:ea typeface="+mn-lt"/>
                <a:cs typeface="+mn-lt"/>
              </a:rPr>
              <a:t>heated its iron,</a:t>
            </a:r>
            <a:br>
              <a:rPr lang="en-GB" sz="1400" dirty="0">
                <a:latin typeface="Times New Roman"/>
                <a:ea typeface="+mn-lt"/>
                <a:cs typeface="+mn-lt"/>
              </a:rPr>
            </a:br>
            <a:r>
              <a:rPr lang="en-GB" sz="1400" dirty="0">
                <a:latin typeface="Times New Roman"/>
                <a:ea typeface="+mn-lt"/>
                <a:cs typeface="+mn-lt"/>
              </a:rPr>
              <a:t>water honeyed</a:t>
            </a:r>
            <a:endParaRPr lang="en-GB" sz="1400">
              <a:latin typeface="Times New Roman"/>
              <a:ea typeface="+mn-lt"/>
              <a:cs typeface="Times New Roman"/>
            </a:endParaRPr>
          </a:p>
          <a:p>
            <a:endParaRPr lang="en-GB" sz="1400" dirty="0">
              <a:latin typeface="Times New Roman"/>
              <a:ea typeface="+mn-lt"/>
              <a:cs typeface="+mn-lt"/>
            </a:endParaRPr>
          </a:p>
          <a:p>
            <a:r>
              <a:rPr lang="en-GB" sz="1400" dirty="0">
                <a:latin typeface="Times New Roman"/>
                <a:ea typeface="+mn-lt"/>
                <a:cs typeface="+mn-lt"/>
              </a:rPr>
              <a:t>in the slung bucket</a:t>
            </a:r>
            <a:endParaRPr lang="en-GB" sz="1400">
              <a:latin typeface="Times New Roman"/>
              <a:ea typeface="+mn-lt"/>
              <a:cs typeface="Times New Roman"/>
            </a:endParaRPr>
          </a:p>
          <a:p>
            <a:r>
              <a:rPr lang="en-GB" sz="1400" dirty="0">
                <a:latin typeface="Times New Roman"/>
                <a:ea typeface="+mn-lt"/>
                <a:cs typeface="+mn-lt"/>
              </a:rPr>
              <a:t>and the sun stood</a:t>
            </a:r>
            <a:br>
              <a:rPr lang="en-GB" sz="1400" dirty="0">
                <a:latin typeface="Times New Roman"/>
                <a:ea typeface="+mn-lt"/>
                <a:cs typeface="+mn-lt"/>
              </a:rPr>
            </a:br>
            <a:r>
              <a:rPr lang="en-GB" sz="1400" dirty="0">
                <a:latin typeface="Times New Roman"/>
                <a:ea typeface="+mn-lt"/>
                <a:cs typeface="+mn-lt"/>
              </a:rPr>
              <a:t>like a griddle cooling</a:t>
            </a:r>
            <a:endParaRPr lang="en-GB" sz="1400">
              <a:latin typeface="Times New Roman"/>
              <a:ea typeface="+mn-lt"/>
              <a:cs typeface="Times New Roman"/>
            </a:endParaRPr>
          </a:p>
          <a:p>
            <a:r>
              <a:rPr lang="en-GB" sz="1400" dirty="0">
                <a:latin typeface="Times New Roman"/>
                <a:ea typeface="+mn-lt"/>
                <a:cs typeface="+mn-lt"/>
              </a:rPr>
              <a:t>against the wall</a:t>
            </a:r>
            <a:endParaRPr lang="en-GB" sz="1400">
              <a:latin typeface="Times New Roman"/>
              <a:ea typeface="+mn-lt"/>
              <a:cs typeface="Times New Roman"/>
            </a:endParaRPr>
          </a:p>
          <a:p>
            <a:endParaRPr lang="en-GB" sz="1400" dirty="0">
              <a:latin typeface="Times New Roman"/>
              <a:ea typeface="+mn-lt"/>
              <a:cs typeface="+mn-lt"/>
            </a:endParaRPr>
          </a:p>
          <a:p>
            <a:r>
              <a:rPr lang="en-GB" sz="1400" dirty="0">
                <a:latin typeface="Times New Roman"/>
                <a:ea typeface="+mn-lt"/>
                <a:cs typeface="+mn-lt"/>
              </a:rPr>
              <a:t>of each long afternoon.</a:t>
            </a:r>
            <a:br>
              <a:rPr lang="en-GB" sz="1400" dirty="0">
                <a:latin typeface="Times New Roman"/>
                <a:ea typeface="+mn-lt"/>
                <a:cs typeface="+mn-lt"/>
              </a:rPr>
            </a:br>
            <a:r>
              <a:rPr lang="en-GB" sz="1400" dirty="0">
                <a:latin typeface="Times New Roman"/>
                <a:ea typeface="+mn-lt"/>
                <a:cs typeface="+mn-lt"/>
              </a:rPr>
              <a:t>So, her hands scuffled</a:t>
            </a:r>
            <a:br>
              <a:rPr lang="en-GB" sz="1400" dirty="0">
                <a:latin typeface="Times New Roman"/>
                <a:ea typeface="+mn-lt"/>
                <a:cs typeface="+mn-lt"/>
              </a:rPr>
            </a:br>
            <a:r>
              <a:rPr lang="en-GB" sz="1400" dirty="0">
                <a:latin typeface="Times New Roman"/>
                <a:ea typeface="+mn-lt"/>
                <a:cs typeface="+mn-lt"/>
              </a:rPr>
              <a:t>over the </a:t>
            </a:r>
            <a:r>
              <a:rPr lang="en-GB" sz="1400" dirty="0" err="1">
                <a:latin typeface="Times New Roman"/>
                <a:ea typeface="+mn-lt"/>
                <a:cs typeface="+mn-lt"/>
              </a:rPr>
              <a:t>bakeboard</a:t>
            </a:r>
            <a:r>
              <a:rPr lang="en-GB" sz="1400" dirty="0">
                <a:latin typeface="Times New Roman"/>
                <a:ea typeface="+mn-lt"/>
                <a:cs typeface="+mn-lt"/>
              </a:rPr>
              <a:t>,</a:t>
            </a:r>
            <a:endParaRPr lang="en-GB" sz="1400">
              <a:latin typeface="Times New Roman"/>
              <a:ea typeface="+mn-lt"/>
              <a:cs typeface="Times New Roman"/>
            </a:endParaRPr>
          </a:p>
          <a:p>
            <a:r>
              <a:rPr lang="en-GB" sz="1400" dirty="0">
                <a:latin typeface="Times New Roman"/>
                <a:ea typeface="+mn-lt"/>
                <a:cs typeface="+mn-lt"/>
              </a:rPr>
              <a:t>the reddening stove</a:t>
            </a:r>
            <a:endParaRPr lang="en-GB" sz="1400">
              <a:latin typeface="Times New Roman"/>
              <a:cs typeface="Times New Roman"/>
            </a:endParaRPr>
          </a:p>
          <a:p>
            <a:endParaRPr lang="en-GB" sz="1400" dirty="0">
              <a:latin typeface="Times New Roman"/>
              <a:ea typeface="+mn-lt"/>
              <a:cs typeface="+mn-lt"/>
            </a:endParaRPr>
          </a:p>
          <a:p>
            <a:endParaRPr lang="en-GB" sz="1400" dirty="0">
              <a:latin typeface="Times New Roman"/>
              <a:ea typeface="+mn-lt"/>
              <a:cs typeface="+mn-lt"/>
            </a:endParaRPr>
          </a:p>
          <a:p>
            <a:endParaRPr lang="en-GB" sz="1400" dirty="0">
              <a:latin typeface="Times New Roman"/>
              <a:ea typeface="+mn-lt"/>
              <a:cs typeface="+mn-lt"/>
            </a:endParaRPr>
          </a:p>
          <a:p>
            <a:endParaRPr lang="en-GB" sz="1400" dirty="0">
              <a:latin typeface="Times New Roman"/>
              <a:ea typeface="+mn-lt"/>
              <a:cs typeface="+mn-lt"/>
            </a:endParaRPr>
          </a:p>
          <a:p>
            <a:endParaRPr lang="en-GB" sz="1400" dirty="0">
              <a:latin typeface="Times New Roman"/>
              <a:ea typeface="+mn-lt"/>
              <a:cs typeface="+mn-lt"/>
            </a:endParaRPr>
          </a:p>
          <a:p>
            <a:endParaRPr lang="en-GB" sz="1400" dirty="0">
              <a:latin typeface="Times New Roman"/>
              <a:ea typeface="+mn-lt"/>
              <a:cs typeface="+mn-lt"/>
            </a:endParaRPr>
          </a:p>
          <a:p>
            <a:r>
              <a:rPr lang="en-GB" sz="1400" dirty="0">
                <a:latin typeface="Times New Roman"/>
                <a:ea typeface="+mn-lt"/>
                <a:cs typeface="+mn-lt"/>
              </a:rPr>
              <a:t>sent its plaque of heat</a:t>
            </a:r>
            <a:endParaRPr lang="en-GB" sz="1400" dirty="0">
              <a:latin typeface="Times New Roman"/>
              <a:ea typeface="+mn-lt"/>
              <a:cs typeface="Times New Roman"/>
            </a:endParaRPr>
          </a:p>
          <a:p>
            <a:r>
              <a:rPr lang="en-GB" sz="1400" dirty="0">
                <a:latin typeface="Times New Roman"/>
                <a:ea typeface="+mn-lt"/>
                <a:cs typeface="+mn-lt"/>
              </a:rPr>
              <a:t>against her where she stood</a:t>
            </a:r>
            <a:br>
              <a:rPr lang="en-GB" sz="1400" dirty="0">
                <a:latin typeface="Times New Roman"/>
                <a:ea typeface="+mn-lt"/>
                <a:cs typeface="+mn-lt"/>
              </a:rPr>
            </a:br>
            <a:r>
              <a:rPr lang="en-GB" sz="1400" dirty="0">
                <a:latin typeface="Times New Roman"/>
                <a:ea typeface="+mn-lt"/>
                <a:cs typeface="+mn-lt"/>
              </a:rPr>
              <a:t>in a floury apron</a:t>
            </a:r>
            <a:br>
              <a:rPr lang="en-GB" sz="1400" dirty="0">
                <a:latin typeface="Times New Roman"/>
                <a:ea typeface="+mn-lt"/>
                <a:cs typeface="+mn-lt"/>
              </a:rPr>
            </a:br>
            <a:r>
              <a:rPr lang="en-GB" sz="1400" dirty="0">
                <a:latin typeface="Times New Roman"/>
                <a:ea typeface="+mn-lt"/>
                <a:cs typeface="+mn-lt"/>
              </a:rPr>
              <a:t>by the window.</a:t>
            </a:r>
            <a:endParaRPr lang="en-GB" sz="1400">
              <a:latin typeface="Times New Roman"/>
              <a:cs typeface="Times New Roman"/>
            </a:endParaRPr>
          </a:p>
          <a:p>
            <a:endParaRPr lang="en-GB" sz="1400" dirty="0">
              <a:latin typeface="Times New Roman"/>
              <a:ea typeface="+mn-lt"/>
              <a:cs typeface="+mn-lt"/>
            </a:endParaRPr>
          </a:p>
          <a:p>
            <a:r>
              <a:rPr lang="en-GB" sz="1400" dirty="0">
                <a:latin typeface="Times New Roman"/>
                <a:ea typeface="+mn-lt"/>
                <a:cs typeface="+mn-lt"/>
              </a:rPr>
              <a:t>Now she dusts the board</a:t>
            </a:r>
            <a:br>
              <a:rPr lang="en-GB" sz="1400" dirty="0">
                <a:latin typeface="Times New Roman"/>
                <a:ea typeface="+mn-lt"/>
                <a:cs typeface="+mn-lt"/>
              </a:rPr>
            </a:br>
            <a:r>
              <a:rPr lang="en-GB" sz="1400" dirty="0">
                <a:latin typeface="Times New Roman"/>
                <a:ea typeface="+mn-lt"/>
                <a:cs typeface="+mn-lt"/>
              </a:rPr>
              <a:t>with a goose’s wing,</a:t>
            </a:r>
            <a:br>
              <a:rPr lang="en-GB" sz="1400" dirty="0">
                <a:latin typeface="Times New Roman"/>
                <a:ea typeface="+mn-lt"/>
                <a:cs typeface="+mn-lt"/>
              </a:rPr>
            </a:br>
            <a:r>
              <a:rPr lang="en-GB" sz="1400" dirty="0">
                <a:latin typeface="Times New Roman"/>
                <a:ea typeface="+mn-lt"/>
                <a:cs typeface="+mn-lt"/>
              </a:rPr>
              <a:t>now sits, broad-lapped,</a:t>
            </a:r>
            <a:br>
              <a:rPr lang="en-GB" sz="1400" dirty="0">
                <a:latin typeface="Times New Roman"/>
                <a:ea typeface="+mn-lt"/>
                <a:cs typeface="+mn-lt"/>
              </a:rPr>
            </a:br>
            <a:r>
              <a:rPr lang="en-GB" sz="1400" dirty="0">
                <a:latin typeface="Times New Roman"/>
                <a:ea typeface="+mn-lt"/>
                <a:cs typeface="+mn-lt"/>
              </a:rPr>
              <a:t>with whitened nails</a:t>
            </a:r>
            <a:endParaRPr lang="en-GB" sz="1400">
              <a:latin typeface="Times New Roman"/>
              <a:cs typeface="Times New Roman"/>
            </a:endParaRPr>
          </a:p>
          <a:p>
            <a:endParaRPr lang="en-GB" sz="1400" dirty="0">
              <a:latin typeface="Times New Roman"/>
              <a:ea typeface="+mn-lt"/>
              <a:cs typeface="+mn-lt"/>
            </a:endParaRPr>
          </a:p>
          <a:p>
            <a:r>
              <a:rPr lang="en-GB" sz="1400" dirty="0">
                <a:latin typeface="Times New Roman"/>
                <a:ea typeface="+mn-lt"/>
                <a:cs typeface="+mn-lt"/>
              </a:rPr>
              <a:t>and </a:t>
            </a:r>
            <a:r>
              <a:rPr lang="en-GB" sz="1400" dirty="0" err="1">
                <a:latin typeface="Times New Roman"/>
                <a:ea typeface="+mn-lt"/>
                <a:cs typeface="+mn-lt"/>
              </a:rPr>
              <a:t>measling</a:t>
            </a:r>
            <a:r>
              <a:rPr lang="en-GB" sz="1400" dirty="0">
                <a:latin typeface="Times New Roman"/>
                <a:ea typeface="+mn-lt"/>
                <a:cs typeface="+mn-lt"/>
              </a:rPr>
              <a:t> shins:</a:t>
            </a:r>
          </a:p>
          <a:p>
            <a:r>
              <a:rPr lang="en-GB" sz="1400" dirty="0">
                <a:latin typeface="Times New Roman"/>
                <a:ea typeface="+mn-lt"/>
                <a:cs typeface="+mn-lt"/>
              </a:rPr>
              <a:t>here is a space</a:t>
            </a:r>
            <a:br>
              <a:rPr lang="en-GB" sz="1400" dirty="0">
                <a:latin typeface="Times New Roman"/>
                <a:ea typeface="+mn-lt"/>
                <a:cs typeface="+mn-lt"/>
              </a:rPr>
            </a:br>
            <a:r>
              <a:rPr lang="en-GB" sz="1400" dirty="0">
                <a:latin typeface="Times New Roman"/>
                <a:ea typeface="+mn-lt"/>
                <a:cs typeface="+mn-lt"/>
              </a:rPr>
              <a:t>again, the scone rising</a:t>
            </a:r>
          </a:p>
          <a:p>
            <a:r>
              <a:rPr lang="en-GB" sz="1400" dirty="0">
                <a:latin typeface="Times New Roman"/>
                <a:ea typeface="+mn-lt"/>
                <a:cs typeface="+mn-lt"/>
              </a:rPr>
              <a:t>to the tick of two clocks.</a:t>
            </a:r>
            <a:endParaRPr lang="en-GB" sz="1400">
              <a:latin typeface="Times New Roman"/>
              <a:cs typeface="Calibri"/>
            </a:endParaRPr>
          </a:p>
          <a:p>
            <a:endParaRPr lang="en-GB" sz="1400" dirty="0">
              <a:latin typeface="Times New Roman"/>
              <a:ea typeface="+mn-lt"/>
              <a:cs typeface="+mn-lt"/>
            </a:endParaRPr>
          </a:p>
          <a:p>
            <a:r>
              <a:rPr lang="en-GB" sz="1400" dirty="0">
                <a:latin typeface="Times New Roman"/>
                <a:ea typeface="+mn-lt"/>
                <a:cs typeface="+mn-lt"/>
              </a:rPr>
              <a:t>And here is love</a:t>
            </a:r>
          </a:p>
          <a:p>
            <a:r>
              <a:rPr lang="en-GB" sz="1400" dirty="0">
                <a:latin typeface="Times New Roman"/>
                <a:ea typeface="+mn-lt"/>
                <a:cs typeface="+mn-lt"/>
              </a:rPr>
              <a:t>like a tinsmith’s scoop</a:t>
            </a:r>
          </a:p>
          <a:p>
            <a:r>
              <a:rPr lang="en-GB" sz="1400" dirty="0">
                <a:latin typeface="Times New Roman"/>
                <a:ea typeface="+mn-lt"/>
                <a:cs typeface="+mn-lt"/>
              </a:rPr>
              <a:t>sunk past its gleam</a:t>
            </a:r>
            <a:br>
              <a:rPr lang="en-GB" sz="1400" dirty="0">
                <a:latin typeface="Times New Roman"/>
                <a:ea typeface="+mn-lt"/>
                <a:cs typeface="+mn-lt"/>
              </a:rPr>
            </a:br>
            <a:r>
              <a:rPr lang="en-GB" sz="1400" dirty="0">
                <a:latin typeface="Times New Roman"/>
                <a:ea typeface="+mn-lt"/>
                <a:cs typeface="+mn-lt"/>
              </a:rPr>
              <a:t>in the meal-bin.</a:t>
            </a:r>
            <a:endParaRPr lang="en-GB" sz="1400" dirty="0">
              <a:latin typeface="Times New Roman"/>
              <a:cs typeface="Times New Roman"/>
            </a:endParaRPr>
          </a:p>
          <a:p>
            <a:endParaRPr lang="en-GB" sz="1400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989422-57C8-4162-A85B-D1EBA2F8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AEC45A-F4A0-473B-98A6-C1C7F56C1236}"/>
              </a:ext>
            </a:extLst>
          </p:cNvPr>
          <p:cNvSpPr txBox="1"/>
          <p:nvPr/>
        </p:nvSpPr>
        <p:spPr>
          <a:xfrm>
            <a:off x="4199334" y="1478452"/>
            <a:ext cx="7708433" cy="3970318"/>
          </a:xfrm>
          <a:prstGeom prst="rect">
            <a:avLst/>
          </a:prstGeom>
          <a:noFill/>
        </p:spPr>
        <p:txBody>
          <a:bodyPr wrap="square" numCol="2" rtlCol="0" anchor="t">
            <a:spAutoFit/>
          </a:bodyPr>
          <a:lstStyle/>
          <a:p>
            <a:r>
              <a:rPr lang="en-GB" sz="1400" dirty="0">
                <a:latin typeface="Times New Roman"/>
                <a:cs typeface="Times New Roman"/>
              </a:rPr>
              <a:t>II. The Seed Cutters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endParaRPr lang="en-GB" sz="1400" dirty="0">
              <a:latin typeface="Times New Roman"/>
              <a:cs typeface="Times New Roman"/>
            </a:endParaRPr>
          </a:p>
          <a:p>
            <a:r>
              <a:rPr lang="en-GB" sz="1400" dirty="0">
                <a:latin typeface="Times New Roman"/>
                <a:ea typeface="+mn-lt"/>
                <a:cs typeface="+mn-lt"/>
              </a:rPr>
              <a:t>They seem hundreds of years away. Breughel,</a:t>
            </a:r>
            <a:br>
              <a:rPr lang="en-GB" sz="1400" dirty="0">
                <a:latin typeface="Times New Roman"/>
                <a:ea typeface="+mn-lt"/>
                <a:cs typeface="+mn-lt"/>
              </a:rPr>
            </a:br>
            <a:r>
              <a:rPr lang="en-GB" sz="1400" dirty="0" smtClean="0">
                <a:latin typeface="Times New Roman"/>
                <a:ea typeface="+mn-lt"/>
                <a:cs typeface="+mn-lt"/>
              </a:rPr>
              <a:t>You’ll </a:t>
            </a:r>
            <a:r>
              <a:rPr lang="en-GB" sz="1400" dirty="0">
                <a:latin typeface="Times New Roman"/>
                <a:ea typeface="+mn-lt"/>
                <a:cs typeface="+mn-lt"/>
              </a:rPr>
              <a:t>know them if I can get them true.</a:t>
            </a:r>
            <a:br>
              <a:rPr lang="en-GB" sz="1400" dirty="0">
                <a:latin typeface="Times New Roman"/>
                <a:ea typeface="+mn-lt"/>
                <a:cs typeface="+mn-lt"/>
              </a:rPr>
            </a:br>
            <a:r>
              <a:rPr lang="en-GB" sz="1400" dirty="0">
                <a:latin typeface="Times New Roman"/>
                <a:ea typeface="+mn-lt"/>
                <a:cs typeface="+mn-lt"/>
              </a:rPr>
              <a:t>They kneel under the hedge in a half-circle</a:t>
            </a:r>
            <a:br>
              <a:rPr lang="en-GB" sz="1400" dirty="0">
                <a:latin typeface="Times New Roman"/>
                <a:ea typeface="+mn-lt"/>
                <a:cs typeface="+mn-lt"/>
              </a:rPr>
            </a:br>
            <a:r>
              <a:rPr lang="en-GB" sz="1400" dirty="0">
                <a:latin typeface="Times New Roman"/>
                <a:ea typeface="+mn-lt"/>
                <a:cs typeface="+mn-lt"/>
              </a:rPr>
              <a:t>Behind a windbreak wind is breaking through.</a:t>
            </a:r>
            <a:br>
              <a:rPr lang="en-GB" sz="1400" dirty="0">
                <a:latin typeface="Times New Roman"/>
                <a:ea typeface="+mn-lt"/>
                <a:cs typeface="+mn-lt"/>
              </a:rPr>
            </a:br>
            <a:r>
              <a:rPr lang="en-GB" sz="1400" dirty="0">
                <a:latin typeface="Times New Roman"/>
                <a:ea typeface="+mn-lt"/>
                <a:cs typeface="+mn-lt"/>
              </a:rPr>
              <a:t>They are the seed cutters. The tuck and frill</a:t>
            </a:r>
            <a:br>
              <a:rPr lang="en-GB" sz="1400" dirty="0">
                <a:latin typeface="Times New Roman"/>
                <a:ea typeface="+mn-lt"/>
                <a:cs typeface="+mn-lt"/>
              </a:rPr>
            </a:br>
            <a:r>
              <a:rPr lang="en-GB" sz="1400" dirty="0">
                <a:latin typeface="Times New Roman"/>
                <a:ea typeface="+mn-lt"/>
                <a:cs typeface="+mn-lt"/>
              </a:rPr>
              <a:t>Of leaf-sprout is on the seed potatoes</a:t>
            </a:r>
            <a:br>
              <a:rPr lang="en-GB" sz="1400" dirty="0">
                <a:latin typeface="Times New Roman"/>
                <a:ea typeface="+mn-lt"/>
                <a:cs typeface="+mn-lt"/>
              </a:rPr>
            </a:br>
            <a:r>
              <a:rPr lang="en-GB" sz="1400" dirty="0">
                <a:latin typeface="Times New Roman"/>
                <a:ea typeface="+mn-lt"/>
                <a:cs typeface="+mn-lt"/>
              </a:rPr>
              <a:t>Buried under that straw. With time to kill,</a:t>
            </a:r>
            <a:br>
              <a:rPr lang="en-GB" sz="1400" dirty="0">
                <a:latin typeface="Times New Roman"/>
                <a:ea typeface="+mn-lt"/>
                <a:cs typeface="+mn-lt"/>
              </a:rPr>
            </a:br>
            <a:r>
              <a:rPr lang="en-GB" sz="1400" dirty="0">
                <a:latin typeface="Times New Roman"/>
                <a:ea typeface="+mn-lt"/>
                <a:cs typeface="+mn-lt"/>
              </a:rPr>
              <a:t>They are taking their time. Each sharp knife goes</a:t>
            </a:r>
            <a:br>
              <a:rPr lang="en-GB" sz="1400" dirty="0">
                <a:latin typeface="Times New Roman"/>
                <a:ea typeface="+mn-lt"/>
                <a:cs typeface="+mn-lt"/>
              </a:rPr>
            </a:br>
            <a:r>
              <a:rPr lang="en-GB" sz="1400" dirty="0">
                <a:latin typeface="Times New Roman"/>
                <a:ea typeface="+mn-lt"/>
                <a:cs typeface="+mn-lt"/>
              </a:rPr>
              <a:t>Lazily halving each root that falls apart</a:t>
            </a:r>
            <a:br>
              <a:rPr lang="en-GB" sz="1400" dirty="0">
                <a:latin typeface="Times New Roman"/>
                <a:ea typeface="+mn-lt"/>
                <a:cs typeface="+mn-lt"/>
              </a:rPr>
            </a:br>
            <a:r>
              <a:rPr lang="en-GB" sz="1400" dirty="0">
                <a:latin typeface="Times New Roman"/>
                <a:ea typeface="+mn-lt"/>
                <a:cs typeface="+mn-lt"/>
              </a:rPr>
              <a:t>In the palm of the hand: a milky gleam,</a:t>
            </a:r>
            <a:br>
              <a:rPr lang="en-GB" sz="1400" dirty="0">
                <a:latin typeface="Times New Roman"/>
                <a:ea typeface="+mn-lt"/>
                <a:cs typeface="+mn-lt"/>
              </a:rPr>
            </a:br>
            <a:r>
              <a:rPr lang="en-GB" sz="1400" dirty="0">
                <a:latin typeface="Times New Roman"/>
                <a:ea typeface="+mn-lt"/>
                <a:cs typeface="+mn-lt"/>
              </a:rPr>
              <a:t>And, at the centre, a dark watermark.</a:t>
            </a:r>
            <a:br>
              <a:rPr lang="en-GB" sz="1400" dirty="0">
                <a:latin typeface="Times New Roman"/>
                <a:ea typeface="+mn-lt"/>
                <a:cs typeface="+mn-lt"/>
              </a:rPr>
            </a:br>
            <a:r>
              <a:rPr lang="en-GB" sz="1400" dirty="0">
                <a:latin typeface="Times New Roman"/>
                <a:ea typeface="+mn-lt"/>
                <a:cs typeface="+mn-lt"/>
              </a:rPr>
              <a:t>O calendar customs! Under the broom</a:t>
            </a:r>
            <a:br>
              <a:rPr lang="en-GB" sz="1400" dirty="0">
                <a:latin typeface="Times New Roman"/>
                <a:ea typeface="+mn-lt"/>
                <a:cs typeface="+mn-lt"/>
              </a:rPr>
            </a:br>
            <a:r>
              <a:rPr lang="en-GB" sz="1400" dirty="0">
                <a:latin typeface="Times New Roman"/>
                <a:ea typeface="+mn-lt"/>
                <a:cs typeface="+mn-lt"/>
              </a:rPr>
              <a:t>Yellowing over them, compose the frieze</a:t>
            </a:r>
            <a:br>
              <a:rPr lang="en-GB" sz="1400" dirty="0">
                <a:latin typeface="Times New Roman"/>
                <a:ea typeface="+mn-lt"/>
                <a:cs typeface="+mn-lt"/>
              </a:rPr>
            </a:br>
            <a:r>
              <a:rPr lang="en-GB" sz="1400" dirty="0">
                <a:latin typeface="Times New Roman"/>
                <a:ea typeface="+mn-lt"/>
                <a:cs typeface="+mn-lt"/>
              </a:rPr>
              <a:t>With all of us there, our anonymities.</a:t>
            </a:r>
            <a:endParaRPr lang="en-GB" sz="1400" dirty="0">
              <a:latin typeface="Times New Roman"/>
            </a:endParaRPr>
          </a:p>
          <a:p>
            <a:endParaRPr lang="en-GB" sz="1400" dirty="0">
              <a:latin typeface="Times New Roman"/>
              <a:cs typeface="Times New Roman"/>
            </a:endParaRPr>
          </a:p>
          <a:p>
            <a:endParaRPr lang="en-GB" sz="1400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989422-57C8-4162-A85B-D1EBA2F8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AEC45A-F4A0-473B-98A6-C1C7F56C1236}"/>
              </a:ext>
            </a:extLst>
          </p:cNvPr>
          <p:cNvSpPr txBox="1"/>
          <p:nvPr/>
        </p:nvSpPr>
        <p:spPr>
          <a:xfrm>
            <a:off x="2392628" y="6237672"/>
            <a:ext cx="740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‘Oh, calendar customs!’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989422-57C8-4162-A85B-D1EBA2F8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6FBF1F-5EF6-4D99-83F4-2F1C44A888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28" y="518615"/>
            <a:ext cx="741263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989422-57C8-4162-A85B-D1EBA2F8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8BCCC5-3E44-474B-8EEB-31049652A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37" y="914570"/>
            <a:ext cx="3161048" cy="46400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A42C5AF-2FE8-440A-B6EA-D75FB3AE8B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t="3782" r="2232" b="4278"/>
          <a:stretch/>
        </p:blipFill>
        <p:spPr>
          <a:xfrm>
            <a:off x="4280670" y="914570"/>
            <a:ext cx="7050493" cy="46400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172242-6642-43FB-A67F-A64B719CCD4B}"/>
              </a:ext>
            </a:extLst>
          </p:cNvPr>
          <p:cNvSpPr txBox="1"/>
          <p:nvPr/>
        </p:nvSpPr>
        <p:spPr>
          <a:xfrm>
            <a:off x="4280670" y="5770828"/>
            <a:ext cx="705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Heaney with two brothers and their wives and children,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Bellaghy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1980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725D238-F377-4C6D-B382-2B1D3A049A48}"/>
              </a:ext>
            </a:extLst>
          </p:cNvPr>
          <p:cNvSpPr txBox="1"/>
          <p:nvPr/>
        </p:nvSpPr>
        <p:spPr>
          <a:xfrm>
            <a:off x="860838" y="5770828"/>
            <a:ext cx="316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Heaney, early 1970s</a:t>
            </a:r>
          </a:p>
        </p:txBody>
      </p:sp>
    </p:spTree>
    <p:extLst>
      <p:ext uri="{BB962C8B-B14F-4D97-AF65-F5344CB8AC3E}">
        <p14:creationId xmlns:p14="http://schemas.microsoft.com/office/powerpoint/2010/main" val="10330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AEC45A-F4A0-473B-98A6-C1C7F56C1236}"/>
              </a:ext>
            </a:extLst>
          </p:cNvPr>
          <p:cNvSpPr txBox="1"/>
          <p:nvPr/>
        </p:nvSpPr>
        <p:spPr>
          <a:xfrm>
            <a:off x="2392628" y="6237672"/>
            <a:ext cx="740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‘A dark watermark’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989422-57C8-4162-A85B-D1EBA2F8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F3A73F-00E7-4AB3-A8C6-B1A1B9667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282700"/>
            <a:ext cx="57150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38E479-6780-457A-A7AE-45A2474D0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AEC45A-F4A0-473B-98A6-C1C7F56C1236}"/>
              </a:ext>
            </a:extLst>
          </p:cNvPr>
          <p:cNvSpPr txBox="1"/>
          <p:nvPr/>
        </p:nvSpPr>
        <p:spPr>
          <a:xfrm>
            <a:off x="2598763" y="547011"/>
            <a:ext cx="7383437" cy="5763977"/>
          </a:xfrm>
          <a:prstGeom prst="rect">
            <a:avLst/>
          </a:prstGeom>
          <a:noFill/>
        </p:spPr>
        <p:txBody>
          <a:bodyPr wrap="square" numCol="2" rtlCol="0" anchor="t">
            <a:spAutoFit/>
          </a:bodyPr>
          <a:lstStyle/>
          <a:p>
            <a:r>
              <a:rPr lang="en-GB" sz="2000" dirty="0">
                <a:latin typeface="Times New Roman"/>
                <a:cs typeface="Times New Roman"/>
              </a:rPr>
              <a:t>North</a:t>
            </a:r>
          </a:p>
          <a:p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I returned to a long strand,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the hammered shod of a bay,   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and found only the secular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powers of the Atlantic thundering.</a:t>
            </a:r>
          </a:p>
          <a:p>
            <a:pPr fontAlgn="base"/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I faced the unmagical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invitations of Iceland,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the pathetic colonies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of Greenland, and suddenly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those fabulous raiders,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those lying in Orkney and Dublin   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measured against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their long swords rusting,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those in the solid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belly of stone ships,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those hacked and glinting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in the gravel of thawed streams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were ocean-deafened voices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warning me, lifted again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in violence and epiphany.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The </a:t>
            </a:r>
            <a:r>
              <a:rPr lang="en-GB" sz="1400" dirty="0" err="1">
                <a:latin typeface="Times New Roman"/>
                <a:cs typeface="Times New Roman"/>
              </a:rPr>
              <a:t>longship’s</a:t>
            </a:r>
            <a:r>
              <a:rPr lang="en-GB" sz="1400" dirty="0">
                <a:latin typeface="Times New Roman"/>
                <a:cs typeface="Times New Roman"/>
              </a:rPr>
              <a:t> swimming tongue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latin typeface="Times New Roman"/>
                <a:cs typeface="Times New Roman"/>
              </a:rPr>
              <a:t> 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was buoyant with hindsight—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it said Thor’s hammer swung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to geography and trade,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thick-witted couplings and revenges,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the hatreds and </a:t>
            </a:r>
            <a:r>
              <a:rPr lang="en-GB" sz="1400" dirty="0" err="1">
                <a:latin typeface="Times New Roman"/>
                <a:cs typeface="Times New Roman"/>
              </a:rPr>
              <a:t>behindbacks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of the </a:t>
            </a:r>
            <a:r>
              <a:rPr lang="en-GB" sz="1400" dirty="0" err="1">
                <a:latin typeface="Times New Roman"/>
                <a:cs typeface="Times New Roman"/>
              </a:rPr>
              <a:t>althing</a:t>
            </a:r>
            <a:r>
              <a:rPr lang="en-GB" sz="1400" dirty="0">
                <a:latin typeface="Times New Roman"/>
                <a:cs typeface="Times New Roman"/>
              </a:rPr>
              <a:t>, lies and women,   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exhaustions nominated peace,   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memory incubating the spilled blood.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It said, ‘Lie down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in the word-hoard, burrow   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the coil and gleam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of your furrowed brain.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Compose in darkness.   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Expect aurora borealis   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in the long foray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but no cascade of light.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Keep your eye clear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as the bleb of the icicle,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trust the feel of what </a:t>
            </a:r>
            <a:r>
              <a:rPr lang="en-GB" sz="1400" dirty="0" err="1">
                <a:latin typeface="Times New Roman"/>
                <a:cs typeface="Times New Roman"/>
              </a:rPr>
              <a:t>nubbed</a:t>
            </a:r>
            <a:r>
              <a:rPr lang="en-GB" sz="1400" dirty="0">
                <a:latin typeface="Times New Roman"/>
                <a:cs typeface="Times New Roman"/>
              </a:rPr>
              <a:t> treasure   </a:t>
            </a: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your hands have known.’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989422-57C8-4162-A85B-D1EBA2F8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AEC45A-F4A0-473B-98A6-C1C7F56C1236}"/>
              </a:ext>
            </a:extLst>
          </p:cNvPr>
          <p:cNvSpPr txBox="1"/>
          <p:nvPr/>
        </p:nvSpPr>
        <p:spPr>
          <a:xfrm>
            <a:off x="2392628" y="6255945"/>
            <a:ext cx="740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‘The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longship’s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swimming tongue’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989422-57C8-4162-A85B-D1EBA2F8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3597B2-E4B1-4137-B329-AB988EF88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726" y="540413"/>
            <a:ext cx="3764548" cy="5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AEC45A-F4A0-473B-98A6-C1C7F56C1236}"/>
              </a:ext>
            </a:extLst>
          </p:cNvPr>
          <p:cNvSpPr txBox="1"/>
          <p:nvPr/>
        </p:nvSpPr>
        <p:spPr>
          <a:xfrm>
            <a:off x="2392628" y="6237672"/>
            <a:ext cx="740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‘North’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989422-57C8-4162-A85B-D1EBA2F8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265BD18-BEE6-4FB6-A689-E941A4538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16" y="592256"/>
            <a:ext cx="5187140" cy="5203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8FAE9F9-AF88-4ADB-BBE5-805FADAC7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44" y="592256"/>
            <a:ext cx="5762634" cy="5203634"/>
          </a:xfrm>
          <a:prstGeom prst="rect">
            <a:avLst/>
          </a:prstGeom>
        </p:spPr>
      </p:pic>
      <p:sp>
        <p:nvSpPr>
          <p:cNvPr id="12" name="Flowchart: Off-page Connector 11">
            <a:extLst>
              <a:ext uri="{FF2B5EF4-FFF2-40B4-BE49-F238E27FC236}">
                <a16:creationId xmlns:a16="http://schemas.microsoft.com/office/drawing/2014/main" xmlns="" id="{C90B6ECE-278A-4ADD-A963-A214EADBD171}"/>
              </a:ext>
            </a:extLst>
          </p:cNvPr>
          <p:cNvSpPr/>
          <p:nvPr/>
        </p:nvSpPr>
        <p:spPr>
          <a:xfrm>
            <a:off x="7576457" y="1780527"/>
            <a:ext cx="189249" cy="26728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389 w 10000"/>
              <a:gd name="connsiteY4" fmla="*/ 4977 h 10000"/>
              <a:gd name="connsiteX5" fmla="*/ 0 w 10000"/>
              <a:gd name="connsiteY5" fmla="*/ 0 h 10000"/>
              <a:gd name="connsiteX0" fmla="*/ 0 w 10194"/>
              <a:gd name="connsiteY0" fmla="*/ 0 h 10000"/>
              <a:gd name="connsiteX1" fmla="*/ 10000 w 10194"/>
              <a:gd name="connsiteY1" fmla="*/ 0 h 10000"/>
              <a:gd name="connsiteX2" fmla="*/ 10194 w 10194"/>
              <a:gd name="connsiteY2" fmla="*/ 4977 h 10000"/>
              <a:gd name="connsiteX3" fmla="*/ 5000 w 10194"/>
              <a:gd name="connsiteY3" fmla="*/ 10000 h 10000"/>
              <a:gd name="connsiteX4" fmla="*/ 389 w 10194"/>
              <a:gd name="connsiteY4" fmla="*/ 4977 h 10000"/>
              <a:gd name="connsiteX5" fmla="*/ 0 w 10194"/>
              <a:gd name="connsiteY5" fmla="*/ 0 h 10000"/>
              <a:gd name="connsiteX0" fmla="*/ 0 w 10194"/>
              <a:gd name="connsiteY0" fmla="*/ 0 h 10000"/>
              <a:gd name="connsiteX1" fmla="*/ 10000 w 10194"/>
              <a:gd name="connsiteY1" fmla="*/ 0 h 10000"/>
              <a:gd name="connsiteX2" fmla="*/ 10194 w 10194"/>
              <a:gd name="connsiteY2" fmla="*/ 4977 h 10000"/>
              <a:gd name="connsiteX3" fmla="*/ 5000 w 10194"/>
              <a:gd name="connsiteY3" fmla="*/ 10000 h 10000"/>
              <a:gd name="connsiteX4" fmla="*/ 195 w 10194"/>
              <a:gd name="connsiteY4" fmla="*/ 4977 h 10000"/>
              <a:gd name="connsiteX5" fmla="*/ 0 w 10194"/>
              <a:gd name="connsiteY5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4977 h 10000"/>
              <a:gd name="connsiteX3" fmla="*/ 5000 w 10018"/>
              <a:gd name="connsiteY3" fmla="*/ 10000 h 10000"/>
              <a:gd name="connsiteX4" fmla="*/ 195 w 10018"/>
              <a:gd name="connsiteY4" fmla="*/ 4977 h 10000"/>
              <a:gd name="connsiteX5" fmla="*/ 0 w 10018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8" h="10000">
                <a:moveTo>
                  <a:pt x="0" y="0"/>
                </a:moveTo>
                <a:lnTo>
                  <a:pt x="10000" y="0"/>
                </a:lnTo>
                <a:cubicBezTo>
                  <a:pt x="10065" y="1659"/>
                  <a:pt x="9935" y="3318"/>
                  <a:pt x="10000" y="4977"/>
                </a:cubicBezTo>
                <a:lnTo>
                  <a:pt x="5000" y="10000"/>
                </a:lnTo>
                <a:lnTo>
                  <a:pt x="195" y="4977"/>
                </a:lnTo>
                <a:cubicBezTo>
                  <a:pt x="65" y="3318"/>
                  <a:pt x="130" y="1659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Off-page Connector 11">
            <a:extLst>
              <a:ext uri="{FF2B5EF4-FFF2-40B4-BE49-F238E27FC236}">
                <a16:creationId xmlns:a16="http://schemas.microsoft.com/office/drawing/2014/main" xmlns="" id="{8021B525-78A6-4089-B594-437ED387682A}"/>
              </a:ext>
            </a:extLst>
          </p:cNvPr>
          <p:cNvSpPr/>
          <p:nvPr/>
        </p:nvSpPr>
        <p:spPr>
          <a:xfrm>
            <a:off x="3495061" y="3341413"/>
            <a:ext cx="124439" cy="15612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389 w 10000"/>
              <a:gd name="connsiteY4" fmla="*/ 4977 h 10000"/>
              <a:gd name="connsiteX5" fmla="*/ 0 w 10000"/>
              <a:gd name="connsiteY5" fmla="*/ 0 h 10000"/>
              <a:gd name="connsiteX0" fmla="*/ 0 w 10194"/>
              <a:gd name="connsiteY0" fmla="*/ 0 h 10000"/>
              <a:gd name="connsiteX1" fmla="*/ 10000 w 10194"/>
              <a:gd name="connsiteY1" fmla="*/ 0 h 10000"/>
              <a:gd name="connsiteX2" fmla="*/ 10194 w 10194"/>
              <a:gd name="connsiteY2" fmla="*/ 4977 h 10000"/>
              <a:gd name="connsiteX3" fmla="*/ 5000 w 10194"/>
              <a:gd name="connsiteY3" fmla="*/ 10000 h 10000"/>
              <a:gd name="connsiteX4" fmla="*/ 389 w 10194"/>
              <a:gd name="connsiteY4" fmla="*/ 4977 h 10000"/>
              <a:gd name="connsiteX5" fmla="*/ 0 w 10194"/>
              <a:gd name="connsiteY5" fmla="*/ 0 h 10000"/>
              <a:gd name="connsiteX0" fmla="*/ 0 w 10194"/>
              <a:gd name="connsiteY0" fmla="*/ 0 h 10000"/>
              <a:gd name="connsiteX1" fmla="*/ 10000 w 10194"/>
              <a:gd name="connsiteY1" fmla="*/ 0 h 10000"/>
              <a:gd name="connsiteX2" fmla="*/ 10194 w 10194"/>
              <a:gd name="connsiteY2" fmla="*/ 4977 h 10000"/>
              <a:gd name="connsiteX3" fmla="*/ 5000 w 10194"/>
              <a:gd name="connsiteY3" fmla="*/ 10000 h 10000"/>
              <a:gd name="connsiteX4" fmla="*/ 195 w 10194"/>
              <a:gd name="connsiteY4" fmla="*/ 4977 h 10000"/>
              <a:gd name="connsiteX5" fmla="*/ 0 w 10194"/>
              <a:gd name="connsiteY5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4977 h 10000"/>
              <a:gd name="connsiteX3" fmla="*/ 5000 w 10018"/>
              <a:gd name="connsiteY3" fmla="*/ 10000 h 10000"/>
              <a:gd name="connsiteX4" fmla="*/ 195 w 10018"/>
              <a:gd name="connsiteY4" fmla="*/ 4977 h 10000"/>
              <a:gd name="connsiteX5" fmla="*/ 0 w 10018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8" h="10000">
                <a:moveTo>
                  <a:pt x="0" y="0"/>
                </a:moveTo>
                <a:lnTo>
                  <a:pt x="10000" y="0"/>
                </a:lnTo>
                <a:cubicBezTo>
                  <a:pt x="10065" y="1659"/>
                  <a:pt x="9935" y="3318"/>
                  <a:pt x="10000" y="4977"/>
                </a:cubicBezTo>
                <a:lnTo>
                  <a:pt x="5000" y="10000"/>
                </a:lnTo>
                <a:lnTo>
                  <a:pt x="195" y="4977"/>
                </a:lnTo>
                <a:cubicBezTo>
                  <a:pt x="65" y="3318"/>
                  <a:pt x="130" y="1659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2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AEC45A-F4A0-473B-98A6-C1C7F56C1236}"/>
              </a:ext>
            </a:extLst>
          </p:cNvPr>
          <p:cNvSpPr txBox="1"/>
          <p:nvPr/>
        </p:nvSpPr>
        <p:spPr>
          <a:xfrm>
            <a:off x="2392628" y="6237672"/>
            <a:ext cx="740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‘The hammered shod of a bay’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989422-57C8-4162-A85B-D1EBA2F8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5371F0-5DDE-40FD-AFF4-306E285E0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49" y="532345"/>
            <a:ext cx="7308899" cy="548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8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AEC45A-F4A0-473B-98A6-C1C7F56C1236}"/>
              </a:ext>
            </a:extLst>
          </p:cNvPr>
          <p:cNvSpPr txBox="1"/>
          <p:nvPr/>
        </p:nvSpPr>
        <p:spPr>
          <a:xfrm>
            <a:off x="2598763" y="547011"/>
            <a:ext cx="7383437" cy="5763977"/>
          </a:xfrm>
          <a:prstGeom prst="rect">
            <a:avLst/>
          </a:prstGeom>
          <a:noFill/>
        </p:spPr>
        <p:txBody>
          <a:bodyPr wrap="square" numCol="2" rtlCol="0" anchor="t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returned to a long strand,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hammered shod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bay,   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found only the secular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powers of the </a:t>
            </a:r>
            <a:r>
              <a:rPr lang="en-GB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Atlantic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thundering.</a:t>
            </a:r>
          </a:p>
          <a:p>
            <a:pPr fontAlgn="base"/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faced the unmagical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invitations of Iceland,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pathetic colonies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Greenland, and suddenly</a:t>
            </a:r>
            <a:b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fabulous raiders,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lying in Orkney and Dublin   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against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long </a:t>
            </a:r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swords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rusting,</a:t>
            </a:r>
            <a:b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in the solid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belly of </a:t>
            </a:r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stone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ships,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hacked and glinting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gravel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thawed streams</a:t>
            </a:r>
            <a:b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GB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ocean-deafened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voices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warning me, lifted again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violence and epiphany.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longship’s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swimming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tongue</a:t>
            </a:r>
            <a:b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buoyant with hindsight—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said Thor’s </a:t>
            </a:r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hammer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swung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geography and trade,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thick-witted couplings and revenges,</a:t>
            </a:r>
            <a:b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1400" dirty="0">
                <a:latin typeface="Times New Roman"/>
                <a:cs typeface="Times New Roman"/>
              </a:rPr>
              <a:t>the hatreds and </a:t>
            </a:r>
            <a:r>
              <a:rPr lang="en-GB" sz="1400" dirty="0" err="1">
                <a:latin typeface="Times New Roman"/>
                <a:cs typeface="Times New Roman"/>
              </a:rPr>
              <a:t>behindbacks</a:t>
            </a:r>
            <a:endParaRPr lang="en-GB" sz="14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althing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lies and women,   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exhaustions nominated peace,   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incubating the spilled blood.</a:t>
            </a:r>
            <a:b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said, ‘Lie down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GB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word-hoard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burrow   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coil</a:t>
            </a:r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gleam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your furrowed brain.</a:t>
            </a:r>
            <a:b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Compose in darkness.   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 </a:t>
            </a:r>
            <a:r>
              <a:rPr lang="en-GB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aurora borealis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long foray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no cascade of light.</a:t>
            </a:r>
            <a:b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your eye clear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</a:t>
            </a:r>
            <a:r>
              <a:rPr lang="en-GB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bleb of the icicle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trust the feel of what </a:t>
            </a:r>
            <a:r>
              <a:rPr lang="en-GB" sz="1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nubbed</a:t>
            </a:r>
            <a:r>
              <a:rPr lang="en-GB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treasure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hands have known.’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989422-57C8-4162-A85B-D1EBA2F8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B8964F-6BB8-4F9E-81AB-3CE35F8A5E13}"/>
              </a:ext>
            </a:extLst>
          </p:cNvPr>
          <p:cNvSpPr txBox="1"/>
          <p:nvPr/>
        </p:nvSpPr>
        <p:spPr>
          <a:xfrm>
            <a:off x="6191794" y="2130152"/>
            <a:ext cx="3193152" cy="954107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 anchor="t">
            <a:spAutoFit/>
          </a:bodyPr>
          <a:lstStyle/>
          <a:p>
            <a:r>
              <a:rPr lang="en-GB" sz="1400" dirty="0">
                <a:latin typeface="Times New Roman"/>
                <a:cs typeface="Times New Roman"/>
              </a:rPr>
              <a:t>the hatreds and </a:t>
            </a:r>
            <a:r>
              <a:rPr lang="en-GB" sz="1400" dirty="0" err="1">
                <a:latin typeface="Times New Roman"/>
                <a:cs typeface="Times New Roman"/>
              </a:rPr>
              <a:t>behindbacks</a:t>
            </a:r>
            <a:endParaRPr lang="en-GB" sz="14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althing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lies and women,   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exhaustions nominated peace,   </a:t>
            </a:r>
          </a:p>
          <a:p>
            <a:pPr fontAlgn="base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incubating the </a:t>
            </a:r>
            <a:r>
              <a:rPr lang="en-GB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spilled blood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465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AEC45A-F4A0-473B-98A6-C1C7F56C1236}"/>
              </a:ext>
            </a:extLst>
          </p:cNvPr>
          <p:cNvSpPr txBox="1"/>
          <p:nvPr/>
        </p:nvSpPr>
        <p:spPr>
          <a:xfrm>
            <a:off x="2392628" y="6237672"/>
            <a:ext cx="740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‘I returned to a long strand’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989422-57C8-4162-A85B-D1EBA2F8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826657-CC59-41F5-A90A-187D33534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12" y="728472"/>
            <a:ext cx="7199376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1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AEC45A-F4A0-473B-98A6-C1C7F56C1236}"/>
              </a:ext>
            </a:extLst>
          </p:cNvPr>
          <p:cNvSpPr txBox="1"/>
          <p:nvPr/>
        </p:nvSpPr>
        <p:spPr>
          <a:xfrm>
            <a:off x="2097266" y="269761"/>
            <a:ext cx="7515743" cy="6340197"/>
          </a:xfrm>
          <a:prstGeom prst="rect">
            <a:avLst/>
          </a:prstGeom>
          <a:noFill/>
        </p:spPr>
        <p:txBody>
          <a:bodyPr wrap="square" numCol="2" rtlCol="0" anchor="t">
            <a:spAutoFit/>
          </a:bodyPr>
          <a:lstStyle/>
          <a:p>
            <a:r>
              <a:rPr lang="en-GB" sz="2000" dirty="0" err="1">
                <a:latin typeface="Times New Roman"/>
                <a:cs typeface="Times New Roman"/>
              </a:rPr>
              <a:t>Belderg</a:t>
            </a:r>
            <a:r>
              <a:rPr lang="en-GB" dirty="0">
                <a:latin typeface="Times New Roman"/>
                <a:cs typeface="Times New Roman"/>
              </a:rPr>
              <a:t> 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400" dirty="0" smtClean="0">
                <a:latin typeface="Times New Roman"/>
                <a:cs typeface="Times New Roman"/>
              </a:rPr>
              <a:t>‘They </a:t>
            </a:r>
            <a:r>
              <a:rPr lang="en-GB" sz="1400" dirty="0">
                <a:latin typeface="Times New Roman"/>
                <a:cs typeface="Times New Roman"/>
              </a:rPr>
              <a:t>just kept turning up</a:t>
            </a:r>
          </a:p>
          <a:p>
            <a:r>
              <a:rPr lang="en-GB" sz="1400" dirty="0">
                <a:latin typeface="Times New Roman"/>
                <a:cs typeface="Times New Roman"/>
              </a:rPr>
              <a:t>And were thought of as </a:t>
            </a:r>
            <a:r>
              <a:rPr lang="en-GB" sz="1400" dirty="0" smtClean="0">
                <a:latin typeface="Times New Roman"/>
                <a:cs typeface="Times New Roman"/>
              </a:rPr>
              <a:t>foreign’ </a:t>
            </a:r>
            <a:r>
              <a:rPr lang="en-GB" sz="1400" dirty="0">
                <a:latin typeface="Times New Roman"/>
                <a:cs typeface="Times New Roman"/>
              </a:rPr>
              <a:t>-</a:t>
            </a:r>
          </a:p>
          <a:p>
            <a:r>
              <a:rPr lang="en-GB" sz="1400" dirty="0">
                <a:latin typeface="Times New Roman"/>
                <a:cs typeface="Times New Roman"/>
              </a:rPr>
              <a:t>One-eyed and benign,</a:t>
            </a:r>
          </a:p>
          <a:p>
            <a:r>
              <a:rPr lang="en-GB" sz="1400" dirty="0">
                <a:latin typeface="Times New Roman"/>
                <a:cs typeface="Times New Roman"/>
              </a:rPr>
              <a:t>They lie about his house,</a:t>
            </a:r>
          </a:p>
          <a:p>
            <a:r>
              <a:rPr lang="en-GB" sz="1400" dirty="0" err="1">
                <a:latin typeface="Times New Roman"/>
                <a:cs typeface="Times New Roman"/>
              </a:rPr>
              <a:t>Quernstones</a:t>
            </a:r>
            <a:r>
              <a:rPr lang="en-GB" sz="1400" dirty="0">
                <a:latin typeface="Times New Roman"/>
                <a:cs typeface="Times New Roman"/>
              </a:rPr>
              <a:t> out of a bog.</a:t>
            </a:r>
          </a:p>
          <a:p>
            <a:endParaRPr lang="en-GB" sz="1400" dirty="0">
              <a:latin typeface="Times New Roman"/>
              <a:cs typeface="Times New Roman"/>
            </a:endParaRPr>
          </a:p>
          <a:p>
            <a:r>
              <a:rPr lang="en-GB" sz="1400" dirty="0">
                <a:latin typeface="Times New Roman"/>
                <a:cs typeface="Times New Roman"/>
              </a:rPr>
              <a:t>To lift the lid of the peat</a:t>
            </a:r>
          </a:p>
          <a:p>
            <a:r>
              <a:rPr lang="en-GB" sz="1400" dirty="0">
                <a:latin typeface="Times New Roman"/>
                <a:cs typeface="Times New Roman"/>
              </a:rPr>
              <a:t>And find this pupil dreaming</a:t>
            </a:r>
          </a:p>
          <a:p>
            <a:r>
              <a:rPr lang="en-GB" sz="1400" dirty="0">
                <a:latin typeface="Times New Roman"/>
                <a:cs typeface="Times New Roman"/>
              </a:rPr>
              <a:t>Of </a:t>
            </a:r>
            <a:r>
              <a:rPr lang="en-GB" sz="1400" dirty="0" err="1">
                <a:latin typeface="Times New Roman"/>
                <a:cs typeface="Times New Roman"/>
              </a:rPr>
              <a:t>neolithic</a:t>
            </a:r>
            <a:r>
              <a:rPr lang="en-GB" sz="1400" dirty="0">
                <a:latin typeface="Times New Roman"/>
                <a:cs typeface="Times New Roman"/>
              </a:rPr>
              <a:t> wheat!</a:t>
            </a:r>
          </a:p>
          <a:p>
            <a:r>
              <a:rPr lang="en-GB" sz="1400" dirty="0">
                <a:latin typeface="Times New Roman"/>
                <a:cs typeface="Times New Roman"/>
              </a:rPr>
              <a:t>When he stripped off blanket bog</a:t>
            </a:r>
          </a:p>
          <a:p>
            <a:r>
              <a:rPr lang="en-GB" sz="1400" dirty="0">
                <a:latin typeface="Times New Roman"/>
                <a:cs typeface="Times New Roman"/>
              </a:rPr>
              <a:t>The soft-piled centuries</a:t>
            </a:r>
          </a:p>
          <a:p>
            <a:endParaRPr lang="en-GB" sz="1400" dirty="0">
              <a:latin typeface="Times New Roman"/>
              <a:cs typeface="Times New Roman"/>
            </a:endParaRPr>
          </a:p>
          <a:p>
            <a:r>
              <a:rPr lang="en-GB" sz="1400" dirty="0">
                <a:latin typeface="Times New Roman"/>
                <a:cs typeface="Times New Roman"/>
              </a:rPr>
              <a:t>Fell open like a glib:</a:t>
            </a:r>
          </a:p>
          <a:p>
            <a:r>
              <a:rPr lang="en-GB" sz="1400" dirty="0">
                <a:latin typeface="Times New Roman"/>
                <a:cs typeface="Times New Roman"/>
              </a:rPr>
              <a:t>There were the first plough-marks,</a:t>
            </a:r>
          </a:p>
          <a:p>
            <a:r>
              <a:rPr lang="en-GB" sz="1400" dirty="0">
                <a:latin typeface="Times New Roman"/>
                <a:cs typeface="Times New Roman"/>
              </a:rPr>
              <a:t>The stone-age fields, the tomb</a:t>
            </a:r>
          </a:p>
          <a:p>
            <a:r>
              <a:rPr lang="en-GB" sz="1400" dirty="0">
                <a:latin typeface="Times New Roman"/>
                <a:cs typeface="Times New Roman"/>
              </a:rPr>
              <a:t>Corbelled, turfed and chambered,</a:t>
            </a:r>
          </a:p>
          <a:p>
            <a:r>
              <a:rPr lang="en-GB" sz="1400" dirty="0">
                <a:latin typeface="Times New Roman"/>
                <a:cs typeface="Times New Roman"/>
              </a:rPr>
              <a:t>Floored with dry-turf-coomb.</a:t>
            </a:r>
          </a:p>
          <a:p>
            <a:endParaRPr lang="en-GB" sz="1400" dirty="0">
              <a:latin typeface="Times New Roman"/>
              <a:cs typeface="Times New Roman"/>
            </a:endParaRPr>
          </a:p>
          <a:p>
            <a:r>
              <a:rPr lang="en-GB" sz="1400" dirty="0">
                <a:latin typeface="Times New Roman"/>
                <a:cs typeface="Times New Roman"/>
              </a:rPr>
              <a:t>A landscape fossilized,</a:t>
            </a:r>
          </a:p>
          <a:p>
            <a:r>
              <a:rPr lang="en-GB" sz="1400" dirty="0">
                <a:latin typeface="Times New Roman"/>
                <a:cs typeface="Times New Roman"/>
              </a:rPr>
              <a:t>Its stone-wall patternings</a:t>
            </a:r>
            <a:br>
              <a:rPr lang="en-GB" sz="1400" dirty="0">
                <a:latin typeface="Times New Roman"/>
                <a:cs typeface="Times New Roman"/>
              </a:rPr>
            </a:br>
            <a:r>
              <a:rPr lang="en-GB" sz="1400" dirty="0">
                <a:latin typeface="Times New Roman"/>
                <a:cs typeface="Times New Roman"/>
              </a:rPr>
              <a:t>Repeated before our eyes</a:t>
            </a:r>
          </a:p>
          <a:p>
            <a:r>
              <a:rPr lang="en-GB" sz="1400" dirty="0">
                <a:latin typeface="Times New Roman"/>
                <a:cs typeface="Times New Roman"/>
              </a:rPr>
              <a:t>In the stone walls of Mayo.</a:t>
            </a:r>
          </a:p>
          <a:p>
            <a:r>
              <a:rPr lang="en-GB" sz="1400" dirty="0">
                <a:latin typeface="Times New Roman"/>
                <a:cs typeface="Times New Roman"/>
              </a:rPr>
              <a:t>Before I turned to go</a:t>
            </a:r>
          </a:p>
          <a:p>
            <a:endParaRPr lang="en-GB" sz="1400" dirty="0">
              <a:latin typeface="Times New Roman"/>
              <a:cs typeface="Times New Roman"/>
            </a:endParaRPr>
          </a:p>
          <a:p>
            <a:endParaRPr lang="en-GB" sz="1400" dirty="0">
              <a:latin typeface="Times New Roman"/>
              <a:cs typeface="Times New Roman"/>
            </a:endParaRPr>
          </a:p>
          <a:p>
            <a:endParaRPr lang="en-GB" sz="1400" dirty="0">
              <a:latin typeface="Times New Roman"/>
              <a:cs typeface="Times New Roman"/>
            </a:endParaRPr>
          </a:p>
          <a:p>
            <a:r>
              <a:rPr lang="en-GB" sz="1400" dirty="0">
                <a:latin typeface="Times New Roman"/>
                <a:cs typeface="Times New Roman"/>
              </a:rPr>
              <a:t>He talked about persistence,</a:t>
            </a:r>
          </a:p>
          <a:p>
            <a:r>
              <a:rPr lang="en-GB" sz="1400" dirty="0">
                <a:latin typeface="Times New Roman"/>
                <a:cs typeface="Times New Roman"/>
              </a:rPr>
              <a:t>A congruence of lives,</a:t>
            </a:r>
          </a:p>
          <a:p>
            <a:r>
              <a:rPr lang="en-GB" sz="1400" dirty="0">
                <a:latin typeface="Times New Roman"/>
                <a:cs typeface="Times New Roman"/>
              </a:rPr>
              <a:t>How, stubbed and cleared of stones,</a:t>
            </a:r>
          </a:p>
          <a:p>
            <a:r>
              <a:rPr lang="en-GB" sz="1400" dirty="0">
                <a:latin typeface="Times New Roman"/>
                <a:cs typeface="Times New Roman"/>
              </a:rPr>
              <a:t>His home accrued growth rings</a:t>
            </a:r>
            <a:br>
              <a:rPr lang="en-GB" sz="1400" dirty="0">
                <a:latin typeface="Times New Roman"/>
                <a:cs typeface="Times New Roman"/>
              </a:rPr>
            </a:br>
            <a:r>
              <a:rPr lang="en-GB" sz="1400" dirty="0">
                <a:latin typeface="Times New Roman"/>
                <a:cs typeface="Times New Roman"/>
              </a:rPr>
              <a:t>Of iron, flint and bronze.</a:t>
            </a:r>
          </a:p>
          <a:p>
            <a:endParaRPr lang="en-GB" sz="1400" dirty="0">
              <a:latin typeface="Times New Roman"/>
              <a:cs typeface="Times New Roman"/>
            </a:endParaRPr>
          </a:p>
          <a:p>
            <a:r>
              <a:rPr lang="en-GB" sz="1400" dirty="0">
                <a:latin typeface="Times New Roman"/>
                <a:cs typeface="Times New Roman"/>
              </a:rPr>
              <a:t>So I talked of </a:t>
            </a:r>
            <a:r>
              <a:rPr lang="en-GB" sz="1400" dirty="0" err="1">
                <a:latin typeface="Times New Roman"/>
                <a:cs typeface="Times New Roman"/>
              </a:rPr>
              <a:t>Mossbawn</a:t>
            </a:r>
            <a:r>
              <a:rPr lang="en-GB" sz="1400" dirty="0">
                <a:latin typeface="Times New Roman"/>
                <a:cs typeface="Times New Roman"/>
              </a:rPr>
              <a:t>,</a:t>
            </a:r>
          </a:p>
          <a:p>
            <a:r>
              <a:rPr lang="en-GB" sz="1400" dirty="0">
                <a:latin typeface="Times New Roman"/>
                <a:cs typeface="Times New Roman"/>
              </a:rPr>
              <a:t>A </a:t>
            </a:r>
            <a:r>
              <a:rPr lang="en-GB" sz="1400" dirty="0" err="1">
                <a:latin typeface="Times New Roman"/>
                <a:cs typeface="Times New Roman"/>
              </a:rPr>
              <a:t>bogland</a:t>
            </a:r>
            <a:r>
              <a:rPr lang="en-GB" sz="1400" dirty="0">
                <a:latin typeface="Times New Roman"/>
                <a:cs typeface="Times New Roman"/>
              </a:rPr>
              <a:t> name. </a:t>
            </a:r>
            <a:r>
              <a:rPr lang="en-GB" sz="1400" dirty="0" smtClean="0">
                <a:latin typeface="Times New Roman"/>
                <a:cs typeface="Times New Roman"/>
              </a:rPr>
              <a:t>‘But </a:t>
            </a:r>
            <a:r>
              <a:rPr lang="en-GB" sz="1400" i="1" dirty="0">
                <a:latin typeface="Times New Roman"/>
                <a:cs typeface="Times New Roman"/>
              </a:rPr>
              <a:t>moss</a:t>
            </a:r>
            <a:r>
              <a:rPr lang="en-GB" sz="1400" dirty="0" smtClean="0">
                <a:latin typeface="Times New Roman"/>
                <a:cs typeface="Times New Roman"/>
              </a:rPr>
              <a:t>?’</a:t>
            </a:r>
            <a:endParaRPr lang="en-GB" sz="1400" dirty="0">
              <a:latin typeface="Times New Roman"/>
              <a:cs typeface="Times New Roman"/>
            </a:endParaRPr>
          </a:p>
          <a:p>
            <a:r>
              <a:rPr lang="en-GB" sz="1400" dirty="0">
                <a:latin typeface="Times New Roman"/>
                <a:cs typeface="Times New Roman"/>
              </a:rPr>
              <a:t>He crossed my old </a:t>
            </a:r>
            <a:r>
              <a:rPr lang="en-GB" sz="1400" dirty="0" smtClean="0">
                <a:latin typeface="Times New Roman"/>
                <a:cs typeface="Times New Roman"/>
              </a:rPr>
              <a:t>home’s </a:t>
            </a:r>
            <a:r>
              <a:rPr lang="en-GB" sz="1400" dirty="0">
                <a:latin typeface="Times New Roman"/>
                <a:cs typeface="Times New Roman"/>
              </a:rPr>
              <a:t>music</a:t>
            </a:r>
          </a:p>
          <a:p>
            <a:r>
              <a:rPr lang="en-GB" sz="1400" dirty="0">
                <a:latin typeface="Times New Roman"/>
                <a:cs typeface="Times New Roman"/>
              </a:rPr>
              <a:t>With older strains of Norse.</a:t>
            </a:r>
          </a:p>
          <a:p>
            <a:r>
              <a:rPr lang="en-GB" sz="1400" dirty="0">
                <a:latin typeface="Times New Roman"/>
                <a:cs typeface="Times New Roman"/>
              </a:rPr>
              <a:t>I told how its foundation</a:t>
            </a:r>
          </a:p>
          <a:p>
            <a:endParaRPr lang="en-GB" sz="1400" dirty="0">
              <a:latin typeface="Times New Roman"/>
              <a:cs typeface="Times New Roman"/>
            </a:endParaRPr>
          </a:p>
          <a:p>
            <a:r>
              <a:rPr lang="en-GB" sz="1400" dirty="0">
                <a:latin typeface="Times New Roman"/>
                <a:cs typeface="Times New Roman"/>
              </a:rPr>
              <a:t>Was mutable as sound</a:t>
            </a:r>
          </a:p>
          <a:p>
            <a:r>
              <a:rPr lang="en-GB" sz="1400" dirty="0">
                <a:latin typeface="Times New Roman"/>
                <a:cs typeface="Times New Roman"/>
              </a:rPr>
              <a:t>And how I could derive</a:t>
            </a:r>
          </a:p>
          <a:p>
            <a:r>
              <a:rPr lang="en-GB" sz="1400" dirty="0">
                <a:latin typeface="Times New Roman"/>
                <a:cs typeface="Times New Roman"/>
              </a:rPr>
              <a:t>A forked root from that ground,</a:t>
            </a:r>
          </a:p>
          <a:p>
            <a:r>
              <a:rPr lang="en-GB" sz="1400" dirty="0">
                <a:latin typeface="Times New Roman"/>
                <a:cs typeface="Times New Roman"/>
              </a:rPr>
              <a:t>Make </a:t>
            </a:r>
            <a:r>
              <a:rPr lang="en-GB" sz="1400" i="1" dirty="0" err="1">
                <a:latin typeface="Times New Roman"/>
                <a:cs typeface="Times New Roman"/>
              </a:rPr>
              <a:t>bawn</a:t>
            </a:r>
            <a:r>
              <a:rPr lang="en-GB" sz="1400" i="1" dirty="0">
                <a:latin typeface="Times New Roman"/>
                <a:cs typeface="Times New Roman"/>
              </a:rPr>
              <a:t> </a:t>
            </a:r>
            <a:r>
              <a:rPr lang="en-GB" sz="1400" dirty="0">
                <a:latin typeface="Times New Roman"/>
                <a:cs typeface="Times New Roman"/>
              </a:rPr>
              <a:t>an English fort,</a:t>
            </a:r>
          </a:p>
          <a:p>
            <a:r>
              <a:rPr lang="en-GB" sz="1400" dirty="0">
                <a:latin typeface="Times New Roman"/>
                <a:cs typeface="Times New Roman"/>
              </a:rPr>
              <a:t>A </a:t>
            </a:r>
            <a:r>
              <a:rPr lang="en-GB" sz="1400" dirty="0" smtClean="0">
                <a:latin typeface="Times New Roman"/>
                <a:cs typeface="Times New Roman"/>
              </a:rPr>
              <a:t>planter’s </a:t>
            </a:r>
            <a:r>
              <a:rPr lang="en-GB" sz="1400" dirty="0">
                <a:latin typeface="Times New Roman"/>
                <a:cs typeface="Times New Roman"/>
              </a:rPr>
              <a:t>walled-in mound,</a:t>
            </a:r>
          </a:p>
          <a:p>
            <a:endParaRPr lang="en-GB" sz="1400" dirty="0">
              <a:latin typeface="Times New Roman"/>
              <a:cs typeface="Times New Roman"/>
            </a:endParaRPr>
          </a:p>
          <a:p>
            <a:r>
              <a:rPr lang="en-GB" sz="1400" dirty="0">
                <a:latin typeface="Times New Roman"/>
                <a:cs typeface="Times New Roman"/>
              </a:rPr>
              <a:t>Or else find sanctuary</a:t>
            </a:r>
          </a:p>
          <a:p>
            <a:r>
              <a:rPr lang="en-GB" sz="1400" dirty="0">
                <a:latin typeface="Times New Roman"/>
                <a:cs typeface="Times New Roman"/>
              </a:rPr>
              <a:t>And think of it as Irish,</a:t>
            </a:r>
          </a:p>
          <a:p>
            <a:r>
              <a:rPr lang="en-GB" sz="1400" dirty="0">
                <a:latin typeface="Times New Roman"/>
                <a:cs typeface="Times New Roman"/>
              </a:rPr>
              <a:t>Persistent if outworn.</a:t>
            </a:r>
          </a:p>
          <a:p>
            <a:r>
              <a:rPr lang="en-GB" sz="1400" dirty="0" smtClean="0">
                <a:latin typeface="Times New Roman"/>
                <a:cs typeface="Times New Roman"/>
              </a:rPr>
              <a:t>‘But </a:t>
            </a:r>
            <a:r>
              <a:rPr lang="en-GB" sz="1400" dirty="0">
                <a:latin typeface="Times New Roman"/>
                <a:cs typeface="Times New Roman"/>
              </a:rPr>
              <a:t>the Norse ring on your tree</a:t>
            </a:r>
            <a:r>
              <a:rPr lang="en-GB" sz="1400" dirty="0" smtClean="0">
                <a:latin typeface="Times New Roman"/>
                <a:cs typeface="Times New Roman"/>
              </a:rPr>
              <a:t>?’</a:t>
            </a:r>
            <a:endParaRPr lang="en-GB" sz="1400" dirty="0">
              <a:latin typeface="Times New Roman"/>
              <a:cs typeface="Times New Roman"/>
            </a:endParaRPr>
          </a:p>
          <a:p>
            <a:r>
              <a:rPr lang="en-GB" sz="1400" dirty="0">
                <a:latin typeface="Times New Roman"/>
                <a:cs typeface="Times New Roman"/>
              </a:rPr>
              <a:t>I passed through the eye of the quern,</a:t>
            </a:r>
          </a:p>
          <a:p>
            <a:endParaRPr lang="en-GB" sz="1400" dirty="0">
              <a:latin typeface="Times New Roman"/>
              <a:cs typeface="Times New Roman"/>
            </a:endParaRPr>
          </a:p>
          <a:p>
            <a:r>
              <a:rPr lang="en-GB" sz="1400" dirty="0">
                <a:latin typeface="Times New Roman"/>
                <a:cs typeface="Times New Roman"/>
              </a:rPr>
              <a:t>Grist to an ancient mill,</a:t>
            </a:r>
          </a:p>
          <a:p>
            <a:r>
              <a:rPr lang="en-GB" sz="1400" dirty="0">
                <a:latin typeface="Times New Roman"/>
                <a:cs typeface="Times New Roman"/>
              </a:rPr>
              <a:t>And in my </a:t>
            </a:r>
            <a:r>
              <a:rPr lang="en-GB" sz="1400" dirty="0" smtClean="0">
                <a:latin typeface="Times New Roman"/>
                <a:cs typeface="Times New Roman"/>
              </a:rPr>
              <a:t>mind’s </a:t>
            </a:r>
            <a:r>
              <a:rPr lang="en-GB" sz="1400" dirty="0">
                <a:latin typeface="Times New Roman"/>
                <a:cs typeface="Times New Roman"/>
              </a:rPr>
              <a:t>eye saw</a:t>
            </a:r>
          </a:p>
          <a:p>
            <a:r>
              <a:rPr lang="en-GB" sz="1400" dirty="0">
                <a:latin typeface="Times New Roman"/>
                <a:cs typeface="Times New Roman"/>
              </a:rPr>
              <a:t>A world-tree of balanced stones,</a:t>
            </a:r>
          </a:p>
          <a:p>
            <a:r>
              <a:rPr lang="en-GB" sz="1400" dirty="0">
                <a:latin typeface="Times New Roman"/>
                <a:cs typeface="Times New Roman"/>
              </a:rPr>
              <a:t>Querns piled like vertebrae,</a:t>
            </a:r>
          </a:p>
          <a:p>
            <a:r>
              <a:rPr lang="en-GB" sz="1400" dirty="0">
                <a:latin typeface="Times New Roman"/>
                <a:cs typeface="Times New Roman"/>
              </a:rPr>
              <a:t>The marrow crushed to grounds.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989422-57C8-4162-A85B-D1EBA2F8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600-F2A3-4887-BFE2-FD09EF45FA30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4275</TotalTime>
  <Words>197</Words>
  <Application>Microsoft Office PowerPoint</Application>
  <PresentationFormat>Widescreen</PresentationFormat>
  <Paragraphs>229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Macfarlane</dc:creator>
  <cp:lastModifiedBy>Peter Gray</cp:lastModifiedBy>
  <cp:revision>252</cp:revision>
  <dcterms:created xsi:type="dcterms:W3CDTF">2017-07-05T16:38:21Z</dcterms:created>
  <dcterms:modified xsi:type="dcterms:W3CDTF">2019-07-08T13:44:10Z</dcterms:modified>
</cp:coreProperties>
</file>