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46"/>
  </p:notesMasterIdLst>
  <p:handoutMasterIdLst>
    <p:handoutMasterId r:id="rId47"/>
  </p:handoutMasterIdLst>
  <p:sldIdLst>
    <p:sldId id="301" r:id="rId2"/>
    <p:sldId id="286" r:id="rId3"/>
    <p:sldId id="303" r:id="rId4"/>
    <p:sldId id="305" r:id="rId5"/>
    <p:sldId id="304" r:id="rId6"/>
    <p:sldId id="302" r:id="rId7"/>
    <p:sldId id="307" r:id="rId8"/>
    <p:sldId id="275" r:id="rId9"/>
    <p:sldId id="310" r:id="rId10"/>
    <p:sldId id="311" r:id="rId11"/>
    <p:sldId id="288" r:id="rId12"/>
    <p:sldId id="312" r:id="rId13"/>
    <p:sldId id="281" r:id="rId14"/>
    <p:sldId id="313" r:id="rId15"/>
    <p:sldId id="324" r:id="rId16"/>
    <p:sldId id="323" r:id="rId17"/>
    <p:sldId id="329" r:id="rId18"/>
    <p:sldId id="330" r:id="rId19"/>
    <p:sldId id="331" r:id="rId20"/>
    <p:sldId id="327" r:id="rId21"/>
    <p:sldId id="325" r:id="rId22"/>
    <p:sldId id="271" r:id="rId23"/>
    <p:sldId id="257" r:id="rId24"/>
    <p:sldId id="263" r:id="rId25"/>
    <p:sldId id="278" r:id="rId26"/>
    <p:sldId id="258" r:id="rId27"/>
    <p:sldId id="341" r:id="rId28"/>
    <p:sldId id="326" r:id="rId29"/>
    <p:sldId id="332" r:id="rId30"/>
    <p:sldId id="333" r:id="rId31"/>
    <p:sldId id="334" r:id="rId32"/>
    <p:sldId id="335" r:id="rId33"/>
    <p:sldId id="336" r:id="rId34"/>
    <p:sldId id="337" r:id="rId35"/>
    <p:sldId id="338" r:id="rId36"/>
    <p:sldId id="339" r:id="rId37"/>
    <p:sldId id="340" r:id="rId38"/>
    <p:sldId id="284" r:id="rId39"/>
    <p:sldId id="294" r:id="rId40"/>
    <p:sldId id="314" r:id="rId41"/>
    <p:sldId id="265" r:id="rId42"/>
    <p:sldId id="343" r:id="rId43"/>
    <p:sldId id="342" r:id="rId44"/>
    <p:sldId id="306"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4660"/>
  </p:normalViewPr>
  <p:slideViewPr>
    <p:cSldViewPr snapToGrid="0">
      <p:cViewPr varScale="1">
        <p:scale>
          <a:sx n="109" d="100"/>
          <a:sy n="109" d="100"/>
        </p:scale>
        <p:origin x="55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EF9279-E346-45F8-BC16-8D4939D607D8}" type="datetimeFigureOut">
              <a:rPr lang="en-GB" smtClean="0"/>
              <a:t>01/07/2019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1358BC-4E74-4575-ACE7-057BD8CEF524}" type="slidenum">
              <a:rPr lang="en-GB" smtClean="0"/>
              <a:t>‹#›</a:t>
            </a:fld>
            <a:endParaRPr lang="en-GB"/>
          </a:p>
        </p:txBody>
      </p:sp>
    </p:spTree>
    <p:extLst>
      <p:ext uri="{BB962C8B-B14F-4D97-AF65-F5344CB8AC3E}">
        <p14:creationId xmlns:p14="http://schemas.microsoft.com/office/powerpoint/2010/main" val="130116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3B2A38-93B4-4AB1-9FEC-EF334F3E9D2E}" type="datetimeFigureOut">
              <a:rPr lang="en-IE" smtClean="0"/>
              <a:t>01/07/2019</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7B48DE-763D-4D5A-BC06-A29EDC65BE1F}" type="slidenum">
              <a:rPr lang="en-IE" smtClean="0"/>
              <a:t>‹#›</a:t>
            </a:fld>
            <a:endParaRPr lang="en-IE"/>
          </a:p>
        </p:txBody>
      </p:sp>
    </p:spTree>
    <p:extLst>
      <p:ext uri="{BB962C8B-B14F-4D97-AF65-F5344CB8AC3E}">
        <p14:creationId xmlns:p14="http://schemas.microsoft.com/office/powerpoint/2010/main" val="2460694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t>Outside education system:</a:t>
            </a:r>
            <a:r>
              <a:rPr lang="en-GB" baseline="0" dirty="0" smtClean="0"/>
              <a:t> </a:t>
            </a:r>
            <a:r>
              <a:rPr lang="en-GB" dirty="0" smtClean="0"/>
              <a:t>3,382 fewer than 2011. </a:t>
            </a:r>
          </a:p>
          <a:p>
            <a:endParaRPr lang="en-GB" dirty="0"/>
          </a:p>
        </p:txBody>
      </p:sp>
      <p:sp>
        <p:nvSpPr>
          <p:cNvPr id="4" name="Slide Number Placeholder 3"/>
          <p:cNvSpPr>
            <a:spLocks noGrp="1"/>
          </p:cNvSpPr>
          <p:nvPr>
            <p:ph type="sldNum" sz="quarter" idx="10"/>
          </p:nvPr>
        </p:nvSpPr>
        <p:spPr/>
        <p:txBody>
          <a:bodyPr/>
          <a:lstStyle/>
          <a:p>
            <a:fld id="{F07B48DE-763D-4D5A-BC06-A29EDC65BE1F}" type="slidenum">
              <a:rPr lang="en-IE" smtClean="0"/>
              <a:t>8</a:t>
            </a:fld>
            <a:endParaRPr lang="en-IE"/>
          </a:p>
        </p:txBody>
      </p:sp>
    </p:spTree>
    <p:extLst>
      <p:ext uri="{BB962C8B-B14F-4D97-AF65-F5344CB8AC3E}">
        <p14:creationId xmlns:p14="http://schemas.microsoft.com/office/powerpoint/2010/main" val="1866679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Exemptions: outside of </a:t>
            </a:r>
            <a:r>
              <a:rPr lang="en-GB" dirty="0" err="1" smtClean="0"/>
              <a:t>RoI</a:t>
            </a:r>
            <a:r>
              <a:rPr lang="en-GB" dirty="0" smtClean="0"/>
              <a:t> up to 11</a:t>
            </a:r>
          </a:p>
          <a:p>
            <a:r>
              <a:rPr lang="en-GB" dirty="0" smtClean="0"/>
              <a:t>Learning disability which impedes mother tongue</a:t>
            </a:r>
            <a:r>
              <a:rPr lang="en-GB" baseline="0" dirty="0" smtClean="0"/>
              <a:t> acquisition</a:t>
            </a:r>
          </a:p>
          <a:p>
            <a:r>
              <a:rPr lang="en-GB" baseline="0" dirty="0" smtClean="0"/>
              <a:t>Pupils from abroad with no knowledge of English</a:t>
            </a:r>
          </a:p>
        </p:txBody>
      </p:sp>
      <p:sp>
        <p:nvSpPr>
          <p:cNvPr id="4" name="Slide Number Placeholder 3"/>
          <p:cNvSpPr>
            <a:spLocks noGrp="1"/>
          </p:cNvSpPr>
          <p:nvPr>
            <p:ph type="sldNum" sz="quarter" idx="10"/>
          </p:nvPr>
        </p:nvSpPr>
        <p:spPr/>
        <p:txBody>
          <a:bodyPr/>
          <a:lstStyle/>
          <a:p>
            <a:fld id="{F07B48DE-763D-4D5A-BC06-A29EDC65BE1F}" type="slidenum">
              <a:rPr lang="en-IE" smtClean="0"/>
              <a:t>23</a:t>
            </a:fld>
            <a:endParaRPr lang="en-IE"/>
          </a:p>
        </p:txBody>
      </p:sp>
    </p:spTree>
    <p:extLst>
      <p:ext uri="{BB962C8B-B14F-4D97-AF65-F5344CB8AC3E}">
        <p14:creationId xmlns:p14="http://schemas.microsoft.com/office/powerpoint/2010/main" val="3347682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Contributions made by a person in either of the languages may be published only</a:t>
            </a:r>
            <a:r>
              <a:rPr lang="en-GB" baseline="0" dirty="0" smtClean="0"/>
              <a:t> in that language</a:t>
            </a:r>
          </a:p>
          <a:p>
            <a:r>
              <a:rPr lang="en-GB" baseline="0" dirty="0" smtClean="0"/>
              <a:t>Failure to comply with Act: €2,000 fine and/or max 6 months imprisonment</a:t>
            </a:r>
            <a:endParaRPr lang="en-GB" dirty="0"/>
          </a:p>
        </p:txBody>
      </p:sp>
      <p:sp>
        <p:nvSpPr>
          <p:cNvPr id="4" name="Slide Number Placeholder 3"/>
          <p:cNvSpPr>
            <a:spLocks noGrp="1"/>
          </p:cNvSpPr>
          <p:nvPr>
            <p:ph type="sldNum" sz="quarter" idx="10"/>
          </p:nvPr>
        </p:nvSpPr>
        <p:spPr/>
        <p:txBody>
          <a:bodyPr/>
          <a:lstStyle/>
          <a:p>
            <a:fld id="{F07B48DE-763D-4D5A-BC06-A29EDC65BE1F}" type="slidenum">
              <a:rPr lang="en-IE" smtClean="0"/>
              <a:t>24</a:t>
            </a:fld>
            <a:endParaRPr lang="en-IE"/>
          </a:p>
        </p:txBody>
      </p:sp>
    </p:spTree>
    <p:extLst>
      <p:ext uri="{BB962C8B-B14F-4D97-AF65-F5344CB8AC3E}">
        <p14:creationId xmlns:p14="http://schemas.microsoft.com/office/powerpoint/2010/main" val="2504695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3EACB9D2-BBB8-45E6-B47E-B351391578EE}" type="slidenum">
              <a:rPr lang="en-GB" altLang="en-US" smtClean="0">
                <a:latin typeface="Calibri" panose="020F0502020204030204" pitchFamily="34" charset="0"/>
              </a:rPr>
              <a:pPr/>
              <a:t>29</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2821867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60420A2C-F107-4542-B20F-8B09C0F3CF45}" type="slidenum">
              <a:rPr lang="en-GB" altLang="en-US" smtClean="0">
                <a:latin typeface="Calibri" panose="020F0502020204030204" pitchFamily="34" charset="0"/>
              </a:rPr>
              <a:pPr/>
              <a:t>34</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1081593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180B7E51-2DEC-4FD7-B59B-21F1B77572C2}" type="slidenum">
              <a:rPr lang="en-GB" altLang="en-US" smtClean="0">
                <a:latin typeface="Calibri" panose="020F0502020204030204" pitchFamily="34" charset="0"/>
              </a:rPr>
              <a:pPr/>
              <a:t>40</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69136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6CCE91E-0372-4EF0-A8D3-1220219DC49A}" type="datetimeFigureOut">
              <a:rPr lang="en-IE" smtClean="0"/>
              <a:t>01/07/2019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2F56D0A-D551-4AD0-A105-2F97B1F4E40C}" type="slidenum">
              <a:rPr lang="en-IE" smtClean="0"/>
              <a:t>‹#›</a:t>
            </a:fld>
            <a:endParaRPr lang="en-IE"/>
          </a:p>
        </p:txBody>
      </p:sp>
    </p:spTree>
    <p:extLst>
      <p:ext uri="{BB962C8B-B14F-4D97-AF65-F5344CB8AC3E}">
        <p14:creationId xmlns:p14="http://schemas.microsoft.com/office/powerpoint/2010/main" val="283015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CCE91E-0372-4EF0-A8D3-1220219DC49A}" type="datetimeFigureOut">
              <a:rPr lang="en-IE" smtClean="0"/>
              <a:t>01/07/2019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2F56D0A-D551-4AD0-A105-2F97B1F4E40C}" type="slidenum">
              <a:rPr lang="en-IE" smtClean="0"/>
              <a:t>‹#›</a:t>
            </a:fld>
            <a:endParaRPr lang="en-IE"/>
          </a:p>
        </p:txBody>
      </p:sp>
    </p:spTree>
    <p:extLst>
      <p:ext uri="{BB962C8B-B14F-4D97-AF65-F5344CB8AC3E}">
        <p14:creationId xmlns:p14="http://schemas.microsoft.com/office/powerpoint/2010/main" val="1848828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CCE91E-0372-4EF0-A8D3-1220219DC49A}" type="datetimeFigureOut">
              <a:rPr lang="en-IE" smtClean="0"/>
              <a:t>01/07/2019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2F56D0A-D551-4AD0-A105-2F97B1F4E40C}" type="slidenum">
              <a:rPr lang="en-IE" smtClean="0"/>
              <a:t>‹#›</a:t>
            </a:fld>
            <a:endParaRPr lang="en-IE"/>
          </a:p>
        </p:txBody>
      </p:sp>
    </p:spTree>
    <p:extLst>
      <p:ext uri="{BB962C8B-B14F-4D97-AF65-F5344CB8AC3E}">
        <p14:creationId xmlns:p14="http://schemas.microsoft.com/office/powerpoint/2010/main" val="2394139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CCE91E-0372-4EF0-A8D3-1220219DC49A}" type="datetimeFigureOut">
              <a:rPr lang="en-IE" smtClean="0"/>
              <a:t>01/07/2019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2F56D0A-D551-4AD0-A105-2F97B1F4E40C}" type="slidenum">
              <a:rPr lang="en-IE" smtClean="0"/>
              <a:t>‹#›</a:t>
            </a:fld>
            <a:endParaRPr lang="en-IE"/>
          </a:p>
        </p:txBody>
      </p:sp>
    </p:spTree>
    <p:extLst>
      <p:ext uri="{BB962C8B-B14F-4D97-AF65-F5344CB8AC3E}">
        <p14:creationId xmlns:p14="http://schemas.microsoft.com/office/powerpoint/2010/main" val="1204164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CCE91E-0372-4EF0-A8D3-1220219DC49A}" type="datetimeFigureOut">
              <a:rPr lang="en-IE" smtClean="0"/>
              <a:t>01/07/2019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2F56D0A-D551-4AD0-A105-2F97B1F4E40C}" type="slidenum">
              <a:rPr lang="en-IE" smtClean="0"/>
              <a:t>‹#›</a:t>
            </a:fld>
            <a:endParaRPr lang="en-IE"/>
          </a:p>
        </p:txBody>
      </p:sp>
    </p:spTree>
    <p:extLst>
      <p:ext uri="{BB962C8B-B14F-4D97-AF65-F5344CB8AC3E}">
        <p14:creationId xmlns:p14="http://schemas.microsoft.com/office/powerpoint/2010/main" val="2119353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6CCE91E-0372-4EF0-A8D3-1220219DC49A}" type="datetimeFigureOut">
              <a:rPr lang="en-IE" smtClean="0"/>
              <a:t>01/07/2019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52F56D0A-D551-4AD0-A105-2F97B1F4E40C}" type="slidenum">
              <a:rPr lang="en-IE" smtClean="0"/>
              <a:t>‹#›</a:t>
            </a:fld>
            <a:endParaRPr lang="en-IE"/>
          </a:p>
        </p:txBody>
      </p:sp>
    </p:spTree>
    <p:extLst>
      <p:ext uri="{BB962C8B-B14F-4D97-AF65-F5344CB8AC3E}">
        <p14:creationId xmlns:p14="http://schemas.microsoft.com/office/powerpoint/2010/main" val="125313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6CCE91E-0372-4EF0-A8D3-1220219DC49A}" type="datetimeFigureOut">
              <a:rPr lang="en-IE" smtClean="0"/>
              <a:t>01/07/2019</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52F56D0A-D551-4AD0-A105-2F97B1F4E40C}" type="slidenum">
              <a:rPr lang="en-IE" smtClean="0"/>
              <a:t>‹#›</a:t>
            </a:fld>
            <a:endParaRPr lang="en-IE"/>
          </a:p>
        </p:txBody>
      </p:sp>
    </p:spTree>
    <p:extLst>
      <p:ext uri="{BB962C8B-B14F-4D97-AF65-F5344CB8AC3E}">
        <p14:creationId xmlns:p14="http://schemas.microsoft.com/office/powerpoint/2010/main" val="1025279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6CCE91E-0372-4EF0-A8D3-1220219DC49A}" type="datetimeFigureOut">
              <a:rPr lang="en-IE" smtClean="0"/>
              <a:t>01/07/2019</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52F56D0A-D551-4AD0-A105-2F97B1F4E40C}" type="slidenum">
              <a:rPr lang="en-IE" smtClean="0"/>
              <a:t>‹#›</a:t>
            </a:fld>
            <a:endParaRPr lang="en-IE"/>
          </a:p>
        </p:txBody>
      </p:sp>
    </p:spTree>
    <p:extLst>
      <p:ext uri="{BB962C8B-B14F-4D97-AF65-F5344CB8AC3E}">
        <p14:creationId xmlns:p14="http://schemas.microsoft.com/office/powerpoint/2010/main" val="2756090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CCE91E-0372-4EF0-A8D3-1220219DC49A}" type="datetimeFigureOut">
              <a:rPr lang="en-IE" smtClean="0"/>
              <a:t>01/07/2019</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52F56D0A-D551-4AD0-A105-2F97B1F4E40C}" type="slidenum">
              <a:rPr lang="en-IE" smtClean="0"/>
              <a:t>‹#›</a:t>
            </a:fld>
            <a:endParaRPr lang="en-IE"/>
          </a:p>
        </p:txBody>
      </p:sp>
    </p:spTree>
    <p:extLst>
      <p:ext uri="{BB962C8B-B14F-4D97-AF65-F5344CB8AC3E}">
        <p14:creationId xmlns:p14="http://schemas.microsoft.com/office/powerpoint/2010/main" val="2011169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CCE91E-0372-4EF0-A8D3-1220219DC49A}" type="datetimeFigureOut">
              <a:rPr lang="en-IE" smtClean="0"/>
              <a:t>01/07/2019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52F56D0A-D551-4AD0-A105-2F97B1F4E40C}" type="slidenum">
              <a:rPr lang="en-IE" smtClean="0"/>
              <a:t>‹#›</a:t>
            </a:fld>
            <a:endParaRPr lang="en-IE"/>
          </a:p>
        </p:txBody>
      </p:sp>
    </p:spTree>
    <p:extLst>
      <p:ext uri="{BB962C8B-B14F-4D97-AF65-F5344CB8AC3E}">
        <p14:creationId xmlns:p14="http://schemas.microsoft.com/office/powerpoint/2010/main" val="2562634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CCE91E-0372-4EF0-A8D3-1220219DC49A}" type="datetimeFigureOut">
              <a:rPr lang="en-IE" smtClean="0"/>
              <a:t>01/07/2019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52F56D0A-D551-4AD0-A105-2F97B1F4E40C}" type="slidenum">
              <a:rPr lang="en-IE" smtClean="0"/>
              <a:t>‹#›</a:t>
            </a:fld>
            <a:endParaRPr lang="en-IE"/>
          </a:p>
        </p:txBody>
      </p:sp>
    </p:spTree>
    <p:extLst>
      <p:ext uri="{BB962C8B-B14F-4D97-AF65-F5344CB8AC3E}">
        <p14:creationId xmlns:p14="http://schemas.microsoft.com/office/powerpoint/2010/main" val="3318739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CCE91E-0372-4EF0-A8D3-1220219DC49A}" type="datetimeFigureOut">
              <a:rPr lang="en-IE" smtClean="0"/>
              <a:t>01/07/2019</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F56D0A-D551-4AD0-A105-2F97B1F4E40C}" type="slidenum">
              <a:rPr lang="en-IE" smtClean="0"/>
              <a:t>‹#›</a:t>
            </a:fld>
            <a:endParaRPr lang="en-IE"/>
          </a:p>
        </p:txBody>
      </p:sp>
    </p:spTree>
    <p:extLst>
      <p:ext uri="{BB962C8B-B14F-4D97-AF65-F5344CB8AC3E}">
        <p14:creationId xmlns:p14="http://schemas.microsoft.com/office/powerpoint/2010/main" val="330878553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ulsterscotsacademy.com/" TargetMode="External"/><Relationship Id="rId2" Type="http://schemas.openxmlformats.org/officeDocument/2006/relationships/hyperlink" Target="https://www.bbc.co.uk/iplayer/episode/b09g3ll5/languages-of-ulster-series-1-episode-1" TargetMode="External"/><Relationship Id="rId1" Type="http://schemas.openxmlformats.org/officeDocument/2006/relationships/slideLayout" Target="../slideLayouts/slideLayout2.xml"/><Relationship Id="rId6" Type="http://schemas.openxmlformats.org/officeDocument/2006/relationships/hyperlink" Target="http://meits.org/" TargetMode="External"/><Relationship Id="rId5" Type="http://schemas.openxmlformats.org/officeDocument/2006/relationships/hyperlink" Target="http://www.placenamesni.org/" TargetMode="External"/><Relationship Id="rId4" Type="http://schemas.openxmlformats.org/officeDocument/2006/relationships/hyperlink" Target="https://www.cso.ie/en/releasesandpublications/ep/p-cp10esil/p10esi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4800" b="1" dirty="0" smtClean="0"/>
              <a:t>INTRODUCTION TO THE LANGUAGES OF IRELAND</a:t>
            </a:r>
            <a:endParaRPr lang="en-GB" sz="4800" b="1" dirty="0"/>
          </a:p>
        </p:txBody>
      </p:sp>
      <p:sp>
        <p:nvSpPr>
          <p:cNvPr id="3" name="Subtitle 2"/>
          <p:cNvSpPr>
            <a:spLocks noGrp="1"/>
          </p:cNvSpPr>
          <p:nvPr>
            <p:ph type="subTitle" idx="1"/>
          </p:nvPr>
        </p:nvSpPr>
        <p:spPr/>
        <p:txBody>
          <a:bodyPr>
            <a:normAutofit lnSpcReduction="10000"/>
          </a:bodyPr>
          <a:lstStyle/>
          <a:p>
            <a:endParaRPr lang="en-GB" dirty="0" smtClean="0"/>
          </a:p>
          <a:p>
            <a:r>
              <a:rPr lang="en-GB" dirty="0" smtClean="0"/>
              <a:t>Professor Mícheál Ó </a:t>
            </a:r>
            <a:r>
              <a:rPr lang="en-GB" dirty="0" err="1" smtClean="0"/>
              <a:t>Mainnín</a:t>
            </a:r>
            <a:endParaRPr lang="en-GB" dirty="0" smtClean="0"/>
          </a:p>
          <a:p>
            <a:r>
              <a:rPr lang="en-GB" dirty="0" smtClean="0"/>
              <a:t>Irish (School of Arts, English &amp; Languages, QUB)</a:t>
            </a:r>
          </a:p>
          <a:p>
            <a:r>
              <a:rPr lang="en-GB" dirty="0" smtClean="0"/>
              <a:t>m.omainnin@qub.ac.uk</a:t>
            </a:r>
            <a:endParaRPr lang="en-GB" dirty="0"/>
          </a:p>
        </p:txBody>
      </p:sp>
    </p:spTree>
    <p:extLst>
      <p:ext uri="{BB962C8B-B14F-4D97-AF65-F5344CB8AC3E}">
        <p14:creationId xmlns:p14="http://schemas.microsoft.com/office/powerpoint/2010/main" val="3406311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IRISH SPEAKERS: </a:t>
            </a:r>
            <a:r>
              <a:rPr lang="en-GB" b="1" dirty="0" smtClean="0"/>
              <a:t>NORTHERN </a:t>
            </a:r>
            <a:r>
              <a:rPr lang="en-IE" b="1" dirty="0" smtClean="0"/>
              <a:t>IRELAND</a:t>
            </a:r>
            <a:endParaRPr lang="en-GB" dirty="0"/>
          </a:p>
        </p:txBody>
      </p:sp>
      <p:sp>
        <p:nvSpPr>
          <p:cNvPr id="3" name="Content Placeholder 2"/>
          <p:cNvSpPr>
            <a:spLocks noGrp="1"/>
          </p:cNvSpPr>
          <p:nvPr>
            <p:ph idx="1"/>
          </p:nvPr>
        </p:nvSpPr>
        <p:spPr/>
        <p:txBody>
          <a:bodyPr>
            <a:normAutofit/>
          </a:bodyPr>
          <a:lstStyle/>
          <a:p>
            <a:r>
              <a:rPr lang="en-GB" dirty="0" smtClean="0"/>
              <a:t>Census 2011:</a:t>
            </a:r>
            <a:endParaRPr lang="en-GB" dirty="0"/>
          </a:p>
          <a:p>
            <a:pPr lvl="1"/>
            <a:r>
              <a:rPr lang="en-GB" sz="2800" dirty="0"/>
              <a:t>104,943 (6.05%) can speak the language to varying degrees</a:t>
            </a:r>
          </a:p>
          <a:p>
            <a:pPr lvl="1"/>
            <a:r>
              <a:rPr lang="en-GB" sz="2800" dirty="0"/>
              <a:t>184,898 (10.65%) claim some knowledge of Irish</a:t>
            </a:r>
          </a:p>
          <a:p>
            <a:pPr lvl="1"/>
            <a:r>
              <a:rPr lang="en-GB" sz="2800" dirty="0"/>
              <a:t>4,130 (0.2%) use Irish as their main home </a:t>
            </a:r>
            <a:r>
              <a:rPr lang="en-GB" sz="2800" dirty="0" smtClean="0"/>
              <a:t>language</a:t>
            </a:r>
          </a:p>
          <a:p>
            <a:pPr lvl="1"/>
            <a:endParaRPr lang="en-GB" sz="2800" dirty="0"/>
          </a:p>
          <a:p>
            <a:pPr lvl="1"/>
            <a:r>
              <a:rPr lang="en-GB" sz="2800" dirty="0" smtClean="0">
                <a:solidFill>
                  <a:srgbClr val="FF0000"/>
                </a:solidFill>
              </a:rPr>
              <a:t>N.B. two important factors:</a:t>
            </a:r>
          </a:p>
          <a:p>
            <a:pPr lvl="1"/>
            <a:r>
              <a:rPr lang="en-GB" sz="2800" dirty="0" smtClean="0"/>
              <a:t>1. no traditional Gaeltacht areas in Northern Ireland</a:t>
            </a:r>
          </a:p>
          <a:p>
            <a:pPr lvl="1"/>
            <a:r>
              <a:rPr lang="en-GB" sz="2800" dirty="0" smtClean="0"/>
              <a:t>2. Irish not compulsory anywhere in the </a:t>
            </a:r>
            <a:r>
              <a:rPr lang="en-GB" sz="2800" dirty="0"/>
              <a:t>e</a:t>
            </a:r>
            <a:r>
              <a:rPr lang="en-GB" sz="2800" dirty="0" smtClean="0"/>
              <a:t>ducation system</a:t>
            </a:r>
          </a:p>
          <a:p>
            <a:pPr marL="457200" lvl="1" indent="0">
              <a:buNone/>
            </a:pPr>
            <a:endParaRPr lang="en-IE" sz="2800" dirty="0"/>
          </a:p>
          <a:p>
            <a:endParaRPr lang="en-GB" dirty="0"/>
          </a:p>
        </p:txBody>
      </p:sp>
    </p:spTree>
    <p:extLst>
      <p:ext uri="{BB962C8B-B14F-4D97-AF65-F5344CB8AC3E}">
        <p14:creationId xmlns:p14="http://schemas.microsoft.com/office/powerpoint/2010/main" val="1097036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2628" y="2031275"/>
            <a:ext cx="5316583" cy="4469524"/>
          </a:xfrm>
        </p:spPr>
        <p:txBody>
          <a:bodyPr>
            <a:normAutofit lnSpcReduction="10000"/>
          </a:bodyPr>
          <a:lstStyle/>
          <a:p>
            <a:pPr algn="just">
              <a:lnSpc>
                <a:spcPct val="100000"/>
              </a:lnSpc>
              <a:spcBef>
                <a:spcPts val="0"/>
              </a:spcBef>
              <a:defRPr/>
            </a:pPr>
            <a:r>
              <a:rPr lang="en-US" dirty="0" smtClean="0"/>
              <a:t>Scotland’s linguistic heritage: more complicated than Ireland </a:t>
            </a:r>
          </a:p>
          <a:p>
            <a:pPr marL="0" indent="0" algn="just">
              <a:lnSpc>
                <a:spcPct val="100000"/>
              </a:lnSpc>
              <a:spcBef>
                <a:spcPts val="0"/>
              </a:spcBef>
              <a:buNone/>
              <a:defRPr/>
            </a:pPr>
            <a:endParaRPr lang="en-US" dirty="0" smtClean="0"/>
          </a:p>
          <a:p>
            <a:pPr algn="just">
              <a:lnSpc>
                <a:spcPct val="100000"/>
              </a:lnSpc>
              <a:spcBef>
                <a:spcPts val="0"/>
              </a:spcBef>
              <a:defRPr/>
            </a:pPr>
            <a:r>
              <a:rPr lang="en-US" dirty="0" smtClean="0"/>
              <a:t>two major indigenous languages since the 14</a:t>
            </a:r>
            <a:r>
              <a:rPr lang="en-US" baseline="30000" dirty="0" smtClean="0"/>
              <a:t>th</a:t>
            </a:r>
            <a:r>
              <a:rPr lang="en-US" dirty="0" smtClean="0"/>
              <a:t> century: Scottish Gaelic (Highlands) and Scots (Lowlands)</a:t>
            </a:r>
          </a:p>
          <a:p>
            <a:pPr algn="just">
              <a:lnSpc>
                <a:spcPct val="100000"/>
              </a:lnSpc>
              <a:spcBef>
                <a:spcPts val="0"/>
              </a:spcBef>
              <a:defRPr/>
            </a:pPr>
            <a:endParaRPr lang="en-US" dirty="0"/>
          </a:p>
          <a:p>
            <a:pPr algn="just">
              <a:lnSpc>
                <a:spcPct val="100000"/>
              </a:lnSpc>
              <a:spcBef>
                <a:spcPts val="0"/>
              </a:spcBef>
              <a:defRPr/>
            </a:pPr>
            <a:r>
              <a:rPr lang="en-US" dirty="0"/>
              <a:t>a</a:t>
            </a:r>
            <a:r>
              <a:rPr lang="en-US" dirty="0" smtClean="0"/>
              <a:t>s in Ireland, both under pressure from English since the 17</a:t>
            </a:r>
            <a:r>
              <a:rPr lang="en-US" baseline="30000" dirty="0" smtClean="0"/>
              <a:t>th</a:t>
            </a:r>
            <a:r>
              <a:rPr lang="en-US" dirty="0" smtClean="0"/>
              <a:t> century</a:t>
            </a:r>
            <a:endParaRPr lang="en-US" dirty="0"/>
          </a:p>
        </p:txBody>
      </p:sp>
      <p:sp>
        <p:nvSpPr>
          <p:cNvPr id="2" name="TextBox 1"/>
          <p:cNvSpPr txBox="1"/>
          <p:nvPr/>
        </p:nvSpPr>
        <p:spPr>
          <a:xfrm>
            <a:off x="1752808" y="338185"/>
            <a:ext cx="8465571" cy="769441"/>
          </a:xfrm>
          <a:prstGeom prst="rect">
            <a:avLst/>
          </a:prstGeom>
          <a:noFill/>
        </p:spPr>
        <p:txBody>
          <a:bodyPr wrap="square" rtlCol="0">
            <a:spAutoFit/>
          </a:bodyPr>
          <a:lstStyle/>
          <a:p>
            <a:pPr algn="ctr"/>
            <a:r>
              <a:rPr lang="en-US" sz="4400" b="1" dirty="0" smtClean="0"/>
              <a:t>LANGUAGES OF SCOTLAND</a:t>
            </a:r>
            <a:endParaRPr lang="en-US" sz="4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1" y="990601"/>
            <a:ext cx="3893779" cy="5383149"/>
          </a:xfrm>
          <a:prstGeom prst="rect">
            <a:avLst/>
          </a:prstGeom>
        </p:spPr>
      </p:pic>
    </p:spTree>
    <p:extLst>
      <p:ext uri="{BB962C8B-B14F-4D97-AF65-F5344CB8AC3E}">
        <p14:creationId xmlns:p14="http://schemas.microsoft.com/office/powerpoint/2010/main" val="2932850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ULSTER SCOTS</a:t>
            </a:r>
            <a:endParaRPr lang="en-GB" b="1" dirty="0"/>
          </a:p>
        </p:txBody>
      </p:sp>
      <p:sp>
        <p:nvSpPr>
          <p:cNvPr id="3" name="Content Placeholder 2"/>
          <p:cNvSpPr>
            <a:spLocks noGrp="1"/>
          </p:cNvSpPr>
          <p:nvPr>
            <p:ph idx="1"/>
          </p:nvPr>
        </p:nvSpPr>
        <p:spPr/>
        <p:txBody>
          <a:bodyPr/>
          <a:lstStyle/>
          <a:p>
            <a:r>
              <a:rPr lang="en-GB" dirty="0" smtClean="0"/>
              <a:t>Scots first introduced into Ulster with the Plantation of Ulster (1609)</a:t>
            </a:r>
          </a:p>
          <a:p>
            <a:r>
              <a:rPr lang="en-GB" dirty="0" smtClean="0"/>
              <a:t>speakers of Scottish </a:t>
            </a:r>
            <a:r>
              <a:rPr lang="en-GB" dirty="0"/>
              <a:t>G</a:t>
            </a:r>
            <a:r>
              <a:rPr lang="en-GB" dirty="0" smtClean="0"/>
              <a:t>aelic also settled here but blended into Irish or Lowland Scots populations</a:t>
            </a:r>
          </a:p>
          <a:p>
            <a:pPr marL="0" indent="0">
              <a:buNone/>
            </a:pPr>
            <a:endParaRPr lang="en-GB" dirty="0" smtClean="0"/>
          </a:p>
          <a:p>
            <a:r>
              <a:rPr lang="en-GB" dirty="0"/>
              <a:t>c</a:t>
            </a:r>
            <a:r>
              <a:rPr lang="en-GB" dirty="0" smtClean="0"/>
              <a:t>ore areas of Scottish settlement: speakers from Lowland Scotland outnumbered English settlers in ratio of 5/6: 1</a:t>
            </a:r>
          </a:p>
          <a:p>
            <a:r>
              <a:rPr lang="en-GB" dirty="0"/>
              <a:t>c</a:t>
            </a:r>
            <a:r>
              <a:rPr lang="en-GB" dirty="0" smtClean="0"/>
              <a:t>ore areas in Antrim, Down, Donegal</a:t>
            </a:r>
          </a:p>
          <a:p>
            <a:endParaRPr lang="en-GB" dirty="0"/>
          </a:p>
        </p:txBody>
      </p:sp>
    </p:spTree>
    <p:extLst>
      <p:ext uri="{BB962C8B-B14F-4D97-AF65-F5344CB8AC3E}">
        <p14:creationId xmlns:p14="http://schemas.microsoft.com/office/powerpoint/2010/main" val="28210305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84152" y="1825625"/>
            <a:ext cx="5223695" cy="4351338"/>
          </a:xfrm>
        </p:spPr>
      </p:pic>
    </p:spTree>
    <p:extLst>
      <p:ext uri="{BB962C8B-B14F-4D97-AF65-F5344CB8AC3E}">
        <p14:creationId xmlns:p14="http://schemas.microsoft.com/office/powerpoint/2010/main" val="724453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ULSTER SCOTS SPEAKERS</a:t>
            </a:r>
            <a:endParaRPr lang="en-GB" dirty="0"/>
          </a:p>
        </p:txBody>
      </p:sp>
      <p:sp>
        <p:nvSpPr>
          <p:cNvPr id="3" name="Content Placeholder 2"/>
          <p:cNvSpPr>
            <a:spLocks noGrp="1"/>
          </p:cNvSpPr>
          <p:nvPr>
            <p:ph idx="1"/>
          </p:nvPr>
        </p:nvSpPr>
        <p:spPr/>
        <p:txBody>
          <a:bodyPr>
            <a:normAutofit/>
          </a:bodyPr>
          <a:lstStyle/>
          <a:p>
            <a:r>
              <a:rPr lang="en-GB" dirty="0" smtClean="0"/>
              <a:t>Census 2011:</a:t>
            </a:r>
            <a:endParaRPr lang="en-GB" dirty="0"/>
          </a:p>
          <a:p>
            <a:pPr lvl="1"/>
            <a:r>
              <a:rPr lang="en-GB" sz="2800" dirty="0" smtClean="0"/>
              <a:t>16,373 (0.9%) </a:t>
            </a:r>
            <a:r>
              <a:rPr lang="en-GB" sz="2800" dirty="0"/>
              <a:t>can </a:t>
            </a:r>
            <a:r>
              <a:rPr lang="en-GB" sz="2800" dirty="0" smtClean="0"/>
              <a:t>speak, read, write and understand Ulster Scots</a:t>
            </a:r>
            <a:endParaRPr lang="en-GB" sz="2800" dirty="0"/>
          </a:p>
          <a:p>
            <a:pPr lvl="1"/>
            <a:r>
              <a:rPr lang="en-GB" sz="2800" dirty="0" smtClean="0"/>
              <a:t>140,204 (8.1%) </a:t>
            </a:r>
            <a:r>
              <a:rPr lang="en-GB" sz="2800" dirty="0"/>
              <a:t>claim some </a:t>
            </a:r>
            <a:r>
              <a:rPr lang="en-GB" sz="2800" dirty="0" smtClean="0"/>
              <a:t>ability in Ulster Scots</a:t>
            </a:r>
          </a:p>
          <a:p>
            <a:pPr lvl="1"/>
            <a:endParaRPr lang="en-GB" sz="2800" dirty="0"/>
          </a:p>
          <a:p>
            <a:pPr lvl="1"/>
            <a:r>
              <a:rPr lang="en-GB" sz="2800" dirty="0" smtClean="0">
                <a:solidFill>
                  <a:srgbClr val="FF0000"/>
                </a:solidFill>
              </a:rPr>
              <a:t>N.B. this does not include one of the core areas:</a:t>
            </a:r>
          </a:p>
          <a:p>
            <a:pPr lvl="1"/>
            <a:r>
              <a:rPr lang="en-GB" sz="2800" dirty="0" smtClean="0"/>
              <a:t>Donegal is in the Irish Republic</a:t>
            </a:r>
          </a:p>
          <a:p>
            <a:pPr lvl="1"/>
            <a:r>
              <a:rPr lang="en-GB" sz="2800" dirty="0"/>
              <a:t>h</a:t>
            </a:r>
            <a:r>
              <a:rPr lang="en-GB" sz="2800" dirty="0" smtClean="0"/>
              <a:t>ow many with some ability </a:t>
            </a:r>
            <a:r>
              <a:rPr lang="en-GB" sz="2800" dirty="0"/>
              <a:t>in Ulster Scots</a:t>
            </a:r>
            <a:r>
              <a:rPr lang="en-GB" sz="2800" dirty="0" smtClean="0"/>
              <a:t>? (This information was not sought in the 2016 census.)</a:t>
            </a:r>
          </a:p>
          <a:p>
            <a:pPr marL="457200" lvl="1" indent="0">
              <a:buNone/>
            </a:pPr>
            <a:endParaRPr lang="en-IE" sz="2800" dirty="0"/>
          </a:p>
          <a:p>
            <a:endParaRPr lang="en-GB" dirty="0"/>
          </a:p>
        </p:txBody>
      </p:sp>
    </p:spTree>
    <p:extLst>
      <p:ext uri="{BB962C8B-B14F-4D97-AF65-F5344CB8AC3E}">
        <p14:creationId xmlns:p14="http://schemas.microsoft.com/office/powerpoint/2010/main" val="24824564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IRISH AND ULSTER SCOTS: SHARED CONTEXTS?</a:t>
            </a:r>
            <a:endParaRPr lang="en-GB" b="1" dirty="0"/>
          </a:p>
        </p:txBody>
      </p:sp>
      <p:sp>
        <p:nvSpPr>
          <p:cNvPr id="3" name="Content Placeholder 2"/>
          <p:cNvSpPr>
            <a:spLocks noGrp="1"/>
          </p:cNvSpPr>
          <p:nvPr>
            <p:ph idx="1"/>
          </p:nvPr>
        </p:nvSpPr>
        <p:spPr/>
        <p:txBody>
          <a:bodyPr/>
          <a:lstStyle/>
          <a:p>
            <a:r>
              <a:rPr lang="en-GB" dirty="0" smtClean="0"/>
              <a:t>both </a:t>
            </a:r>
            <a:r>
              <a:rPr lang="en-GB" dirty="0" err="1" smtClean="0"/>
              <a:t>minoritised</a:t>
            </a:r>
            <a:r>
              <a:rPr lang="en-GB" dirty="0" smtClean="0"/>
              <a:t> languages in contemporary Ireland</a:t>
            </a:r>
          </a:p>
          <a:p>
            <a:r>
              <a:rPr lang="en-GB" dirty="0"/>
              <a:t>spoken in both </a:t>
            </a:r>
            <a:r>
              <a:rPr lang="en-GB" dirty="0" smtClean="0"/>
              <a:t>the Irish Republic and NI (but Ulster Scots confined to northern part of the island)</a:t>
            </a:r>
            <a:endParaRPr lang="en-GB" dirty="0"/>
          </a:p>
          <a:p>
            <a:r>
              <a:rPr lang="en-GB" dirty="0" smtClean="0"/>
              <a:t>both have some support from the Irish &amp; UK governments (but in different ways and to different extents)</a:t>
            </a:r>
          </a:p>
          <a:p>
            <a:r>
              <a:rPr lang="en-GB" dirty="0"/>
              <a:t>b</a:t>
            </a:r>
            <a:r>
              <a:rPr lang="en-GB" dirty="0" smtClean="0"/>
              <a:t>oth spoken by Protestants and Catholics, Unionists and Nationalists, and non-aligned people in NI to varying degrees (but Irish championed by Nationalist parties and Ulster Scots by Unionist parties)</a:t>
            </a:r>
          </a:p>
        </p:txBody>
      </p:sp>
    </p:spTree>
    <p:extLst>
      <p:ext uri="{BB962C8B-B14F-4D97-AF65-F5344CB8AC3E}">
        <p14:creationId xmlns:p14="http://schemas.microsoft.com/office/powerpoint/2010/main" val="4882353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LANGUAGES AND IDENTITY</a:t>
            </a:r>
            <a:endParaRPr lang="en-GB" b="1" dirty="0"/>
          </a:p>
        </p:txBody>
      </p:sp>
      <p:sp>
        <p:nvSpPr>
          <p:cNvPr id="3" name="Content Placeholder 2"/>
          <p:cNvSpPr>
            <a:spLocks noGrp="1"/>
          </p:cNvSpPr>
          <p:nvPr>
            <p:ph idx="1"/>
          </p:nvPr>
        </p:nvSpPr>
        <p:spPr/>
        <p:txBody>
          <a:bodyPr>
            <a:normAutofit/>
          </a:bodyPr>
          <a:lstStyle/>
          <a:p>
            <a:pPr lvl="1"/>
            <a:r>
              <a:rPr lang="en-GB" sz="3300" dirty="0" smtClean="0"/>
              <a:t>entwined with identity and politics</a:t>
            </a:r>
          </a:p>
          <a:p>
            <a:pPr marL="457200" lvl="1" indent="0">
              <a:buNone/>
            </a:pPr>
            <a:endParaRPr lang="en-GB" sz="3300" dirty="0" smtClean="0"/>
          </a:p>
          <a:p>
            <a:pPr lvl="1"/>
            <a:r>
              <a:rPr lang="en-GB" sz="3300" dirty="0"/>
              <a:t>e</a:t>
            </a:r>
            <a:r>
              <a:rPr lang="en-GB" sz="3300" dirty="0" smtClean="0"/>
              <a:t>xtremely complicated historically</a:t>
            </a:r>
          </a:p>
          <a:p>
            <a:pPr lvl="1"/>
            <a:r>
              <a:rPr lang="en-GB" sz="3300" dirty="0" smtClean="0"/>
              <a:t>Protestant reformation (mid-16</a:t>
            </a:r>
            <a:r>
              <a:rPr lang="en-GB" sz="3300" baseline="30000" dirty="0" smtClean="0"/>
              <a:t>th</a:t>
            </a:r>
            <a:r>
              <a:rPr lang="en-GB" sz="3300" dirty="0" smtClean="0"/>
              <a:t> century) and the Plantation of Ulster (1603) </a:t>
            </a:r>
          </a:p>
          <a:p>
            <a:pPr lvl="1"/>
            <a:r>
              <a:rPr lang="en-GB" sz="3300" dirty="0" smtClean="0"/>
              <a:t>languages embroiled in religious and political differences in Ireland</a:t>
            </a:r>
          </a:p>
          <a:p>
            <a:pPr lvl="1"/>
            <a:r>
              <a:rPr lang="en-GB" sz="3300" dirty="0"/>
              <a:t>p</a:t>
            </a:r>
            <a:r>
              <a:rPr lang="en-GB" sz="3300" dirty="0" smtClean="0"/>
              <a:t>rejudice against languages other than English</a:t>
            </a:r>
          </a:p>
          <a:p>
            <a:pPr lvl="1"/>
            <a:endParaRPr lang="en-GB" sz="3300" dirty="0"/>
          </a:p>
          <a:p>
            <a:pPr marL="457200" lvl="1" indent="0">
              <a:buNone/>
            </a:pPr>
            <a:endParaRPr lang="en-GB" sz="3300" dirty="0"/>
          </a:p>
          <a:p>
            <a:endParaRPr lang="en-GB" dirty="0"/>
          </a:p>
        </p:txBody>
      </p:sp>
    </p:spTree>
    <p:extLst>
      <p:ext uri="{BB962C8B-B14F-4D97-AF65-F5344CB8AC3E}">
        <p14:creationId xmlns:p14="http://schemas.microsoft.com/office/powerpoint/2010/main" val="35747156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KING HENRY VIII TO THE TOWN OF GALWAY, 1536</a:t>
            </a:r>
            <a:endParaRPr lang="en-GB" b="1" dirty="0"/>
          </a:p>
        </p:txBody>
      </p:sp>
      <p:sp>
        <p:nvSpPr>
          <p:cNvPr id="3" name="Content Placeholder 2"/>
          <p:cNvSpPr>
            <a:spLocks noGrp="1"/>
          </p:cNvSpPr>
          <p:nvPr>
            <p:ph idx="1"/>
          </p:nvPr>
        </p:nvSpPr>
        <p:spPr/>
        <p:txBody>
          <a:bodyPr>
            <a:normAutofit/>
          </a:bodyPr>
          <a:lstStyle/>
          <a:p>
            <a:pPr marL="0" indent="0">
              <a:buNone/>
            </a:pPr>
            <a:endParaRPr lang="en-GB" sz="4000" dirty="0" smtClean="0"/>
          </a:p>
          <a:p>
            <a:pPr marL="0" indent="0">
              <a:buNone/>
            </a:pPr>
            <a:r>
              <a:rPr lang="en-GB" sz="4000" dirty="0" smtClean="0"/>
              <a:t>‘that every inhabitant…endeavour themselves to speak English… and especially that you, and every [one] of you, do put forth your child to school, to learn to speak English, and that you fail not to fulfil this our commandment… and… avoid our indignation and high displeasure.’</a:t>
            </a:r>
            <a:endParaRPr lang="en-GB" sz="4000" dirty="0"/>
          </a:p>
        </p:txBody>
      </p:sp>
    </p:spTree>
    <p:extLst>
      <p:ext uri="{BB962C8B-B14F-4D97-AF65-F5344CB8AC3E}">
        <p14:creationId xmlns:p14="http://schemas.microsoft.com/office/powerpoint/2010/main" val="28629424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EDMUND SPENSER, THE QUEEN’S POET</a:t>
            </a:r>
            <a:endParaRPr lang="en-GB" b="1" dirty="0"/>
          </a:p>
        </p:txBody>
      </p:sp>
      <p:sp>
        <p:nvSpPr>
          <p:cNvPr id="3" name="Content Placeholder 2"/>
          <p:cNvSpPr>
            <a:spLocks noGrp="1"/>
          </p:cNvSpPr>
          <p:nvPr>
            <p:ph idx="1"/>
          </p:nvPr>
        </p:nvSpPr>
        <p:spPr/>
        <p:txBody>
          <a:bodyPr>
            <a:normAutofit lnSpcReduction="10000"/>
          </a:bodyPr>
          <a:lstStyle/>
          <a:p>
            <a:r>
              <a:rPr lang="en-GB" sz="3600" dirty="0" smtClean="0"/>
              <a:t>Nine Years’ War (1593-1601)</a:t>
            </a:r>
          </a:p>
          <a:p>
            <a:r>
              <a:rPr lang="en-GB" sz="3600" dirty="0" smtClean="0"/>
              <a:t>highpoint of conflict, leading to defeat of the Irish by the forces of Queen Elizabeth I and the destruction of ‘Gaelic Ireland’</a:t>
            </a:r>
          </a:p>
          <a:p>
            <a:r>
              <a:rPr lang="en-GB" sz="3600" dirty="0"/>
              <a:t>g</a:t>
            </a:r>
            <a:r>
              <a:rPr lang="en-GB" sz="3600" dirty="0" smtClean="0"/>
              <a:t>reater polarisation and hardening of attitudes</a:t>
            </a:r>
          </a:p>
          <a:p>
            <a:pPr marL="0" indent="0">
              <a:buNone/>
            </a:pPr>
            <a:endParaRPr lang="en-GB" sz="3600" dirty="0" smtClean="0"/>
          </a:p>
          <a:p>
            <a:r>
              <a:rPr lang="en-GB" sz="3600" dirty="0" smtClean="0"/>
              <a:t>Spenser, ‘A View of the Present State of Ireland’, 1596:</a:t>
            </a:r>
          </a:p>
          <a:p>
            <a:pPr marL="0" indent="0">
              <a:buNone/>
            </a:pPr>
            <a:r>
              <a:rPr lang="en-GB" sz="3600" dirty="0" smtClean="0"/>
              <a:t>‘the speech being Irish, the heart must needs be Irish’</a:t>
            </a:r>
            <a:endParaRPr lang="en-GB" sz="3600" dirty="0"/>
          </a:p>
        </p:txBody>
      </p:sp>
    </p:spTree>
    <p:extLst>
      <p:ext uri="{BB962C8B-B14F-4D97-AF65-F5344CB8AC3E}">
        <p14:creationId xmlns:p14="http://schemas.microsoft.com/office/powerpoint/2010/main" val="39110686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DECLINE OF THE IRISH LANGUAGE</a:t>
            </a:r>
            <a:endParaRPr lang="en-GB" b="1" dirty="0"/>
          </a:p>
        </p:txBody>
      </p:sp>
      <p:sp>
        <p:nvSpPr>
          <p:cNvPr id="3" name="Content Placeholder 2"/>
          <p:cNvSpPr>
            <a:spLocks noGrp="1"/>
          </p:cNvSpPr>
          <p:nvPr>
            <p:ph idx="1"/>
          </p:nvPr>
        </p:nvSpPr>
        <p:spPr/>
        <p:txBody>
          <a:bodyPr>
            <a:normAutofit lnSpcReduction="10000"/>
          </a:bodyPr>
          <a:lstStyle/>
          <a:p>
            <a:r>
              <a:rPr lang="en-GB" dirty="0"/>
              <a:t>m</a:t>
            </a:r>
            <a:r>
              <a:rPr lang="en-GB" dirty="0" smtClean="0"/>
              <a:t>ajor period of decline, 1609-1893</a:t>
            </a:r>
          </a:p>
          <a:p>
            <a:r>
              <a:rPr lang="en-GB" dirty="0"/>
              <a:t>d</a:t>
            </a:r>
            <a:r>
              <a:rPr lang="en-GB" dirty="0" smtClean="0"/>
              <a:t>isproportionate effect of Great Famine (1845-49) on Irish-speaking communities </a:t>
            </a:r>
          </a:p>
          <a:p>
            <a:r>
              <a:rPr lang="en-GB" dirty="0"/>
              <a:t>f</a:t>
            </a:r>
            <a:r>
              <a:rPr lang="en-GB" dirty="0" smtClean="0"/>
              <a:t>amine hit poorer communities in the west most strongly; these were also the most strongly Irish-speaking</a:t>
            </a:r>
          </a:p>
          <a:p>
            <a:r>
              <a:rPr lang="en-GB" dirty="0"/>
              <a:t>p</a:t>
            </a:r>
            <a:r>
              <a:rPr lang="en-GB" dirty="0" smtClean="0"/>
              <a:t>sychological as well as numerical damage: Irish as the ‘language of poverty’; English as the ‘language of progress’ and of the NEW WORLD</a:t>
            </a:r>
          </a:p>
          <a:p>
            <a:r>
              <a:rPr lang="en-GB" dirty="0"/>
              <a:t>i</a:t>
            </a:r>
            <a:r>
              <a:rPr lang="en-GB" dirty="0" smtClean="0"/>
              <a:t>nternalised prejudice against the Irish language among the Irish themselves</a:t>
            </a:r>
            <a:endParaRPr lang="en-GB" dirty="0"/>
          </a:p>
        </p:txBody>
      </p:sp>
    </p:spTree>
    <p:extLst>
      <p:ext uri="{BB962C8B-B14F-4D97-AF65-F5344CB8AC3E}">
        <p14:creationId xmlns:p14="http://schemas.microsoft.com/office/powerpoint/2010/main" val="3720394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690240" y="2101932"/>
            <a:ext cx="3124200" cy="2819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Languages of </a:t>
            </a:r>
            <a:r>
              <a:rPr lang="en-US" sz="2400" b="1" dirty="0" smtClean="0"/>
              <a:t>Ireland</a:t>
            </a:r>
            <a:endParaRPr lang="en-US" sz="2400" b="1" dirty="0"/>
          </a:p>
        </p:txBody>
      </p:sp>
      <p:sp>
        <p:nvSpPr>
          <p:cNvPr id="5" name="Oval 4"/>
          <p:cNvSpPr/>
          <p:nvPr/>
        </p:nvSpPr>
        <p:spPr>
          <a:xfrm>
            <a:off x="8877300" y="190500"/>
            <a:ext cx="12192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English</a:t>
            </a:r>
          </a:p>
        </p:txBody>
      </p:sp>
      <p:sp>
        <p:nvSpPr>
          <p:cNvPr id="9" name="Oval 8"/>
          <p:cNvSpPr/>
          <p:nvPr/>
        </p:nvSpPr>
        <p:spPr>
          <a:xfrm>
            <a:off x="2514600" y="2438400"/>
            <a:ext cx="15240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Irish</a:t>
            </a:r>
          </a:p>
        </p:txBody>
      </p:sp>
      <p:sp>
        <p:nvSpPr>
          <p:cNvPr id="10" name="Oval 9"/>
          <p:cNvSpPr/>
          <p:nvPr/>
        </p:nvSpPr>
        <p:spPr>
          <a:xfrm>
            <a:off x="9067800" y="2857500"/>
            <a:ext cx="15240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Ulster Scots</a:t>
            </a:r>
          </a:p>
        </p:txBody>
      </p:sp>
      <p:sp>
        <p:nvSpPr>
          <p:cNvPr id="11" name="Oval 10"/>
          <p:cNvSpPr/>
          <p:nvPr/>
        </p:nvSpPr>
        <p:spPr>
          <a:xfrm>
            <a:off x="7772400" y="1367659"/>
            <a:ext cx="11430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Polish</a:t>
            </a:r>
          </a:p>
        </p:txBody>
      </p:sp>
      <p:sp>
        <p:nvSpPr>
          <p:cNvPr id="12" name="Oval 11"/>
          <p:cNvSpPr/>
          <p:nvPr/>
        </p:nvSpPr>
        <p:spPr>
          <a:xfrm>
            <a:off x="2038350" y="5136931"/>
            <a:ext cx="12573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Russian</a:t>
            </a:r>
          </a:p>
        </p:txBody>
      </p:sp>
      <p:sp>
        <p:nvSpPr>
          <p:cNvPr id="13" name="Oval 12"/>
          <p:cNvSpPr/>
          <p:nvPr/>
        </p:nvSpPr>
        <p:spPr>
          <a:xfrm>
            <a:off x="5121164" y="373118"/>
            <a:ext cx="1676400" cy="16132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Lithuanian</a:t>
            </a:r>
          </a:p>
        </p:txBody>
      </p:sp>
      <p:sp>
        <p:nvSpPr>
          <p:cNvPr id="14" name="Oval 13"/>
          <p:cNvSpPr/>
          <p:nvPr/>
        </p:nvSpPr>
        <p:spPr>
          <a:xfrm>
            <a:off x="6623814" y="5419342"/>
            <a:ext cx="1447800" cy="12862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Chinese</a:t>
            </a:r>
          </a:p>
        </p:txBody>
      </p:sp>
      <p:sp>
        <p:nvSpPr>
          <p:cNvPr id="15" name="Oval 14"/>
          <p:cNvSpPr/>
          <p:nvPr/>
        </p:nvSpPr>
        <p:spPr>
          <a:xfrm>
            <a:off x="4172607" y="4953000"/>
            <a:ext cx="1923393"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Portuguese</a:t>
            </a:r>
          </a:p>
        </p:txBody>
      </p:sp>
      <p:sp>
        <p:nvSpPr>
          <p:cNvPr id="18" name="Oval 17"/>
          <p:cNvSpPr/>
          <p:nvPr/>
        </p:nvSpPr>
        <p:spPr>
          <a:xfrm>
            <a:off x="1905000" y="153796"/>
            <a:ext cx="1676400" cy="1613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Hungarian</a:t>
            </a:r>
          </a:p>
        </p:txBody>
      </p:sp>
      <p:cxnSp>
        <p:nvCxnSpPr>
          <p:cNvPr id="20" name="Straight Connector 19"/>
          <p:cNvCxnSpPr/>
          <p:nvPr/>
        </p:nvCxnSpPr>
        <p:spPr>
          <a:xfrm>
            <a:off x="3394512" y="1354187"/>
            <a:ext cx="1752928" cy="11788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9" idx="6"/>
          </p:cNvCxnSpPr>
          <p:nvPr/>
        </p:nvCxnSpPr>
        <p:spPr>
          <a:xfrm>
            <a:off x="4038600" y="3162300"/>
            <a:ext cx="685800" cy="211492"/>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2" idx="7"/>
            <a:endCxn id="4" idx="3"/>
          </p:cNvCxnSpPr>
          <p:nvPr/>
        </p:nvCxnSpPr>
        <p:spPr>
          <a:xfrm flipV="1">
            <a:off x="3111524" y="4508441"/>
            <a:ext cx="2036245" cy="8070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5" idx="0"/>
          </p:cNvCxnSpPr>
          <p:nvPr/>
        </p:nvCxnSpPr>
        <p:spPr>
          <a:xfrm flipV="1">
            <a:off x="5134304" y="4717578"/>
            <a:ext cx="352097" cy="23542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4" idx="0"/>
            <a:endCxn id="4" idx="5"/>
          </p:cNvCxnSpPr>
          <p:nvPr/>
        </p:nvCxnSpPr>
        <p:spPr>
          <a:xfrm flipV="1">
            <a:off x="7347714" y="4508440"/>
            <a:ext cx="9198" cy="91090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4" idx="7"/>
            <a:endCxn id="11" idx="3"/>
          </p:cNvCxnSpPr>
          <p:nvPr/>
        </p:nvCxnSpPr>
        <p:spPr>
          <a:xfrm flipV="1">
            <a:off x="7356912" y="2278230"/>
            <a:ext cx="582876" cy="2365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5" idx="2"/>
          </p:cNvCxnSpPr>
          <p:nvPr/>
        </p:nvCxnSpPr>
        <p:spPr>
          <a:xfrm flipV="1">
            <a:off x="6687204" y="762000"/>
            <a:ext cx="2190096" cy="140069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 idx="6"/>
          </p:cNvCxnSpPr>
          <p:nvPr/>
        </p:nvCxnSpPr>
        <p:spPr>
          <a:xfrm flipV="1">
            <a:off x="7814440" y="3162300"/>
            <a:ext cx="1405760" cy="349332"/>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flipH="1" flipV="1">
            <a:off x="6096000" y="1942290"/>
            <a:ext cx="26277" cy="159643"/>
          </a:xfrm>
          <a:prstGeom prst="line">
            <a:avLst/>
          </a:prstGeom>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8598446" y="4953001"/>
            <a:ext cx="1498055" cy="140313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Norse</a:t>
            </a:r>
          </a:p>
        </p:txBody>
      </p:sp>
      <p:sp>
        <p:nvSpPr>
          <p:cNvPr id="49" name="Oval 48"/>
          <p:cNvSpPr/>
          <p:nvPr/>
        </p:nvSpPr>
        <p:spPr>
          <a:xfrm>
            <a:off x="1810887" y="3828256"/>
            <a:ext cx="1233575" cy="1143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French</a:t>
            </a:r>
          </a:p>
        </p:txBody>
      </p:sp>
    </p:spTree>
    <p:extLst>
      <p:ext uri="{BB962C8B-B14F-4D97-AF65-F5344CB8AC3E}">
        <p14:creationId xmlns:p14="http://schemas.microsoft.com/office/powerpoint/2010/main" val="178928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mph" presetSubtype="2" repeatCount="0" fill="hold" nodeType="clickEffect">
                                  <p:stCondLst>
                                    <p:cond delay="0"/>
                                  </p:stCondLst>
                                  <p:childTnLst>
                                    <p:animClr clrSpc="rgb" dir="cw">
                                      <p:cBhvr>
                                        <p:cTn id="44" dur="1000" fill="hold"/>
                                        <p:tgtEl>
                                          <p:spTgt spid="10"/>
                                        </p:tgtEl>
                                        <p:attrNameLst>
                                          <p:attrName>fillcolor</p:attrName>
                                        </p:attrNameLst>
                                      </p:cBhvr>
                                      <p:to>
                                        <a:schemeClr val="accent2"/>
                                      </p:to>
                                    </p:animClr>
                                    <p:set>
                                      <p:cBhvr>
                                        <p:cTn id="45" dur="1000" fill="hold"/>
                                        <p:tgtEl>
                                          <p:spTgt spid="10"/>
                                        </p:tgtEl>
                                        <p:attrNameLst>
                                          <p:attrName>fill.type</p:attrName>
                                        </p:attrNameLst>
                                      </p:cBhvr>
                                      <p:to>
                                        <p:strVal val="solid"/>
                                      </p:to>
                                    </p:set>
                                    <p:set>
                                      <p:cBhvr>
                                        <p:cTn id="46" dur="1000" fill="hold"/>
                                        <p:tgtEl>
                                          <p:spTgt spid="10"/>
                                        </p:tgtEl>
                                        <p:attrNameLst>
                                          <p:attrName>fill.on</p:attrName>
                                        </p:attrNameLst>
                                      </p:cBhvr>
                                      <p:to>
                                        <p:strVal val="true"/>
                                      </p:to>
                                    </p:set>
                                  </p:childTnLst>
                                </p:cTn>
                              </p:par>
                              <p:par>
                                <p:cTn id="47" presetID="1" presetClass="emph" presetSubtype="2" fill="hold" nodeType="withEffect">
                                  <p:stCondLst>
                                    <p:cond delay="0"/>
                                  </p:stCondLst>
                                  <p:childTnLst>
                                    <p:animClr clrSpc="rgb" dir="cw">
                                      <p:cBhvr>
                                        <p:cTn id="48" dur="1000" fill="hold"/>
                                        <p:tgtEl>
                                          <p:spTgt spid="9"/>
                                        </p:tgtEl>
                                        <p:attrNameLst>
                                          <p:attrName>fillcolor</p:attrName>
                                        </p:attrNameLst>
                                      </p:cBhvr>
                                      <p:to>
                                        <a:schemeClr val="accent2"/>
                                      </p:to>
                                    </p:animClr>
                                    <p:set>
                                      <p:cBhvr>
                                        <p:cTn id="49" dur="1000" fill="hold"/>
                                        <p:tgtEl>
                                          <p:spTgt spid="9"/>
                                        </p:tgtEl>
                                        <p:attrNameLst>
                                          <p:attrName>fill.type</p:attrName>
                                        </p:attrNameLst>
                                      </p:cBhvr>
                                      <p:to>
                                        <p:strVal val="solid"/>
                                      </p:to>
                                    </p:set>
                                    <p:set>
                                      <p:cBhvr>
                                        <p:cTn id="50" dur="1000" fill="hold"/>
                                        <p:tgtEl>
                                          <p:spTgt spid="9"/>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1000" fill="hold"/>
                                        <p:tgtEl>
                                          <p:spTgt spid="5"/>
                                        </p:tgtEl>
                                        <p:attrNameLst>
                                          <p:attrName>fillcolor</p:attrName>
                                        </p:attrNameLst>
                                      </p:cBhvr>
                                      <p:to>
                                        <a:schemeClr val="accent2"/>
                                      </p:to>
                                    </p:animClr>
                                    <p:set>
                                      <p:cBhvr>
                                        <p:cTn id="53" dur="1000" fill="hold"/>
                                        <p:tgtEl>
                                          <p:spTgt spid="5"/>
                                        </p:tgtEl>
                                        <p:attrNameLst>
                                          <p:attrName>fill.type</p:attrName>
                                        </p:attrNameLst>
                                      </p:cBhvr>
                                      <p:to>
                                        <p:strVal val="solid"/>
                                      </p:to>
                                    </p:set>
                                    <p:set>
                                      <p:cBhvr>
                                        <p:cTn id="54" dur="1000" fill="hold"/>
                                        <p:tgtEl>
                                          <p:spTgt spid="5"/>
                                        </p:tgtEl>
                                        <p:attrNameLst>
                                          <p:attrName>fill.on</p:attrName>
                                        </p:attrNameLst>
                                      </p:cBhvr>
                                      <p:to>
                                        <p:strVal val="true"/>
                                      </p:to>
                                    </p:set>
                                  </p:childTnLst>
                                </p:cTn>
                              </p:par>
                              <p:par>
                                <p:cTn id="55" presetID="9" presetClass="emph" presetSubtype="0" grpId="1" nodeType="withEffect">
                                  <p:stCondLst>
                                    <p:cond delay="0"/>
                                  </p:stCondLst>
                                  <p:childTnLst>
                                    <p:set>
                                      <p:cBhvr rctx="PPT">
                                        <p:cTn id="56" dur="indefinite"/>
                                        <p:tgtEl>
                                          <p:spTgt spid="18"/>
                                        </p:tgtEl>
                                        <p:attrNameLst>
                                          <p:attrName>style.opacity</p:attrName>
                                        </p:attrNameLst>
                                      </p:cBhvr>
                                      <p:to>
                                        <p:strVal val="0.5"/>
                                      </p:to>
                                    </p:set>
                                    <p:animEffect filter="image" prLst="opacity: 0.5">
                                      <p:cBhvr rctx="IE">
                                        <p:cTn id="57" dur="indefinite"/>
                                        <p:tgtEl>
                                          <p:spTgt spid="18"/>
                                        </p:tgtEl>
                                      </p:cBhvr>
                                    </p:animEffect>
                                  </p:childTnLst>
                                </p:cTn>
                              </p:par>
                              <p:par>
                                <p:cTn id="58" presetID="9" presetClass="emph" presetSubtype="0" grpId="1" nodeType="withEffect">
                                  <p:stCondLst>
                                    <p:cond delay="0"/>
                                  </p:stCondLst>
                                  <p:childTnLst>
                                    <p:set>
                                      <p:cBhvr rctx="PPT">
                                        <p:cTn id="59" dur="indefinite"/>
                                        <p:tgtEl>
                                          <p:spTgt spid="13"/>
                                        </p:tgtEl>
                                        <p:attrNameLst>
                                          <p:attrName>style.opacity</p:attrName>
                                        </p:attrNameLst>
                                      </p:cBhvr>
                                      <p:to>
                                        <p:strVal val="0.5"/>
                                      </p:to>
                                    </p:set>
                                    <p:animEffect filter="image" prLst="opacity: 0.5">
                                      <p:cBhvr rctx="IE">
                                        <p:cTn id="60" dur="indefinite"/>
                                        <p:tgtEl>
                                          <p:spTgt spid="13"/>
                                        </p:tgtEl>
                                      </p:cBhvr>
                                    </p:animEffect>
                                  </p:childTnLst>
                                </p:cTn>
                              </p:par>
                              <p:par>
                                <p:cTn id="61" presetID="9" presetClass="emph" presetSubtype="0" grpId="1" nodeType="withEffect">
                                  <p:stCondLst>
                                    <p:cond delay="0"/>
                                  </p:stCondLst>
                                  <p:childTnLst>
                                    <p:set>
                                      <p:cBhvr rctx="PPT">
                                        <p:cTn id="62" dur="indefinite"/>
                                        <p:tgtEl>
                                          <p:spTgt spid="11"/>
                                        </p:tgtEl>
                                        <p:attrNameLst>
                                          <p:attrName>style.opacity</p:attrName>
                                        </p:attrNameLst>
                                      </p:cBhvr>
                                      <p:to>
                                        <p:strVal val="0.5"/>
                                      </p:to>
                                    </p:set>
                                    <p:animEffect filter="image" prLst="opacity: 0.5">
                                      <p:cBhvr rctx="IE">
                                        <p:cTn id="63" dur="indefinite"/>
                                        <p:tgtEl>
                                          <p:spTgt spid="11"/>
                                        </p:tgtEl>
                                      </p:cBhvr>
                                    </p:animEffect>
                                  </p:childTnLst>
                                </p:cTn>
                              </p:par>
                              <p:par>
                                <p:cTn id="64" presetID="9" presetClass="emph" presetSubtype="0" grpId="1" nodeType="withEffect">
                                  <p:stCondLst>
                                    <p:cond delay="0"/>
                                  </p:stCondLst>
                                  <p:childTnLst>
                                    <p:set>
                                      <p:cBhvr rctx="PPT">
                                        <p:cTn id="65" dur="indefinite"/>
                                        <p:tgtEl>
                                          <p:spTgt spid="15"/>
                                        </p:tgtEl>
                                        <p:attrNameLst>
                                          <p:attrName>style.opacity</p:attrName>
                                        </p:attrNameLst>
                                      </p:cBhvr>
                                      <p:to>
                                        <p:strVal val="0.5"/>
                                      </p:to>
                                    </p:set>
                                    <p:animEffect filter="image" prLst="opacity: 0.5">
                                      <p:cBhvr rctx="IE">
                                        <p:cTn id="66" dur="indefinite"/>
                                        <p:tgtEl>
                                          <p:spTgt spid="15"/>
                                        </p:tgtEl>
                                      </p:cBhvr>
                                    </p:animEffect>
                                  </p:childTnLst>
                                </p:cTn>
                              </p:par>
                              <p:par>
                                <p:cTn id="67" presetID="9" presetClass="emph" presetSubtype="0" grpId="1" nodeType="withEffect">
                                  <p:stCondLst>
                                    <p:cond delay="0"/>
                                  </p:stCondLst>
                                  <p:childTnLst>
                                    <p:set>
                                      <p:cBhvr rctx="PPT">
                                        <p:cTn id="68" dur="indefinite"/>
                                        <p:tgtEl>
                                          <p:spTgt spid="12"/>
                                        </p:tgtEl>
                                        <p:attrNameLst>
                                          <p:attrName>style.opacity</p:attrName>
                                        </p:attrNameLst>
                                      </p:cBhvr>
                                      <p:to>
                                        <p:strVal val="0.5"/>
                                      </p:to>
                                    </p:set>
                                    <p:animEffect filter="image" prLst="opacity: 0.5">
                                      <p:cBhvr rctx="IE">
                                        <p:cTn id="69" dur="indefinite"/>
                                        <p:tgtEl>
                                          <p:spTgt spid="12"/>
                                        </p:tgtEl>
                                      </p:cBhvr>
                                    </p:animEffect>
                                  </p:childTnLst>
                                </p:cTn>
                              </p:par>
                              <p:par>
                                <p:cTn id="70" presetID="9" presetClass="emph" presetSubtype="0" grpId="1" nodeType="withEffect">
                                  <p:stCondLst>
                                    <p:cond delay="0"/>
                                  </p:stCondLst>
                                  <p:childTnLst>
                                    <p:set>
                                      <p:cBhvr rctx="PPT">
                                        <p:cTn id="71" dur="indefinite"/>
                                        <p:tgtEl>
                                          <p:spTgt spid="14"/>
                                        </p:tgtEl>
                                        <p:attrNameLst>
                                          <p:attrName>style.opacity</p:attrName>
                                        </p:attrNameLst>
                                      </p:cBhvr>
                                      <p:to>
                                        <p:strVal val="0.5"/>
                                      </p:to>
                                    </p:set>
                                    <p:animEffect filter="image" prLst="opacity: 0.5">
                                      <p:cBhvr rctx="IE">
                                        <p:cTn id="72" dur="indefinite"/>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8" grpId="0" animBg="1"/>
      <p:bldP spid="18" grpId="1" animBg="1"/>
      <p:bldP spid="45" grpId="0" animBg="1"/>
      <p:bldP spid="4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IRELAND AT PARTITION</a:t>
            </a:r>
            <a:endParaRPr lang="en-GB" b="1" dirty="0"/>
          </a:p>
        </p:txBody>
      </p:sp>
      <p:sp>
        <p:nvSpPr>
          <p:cNvPr id="3" name="Content Placeholder 2"/>
          <p:cNvSpPr>
            <a:spLocks noGrp="1"/>
          </p:cNvSpPr>
          <p:nvPr>
            <p:ph idx="1"/>
          </p:nvPr>
        </p:nvSpPr>
        <p:spPr/>
        <p:txBody>
          <a:bodyPr>
            <a:normAutofit lnSpcReduction="10000"/>
          </a:bodyPr>
          <a:lstStyle/>
          <a:p>
            <a:r>
              <a:rPr lang="en-IE" dirty="0" smtClean="0"/>
              <a:t>Partition of the Island in 1921: </a:t>
            </a:r>
          </a:p>
          <a:p>
            <a:r>
              <a:rPr lang="en-IE" dirty="0" smtClean="0"/>
              <a:t>Irish Free State (26 counties) &amp; Northern Ireland (6 counties)</a:t>
            </a:r>
          </a:p>
          <a:p>
            <a:pPr marL="0" indent="0">
              <a:buNone/>
            </a:pPr>
            <a:endParaRPr lang="en-IE" dirty="0"/>
          </a:p>
          <a:p>
            <a:pPr lvl="1"/>
            <a:r>
              <a:rPr lang="en-IE" sz="2800" dirty="0"/>
              <a:t>state of the language </a:t>
            </a:r>
            <a:r>
              <a:rPr lang="en-IE" sz="2800" dirty="0" smtClean="0"/>
              <a:t>in 1921: language close to death</a:t>
            </a:r>
            <a:endParaRPr lang="en-IE" sz="2800" dirty="0"/>
          </a:p>
          <a:p>
            <a:pPr lvl="1"/>
            <a:r>
              <a:rPr lang="en-IE" sz="2800" dirty="0" smtClean="0"/>
              <a:t>attempts at cultural revival since 1880s: Gaelic Athletic Association 1884; </a:t>
            </a:r>
            <a:r>
              <a:rPr lang="en-IE" sz="2800" dirty="0" err="1" smtClean="0"/>
              <a:t>Conradh</a:t>
            </a:r>
            <a:r>
              <a:rPr lang="en-IE" sz="2800" dirty="0" smtClean="0"/>
              <a:t> na </a:t>
            </a:r>
            <a:r>
              <a:rPr lang="en-IE" sz="2800" dirty="0" err="1" smtClean="0"/>
              <a:t>Gaeilge</a:t>
            </a:r>
            <a:r>
              <a:rPr lang="en-IE" sz="2800" dirty="0" smtClean="0"/>
              <a:t>/Gaelic League 1893</a:t>
            </a:r>
          </a:p>
          <a:p>
            <a:pPr lvl="1"/>
            <a:r>
              <a:rPr lang="en-IE" sz="2800" dirty="0" smtClean="0"/>
              <a:t>efforts </a:t>
            </a:r>
            <a:r>
              <a:rPr lang="en-IE" sz="2800" dirty="0"/>
              <a:t>to restore/revitalise </a:t>
            </a:r>
            <a:r>
              <a:rPr lang="en-IE" sz="2800" dirty="0" smtClean="0"/>
              <a:t>Irish as a spoken and national language</a:t>
            </a:r>
            <a:endParaRPr lang="en-IE" sz="2800" dirty="0"/>
          </a:p>
          <a:p>
            <a:pPr lvl="1"/>
            <a:r>
              <a:rPr lang="en-IE" sz="2800" dirty="0"/>
              <a:t>differences </a:t>
            </a:r>
            <a:r>
              <a:rPr lang="en-IE" sz="2800" dirty="0" smtClean="0"/>
              <a:t>and tensions between </a:t>
            </a:r>
            <a:r>
              <a:rPr lang="en-IE" sz="2800" dirty="0"/>
              <a:t>cultural nationalists (e.g. Douglas Hyde) and nationalist separatists (e.g. Patrick </a:t>
            </a:r>
            <a:r>
              <a:rPr lang="en-IE" sz="2800" dirty="0" err="1"/>
              <a:t>Pearse</a:t>
            </a:r>
            <a:r>
              <a:rPr lang="en-IE" sz="2800" dirty="0" smtClean="0"/>
              <a:t>)</a:t>
            </a:r>
          </a:p>
          <a:p>
            <a:pPr lvl="1"/>
            <a:r>
              <a:rPr lang="en-IE" sz="2800" dirty="0"/>
              <a:t>a</a:t>
            </a:r>
            <a:r>
              <a:rPr lang="en-IE" sz="2800" dirty="0" smtClean="0"/>
              <a:t>lienation of Northern Unionists</a:t>
            </a:r>
            <a:endParaRPr lang="en-IE" sz="2800" dirty="0"/>
          </a:p>
          <a:p>
            <a:pPr marL="0" indent="0">
              <a:buNone/>
            </a:pPr>
            <a:endParaRPr lang="en-GB" dirty="0"/>
          </a:p>
        </p:txBody>
      </p:sp>
    </p:spTree>
    <p:extLst>
      <p:ext uri="{BB962C8B-B14F-4D97-AF65-F5344CB8AC3E}">
        <p14:creationId xmlns:p14="http://schemas.microsoft.com/office/powerpoint/2010/main" val="17804532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REPUBLIC OF IRELAND</a:t>
            </a:r>
            <a:endParaRPr lang="en-GB" b="1" dirty="0"/>
          </a:p>
        </p:txBody>
      </p:sp>
      <p:sp>
        <p:nvSpPr>
          <p:cNvPr id="3" name="Content Placeholder 2"/>
          <p:cNvSpPr>
            <a:spLocks noGrp="1"/>
          </p:cNvSpPr>
          <p:nvPr>
            <p:ph idx="1"/>
          </p:nvPr>
        </p:nvSpPr>
        <p:spPr/>
        <p:txBody>
          <a:bodyPr/>
          <a:lstStyle/>
          <a:p>
            <a:r>
              <a:rPr lang="en-GB" dirty="0" smtClean="0"/>
              <a:t>Irish Free State (1922) </a:t>
            </a:r>
          </a:p>
          <a:p>
            <a:r>
              <a:rPr lang="en-GB" dirty="0" smtClean="0"/>
              <a:t>became the Irish Republic (officially in 1949)</a:t>
            </a:r>
          </a:p>
          <a:p>
            <a:pPr marL="0" indent="0">
              <a:buNone/>
            </a:pPr>
            <a:endParaRPr lang="en-GB" dirty="0" smtClean="0"/>
          </a:p>
          <a:p>
            <a:r>
              <a:rPr lang="en-GB" dirty="0"/>
              <a:t>n</a:t>
            </a:r>
            <a:r>
              <a:rPr lang="en-GB" dirty="0" smtClean="0"/>
              <a:t>ew constitution in 1937 enacted by Taoiseach, </a:t>
            </a:r>
            <a:r>
              <a:rPr lang="en-GB" dirty="0" err="1" smtClean="0"/>
              <a:t>Éamon</a:t>
            </a:r>
            <a:r>
              <a:rPr lang="en-GB" dirty="0" smtClean="0"/>
              <a:t> de Valera</a:t>
            </a:r>
          </a:p>
          <a:p>
            <a:r>
              <a:rPr lang="en-IE" dirty="0"/>
              <a:t>m</a:t>
            </a:r>
            <a:r>
              <a:rPr lang="en-IE" dirty="0" smtClean="0"/>
              <a:t>ajor impact </a:t>
            </a:r>
            <a:r>
              <a:rPr lang="en-IE" dirty="0"/>
              <a:t>on </a:t>
            </a:r>
            <a:r>
              <a:rPr lang="en-IE" dirty="0" smtClean="0"/>
              <a:t>language status and government </a:t>
            </a:r>
            <a:r>
              <a:rPr lang="en-IE" dirty="0"/>
              <a:t>policy</a:t>
            </a:r>
          </a:p>
          <a:p>
            <a:endParaRPr lang="en-GB" dirty="0"/>
          </a:p>
          <a:p>
            <a:endParaRPr lang="en-GB" dirty="0"/>
          </a:p>
        </p:txBody>
      </p:sp>
    </p:spTree>
    <p:extLst>
      <p:ext uri="{BB962C8B-B14F-4D97-AF65-F5344CB8AC3E}">
        <p14:creationId xmlns:p14="http://schemas.microsoft.com/office/powerpoint/2010/main" val="40136786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THE IRISH CONSTITUTION 1937</a:t>
            </a:r>
            <a:endParaRPr lang="en-GB" b="1" dirty="0"/>
          </a:p>
        </p:txBody>
      </p:sp>
      <p:sp>
        <p:nvSpPr>
          <p:cNvPr id="3" name="Content Placeholder 2"/>
          <p:cNvSpPr>
            <a:spLocks noGrp="1"/>
          </p:cNvSpPr>
          <p:nvPr>
            <p:ph idx="1"/>
          </p:nvPr>
        </p:nvSpPr>
        <p:spPr>
          <a:xfrm>
            <a:off x="737616" y="1926209"/>
            <a:ext cx="10515600" cy="4351338"/>
          </a:xfrm>
        </p:spPr>
        <p:txBody>
          <a:bodyPr/>
          <a:lstStyle/>
          <a:p>
            <a:r>
              <a:rPr lang="en-GB" dirty="0" smtClean="0"/>
              <a:t>Article 8:</a:t>
            </a:r>
          </a:p>
          <a:p>
            <a:r>
              <a:rPr lang="en-GB" dirty="0"/>
              <a:t>t</a:t>
            </a:r>
            <a:r>
              <a:rPr lang="en-GB" dirty="0" smtClean="0"/>
              <a:t>he </a:t>
            </a:r>
            <a:r>
              <a:rPr lang="en-GB" b="1" dirty="0" smtClean="0"/>
              <a:t>Irish</a:t>
            </a:r>
            <a:r>
              <a:rPr lang="en-GB" dirty="0" smtClean="0"/>
              <a:t> language as the national language is the first official language.</a:t>
            </a:r>
          </a:p>
          <a:p>
            <a:r>
              <a:rPr lang="en-GB" dirty="0"/>
              <a:t>t</a:t>
            </a:r>
            <a:r>
              <a:rPr lang="en-GB" dirty="0" smtClean="0"/>
              <a:t>he </a:t>
            </a:r>
            <a:r>
              <a:rPr lang="en-GB" b="1" dirty="0" smtClean="0"/>
              <a:t>English</a:t>
            </a:r>
            <a:r>
              <a:rPr lang="en-GB" dirty="0" smtClean="0"/>
              <a:t> language is recognised as a second official language.</a:t>
            </a:r>
          </a:p>
          <a:p>
            <a:r>
              <a:rPr lang="en-GB" dirty="0"/>
              <a:t>p</a:t>
            </a:r>
            <a:r>
              <a:rPr lang="en-GB" dirty="0" smtClean="0"/>
              <a:t>rovision may… be made by law for the exclusive </a:t>
            </a:r>
            <a:r>
              <a:rPr lang="en-GB" b="1" dirty="0" smtClean="0"/>
              <a:t>use of either of the said languages for any one or more official purposes</a:t>
            </a:r>
            <a:r>
              <a:rPr lang="en-GB" dirty="0" smtClean="0"/>
              <a:t>, either throughout the State or in any part thereof.</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1897" y="199692"/>
            <a:ext cx="2138480" cy="2981991"/>
          </a:xfrm>
          <a:prstGeom prst="rect">
            <a:avLst/>
          </a:prstGeom>
        </p:spPr>
      </p:pic>
    </p:spTree>
    <p:extLst>
      <p:ext uri="{BB962C8B-B14F-4D97-AF65-F5344CB8AC3E}">
        <p14:creationId xmlns:p14="http://schemas.microsoft.com/office/powerpoint/2010/main" val="32466817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smtClean="0"/>
              <a:t>IMPACT ON GOVERNMENT POLICY</a:t>
            </a:r>
            <a:endParaRPr lang="en-IE" b="1" dirty="0"/>
          </a:p>
        </p:txBody>
      </p:sp>
      <p:sp>
        <p:nvSpPr>
          <p:cNvPr id="3" name="Content Placeholder 2"/>
          <p:cNvSpPr>
            <a:spLocks noGrp="1"/>
          </p:cNvSpPr>
          <p:nvPr>
            <p:ph idx="1"/>
          </p:nvPr>
        </p:nvSpPr>
        <p:spPr/>
        <p:txBody>
          <a:bodyPr/>
          <a:lstStyle/>
          <a:p>
            <a:r>
              <a:rPr lang="en-IE" dirty="0"/>
              <a:t>1</a:t>
            </a:r>
            <a:r>
              <a:rPr lang="en-IE" baseline="30000" dirty="0"/>
              <a:t>st</a:t>
            </a:r>
            <a:r>
              <a:rPr lang="en-IE" dirty="0"/>
              <a:t> official language, alongside English.</a:t>
            </a:r>
          </a:p>
          <a:p>
            <a:pPr lvl="1"/>
            <a:r>
              <a:rPr lang="en-IE" dirty="0"/>
              <a:t>Both languages have equal status</a:t>
            </a:r>
          </a:p>
          <a:p>
            <a:pPr lvl="1"/>
            <a:r>
              <a:rPr lang="en-IE" dirty="0"/>
              <a:t>In law, Irish takes precedence. So if there is a discrepancy between the two language versions of a law, it is the Irish version that is deemed to be ‘right’.</a:t>
            </a:r>
          </a:p>
          <a:p>
            <a:r>
              <a:rPr lang="en-IE" dirty="0"/>
              <a:t>c</a:t>
            </a:r>
            <a:r>
              <a:rPr lang="en-IE" dirty="0" smtClean="0"/>
              <a:t>ompulsory </a:t>
            </a:r>
            <a:r>
              <a:rPr lang="en-IE" dirty="0"/>
              <a:t>in education from 5 years of age to final state examinations (with some exemptions)</a:t>
            </a:r>
          </a:p>
          <a:p>
            <a:r>
              <a:rPr lang="en-IE" dirty="0"/>
              <a:t>n</a:t>
            </a:r>
            <a:r>
              <a:rPr lang="en-IE" dirty="0" smtClean="0"/>
              <a:t>ecessary </a:t>
            </a:r>
            <a:r>
              <a:rPr lang="en-IE" dirty="0"/>
              <a:t>to have a certain level of the </a:t>
            </a:r>
            <a:r>
              <a:rPr lang="en-IE" dirty="0" err="1"/>
              <a:t>Ianguage</a:t>
            </a:r>
            <a:r>
              <a:rPr lang="en-IE" dirty="0"/>
              <a:t> to work in </a:t>
            </a:r>
            <a:r>
              <a:rPr lang="en-IE" dirty="0" smtClean="0"/>
              <a:t>some areas of the civil </a:t>
            </a:r>
            <a:r>
              <a:rPr lang="en-IE" dirty="0"/>
              <a:t>service</a:t>
            </a:r>
          </a:p>
        </p:txBody>
      </p:sp>
    </p:spTree>
    <p:extLst>
      <p:ext uri="{BB962C8B-B14F-4D97-AF65-F5344CB8AC3E}">
        <p14:creationId xmlns:p14="http://schemas.microsoft.com/office/powerpoint/2010/main" val="29539486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smtClean="0"/>
              <a:t>OFFICIAL LANGUAGES ACT (2003)</a:t>
            </a:r>
            <a:endParaRPr lang="en-IE" b="1" dirty="0"/>
          </a:p>
        </p:txBody>
      </p:sp>
      <p:sp>
        <p:nvSpPr>
          <p:cNvPr id="3" name="Content Placeholder 2"/>
          <p:cNvSpPr>
            <a:spLocks noGrp="1"/>
          </p:cNvSpPr>
          <p:nvPr>
            <p:ph idx="1"/>
          </p:nvPr>
        </p:nvSpPr>
        <p:spPr/>
        <p:txBody>
          <a:bodyPr>
            <a:normAutofit fontScale="92500" lnSpcReduction="10000"/>
          </a:bodyPr>
          <a:lstStyle/>
          <a:p>
            <a:r>
              <a:rPr lang="en-IE" dirty="0" smtClean="0"/>
              <a:t>Act established in Republic of Ireland to promote the use of Irish in the State</a:t>
            </a:r>
          </a:p>
          <a:p>
            <a:r>
              <a:rPr lang="en-IE" dirty="0"/>
              <a:t>r</a:t>
            </a:r>
            <a:r>
              <a:rPr lang="en-IE" dirty="0" smtClean="0"/>
              <a:t>ight to use either of the official languages in the Houses of Parliament (the </a:t>
            </a:r>
            <a:r>
              <a:rPr lang="en-IE" i="1" dirty="0" err="1" smtClean="0"/>
              <a:t>Oireachtas</a:t>
            </a:r>
            <a:r>
              <a:rPr lang="en-IE" dirty="0"/>
              <a:t>)</a:t>
            </a:r>
            <a:endParaRPr lang="en-IE" dirty="0" smtClean="0"/>
          </a:p>
          <a:p>
            <a:pPr lvl="1"/>
            <a:r>
              <a:rPr lang="en-IE" dirty="0"/>
              <a:t>a</a:t>
            </a:r>
            <a:r>
              <a:rPr lang="en-IE" dirty="0" smtClean="0"/>
              <a:t>ll debates and proceedings of the Houses shall be published in each of the official languages</a:t>
            </a:r>
          </a:p>
          <a:p>
            <a:r>
              <a:rPr lang="en-IE" dirty="0"/>
              <a:t>r</a:t>
            </a:r>
            <a:r>
              <a:rPr lang="en-IE" dirty="0" smtClean="0"/>
              <a:t>ight to use either of the official languages in court</a:t>
            </a:r>
          </a:p>
          <a:p>
            <a:pPr marL="685800" lvl="2">
              <a:spcBef>
                <a:spcPts val="1000"/>
              </a:spcBef>
            </a:pPr>
            <a:r>
              <a:rPr lang="en-IE" sz="2400" dirty="0"/>
              <a:t>n</a:t>
            </a:r>
            <a:r>
              <a:rPr lang="en-IE" sz="2400" dirty="0" smtClean="0"/>
              <a:t>o </a:t>
            </a:r>
            <a:r>
              <a:rPr lang="en-IE" sz="2400" dirty="0"/>
              <a:t>one should be disadvantaged by their language of choice</a:t>
            </a:r>
          </a:p>
          <a:p>
            <a:pPr marL="228600" lvl="1">
              <a:spcBef>
                <a:spcPts val="1000"/>
              </a:spcBef>
            </a:pPr>
            <a:r>
              <a:rPr lang="en-IE" sz="2800" dirty="0"/>
              <a:t>d</a:t>
            </a:r>
            <a:r>
              <a:rPr lang="en-IE" sz="2800" dirty="0" smtClean="0"/>
              <a:t>uty of public bodies to use the official languages in communications with the public (oral and written)</a:t>
            </a:r>
            <a:r>
              <a:rPr lang="en-IE" sz="2800" dirty="0"/>
              <a:t> </a:t>
            </a:r>
            <a:endParaRPr lang="en-IE" sz="2800" dirty="0" smtClean="0"/>
          </a:p>
          <a:p>
            <a:pPr marL="685800" lvl="2">
              <a:spcBef>
                <a:spcPts val="1000"/>
              </a:spcBef>
            </a:pPr>
            <a:r>
              <a:rPr lang="en-IE" dirty="0"/>
              <a:t>i</a:t>
            </a:r>
            <a:r>
              <a:rPr lang="en-IE" dirty="0" smtClean="0"/>
              <a:t>f </a:t>
            </a:r>
            <a:r>
              <a:rPr lang="en-IE" dirty="0"/>
              <a:t>a member of the public contacts a public body in one language, they should respond in the same language</a:t>
            </a:r>
          </a:p>
          <a:p>
            <a:pPr marL="457200" lvl="1" indent="0">
              <a:buNone/>
            </a:pPr>
            <a:endParaRPr lang="en-GB" dirty="0" smtClean="0"/>
          </a:p>
        </p:txBody>
      </p:sp>
    </p:spTree>
    <p:extLst>
      <p:ext uri="{BB962C8B-B14F-4D97-AF65-F5344CB8AC3E}">
        <p14:creationId xmlns:p14="http://schemas.microsoft.com/office/powerpoint/2010/main" val="35548264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OFFICIAL LANGUAGES ACT (CONTINUED)</a:t>
            </a:r>
            <a:endParaRPr lang="en-GB" b="1" dirty="0"/>
          </a:p>
        </p:txBody>
      </p:sp>
      <p:sp>
        <p:nvSpPr>
          <p:cNvPr id="3" name="Content Placeholder 2"/>
          <p:cNvSpPr>
            <a:spLocks noGrp="1"/>
          </p:cNvSpPr>
          <p:nvPr>
            <p:ph idx="1"/>
          </p:nvPr>
        </p:nvSpPr>
        <p:spPr/>
        <p:txBody>
          <a:bodyPr>
            <a:normAutofit/>
          </a:bodyPr>
          <a:lstStyle/>
          <a:p>
            <a:r>
              <a:rPr lang="en-IE" dirty="0"/>
              <a:t>e</a:t>
            </a:r>
            <a:r>
              <a:rPr lang="en-IE" dirty="0" smtClean="0"/>
              <a:t>stablishment </a:t>
            </a:r>
            <a:r>
              <a:rPr lang="en-IE" dirty="0"/>
              <a:t>of </a:t>
            </a:r>
            <a:r>
              <a:rPr lang="en-GB" dirty="0" err="1"/>
              <a:t>Oifig</a:t>
            </a:r>
            <a:r>
              <a:rPr lang="en-GB" dirty="0"/>
              <a:t> </a:t>
            </a:r>
            <a:r>
              <a:rPr lang="en-GB" dirty="0" smtClean="0"/>
              <a:t>an </a:t>
            </a:r>
            <a:r>
              <a:rPr lang="en-GB" dirty="0" err="1" smtClean="0"/>
              <a:t>Choimisinéara</a:t>
            </a:r>
            <a:r>
              <a:rPr lang="en-GB" dirty="0" smtClean="0"/>
              <a:t> </a:t>
            </a:r>
            <a:r>
              <a:rPr lang="en-GB" dirty="0" err="1" smtClean="0"/>
              <a:t>Teanga</a:t>
            </a:r>
            <a:r>
              <a:rPr lang="en-GB" dirty="0" smtClean="0"/>
              <a:t> </a:t>
            </a:r>
            <a:r>
              <a:rPr lang="en-GB" dirty="0"/>
              <a:t>(Office of </a:t>
            </a:r>
            <a:r>
              <a:rPr lang="en-GB" dirty="0" smtClean="0"/>
              <a:t>the Language </a:t>
            </a:r>
            <a:r>
              <a:rPr lang="en-GB" dirty="0"/>
              <a:t>Commissioner</a:t>
            </a:r>
            <a:r>
              <a:rPr lang="en-GB" dirty="0" smtClean="0"/>
              <a:t>)</a:t>
            </a:r>
          </a:p>
          <a:p>
            <a:pPr marL="0" indent="0">
              <a:buNone/>
            </a:pPr>
            <a:endParaRPr lang="en-GB" dirty="0"/>
          </a:p>
          <a:p>
            <a:pPr lvl="1"/>
            <a:r>
              <a:rPr lang="en-GB" sz="2800" dirty="0"/>
              <a:t>To monitor compliance of the Act by public bodies</a:t>
            </a:r>
            <a:endParaRPr lang="en-IE" sz="2800" dirty="0"/>
          </a:p>
          <a:p>
            <a:pPr lvl="1"/>
            <a:r>
              <a:rPr lang="en-IE" sz="2800" dirty="0"/>
              <a:t>To investigate any failures by a public body to comply with the Act</a:t>
            </a:r>
          </a:p>
          <a:p>
            <a:pPr lvl="1"/>
            <a:r>
              <a:rPr lang="en-IE" sz="2800" dirty="0"/>
              <a:t>To provide assistance and advice to the public regarding rights, and to public bodies regarding obligations, as set out in the Act</a:t>
            </a:r>
          </a:p>
          <a:p>
            <a:endParaRPr lang="en-GB" dirty="0"/>
          </a:p>
        </p:txBody>
      </p:sp>
    </p:spTree>
    <p:extLst>
      <p:ext uri="{BB962C8B-B14F-4D97-AF65-F5344CB8AC3E}">
        <p14:creationId xmlns:p14="http://schemas.microsoft.com/office/powerpoint/2010/main" val="13684558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smtClean="0"/>
              <a:t>IRISH AND THE LANGUAGE OF GOVERNMENT</a:t>
            </a:r>
            <a:endParaRPr lang="en-IE" b="1" dirty="0"/>
          </a:p>
        </p:txBody>
      </p:sp>
      <p:sp>
        <p:nvSpPr>
          <p:cNvPr id="3" name="Content Placeholder 2"/>
          <p:cNvSpPr>
            <a:spLocks noGrp="1"/>
          </p:cNvSpPr>
          <p:nvPr>
            <p:ph idx="1"/>
          </p:nvPr>
        </p:nvSpPr>
        <p:spPr/>
        <p:txBody>
          <a:bodyPr>
            <a:normAutofit/>
          </a:bodyPr>
          <a:lstStyle/>
          <a:p>
            <a:r>
              <a:rPr lang="en-IE" dirty="0" err="1"/>
              <a:t>Uachtarán</a:t>
            </a:r>
            <a:r>
              <a:rPr lang="en-IE" dirty="0"/>
              <a:t> na </a:t>
            </a:r>
            <a:r>
              <a:rPr lang="en-IE" dirty="0" err="1" smtClean="0"/>
              <a:t>hÉireann</a:t>
            </a:r>
            <a:r>
              <a:rPr lang="en-IE" dirty="0" smtClean="0"/>
              <a:t> (President); </a:t>
            </a:r>
            <a:r>
              <a:rPr lang="en-IE" dirty="0" err="1" smtClean="0"/>
              <a:t>Áras</a:t>
            </a:r>
            <a:r>
              <a:rPr lang="en-IE" dirty="0" smtClean="0"/>
              <a:t> </a:t>
            </a:r>
            <a:r>
              <a:rPr lang="en-IE" dirty="0"/>
              <a:t>an </a:t>
            </a:r>
            <a:r>
              <a:rPr lang="en-IE" dirty="0" err="1"/>
              <a:t>Uachtaráin</a:t>
            </a:r>
            <a:endParaRPr lang="en-IE" dirty="0"/>
          </a:p>
          <a:p>
            <a:r>
              <a:rPr lang="en-IE" dirty="0" err="1" smtClean="0"/>
              <a:t>Oireachtas</a:t>
            </a:r>
            <a:r>
              <a:rPr lang="en-IE" dirty="0" smtClean="0"/>
              <a:t> (Legislature): </a:t>
            </a:r>
            <a:r>
              <a:rPr lang="en-IE" dirty="0" err="1"/>
              <a:t>Dáil</a:t>
            </a:r>
            <a:r>
              <a:rPr lang="en-IE" dirty="0"/>
              <a:t> </a:t>
            </a:r>
            <a:r>
              <a:rPr lang="en-IE" dirty="0" err="1"/>
              <a:t>Éireann</a:t>
            </a:r>
            <a:r>
              <a:rPr lang="en-IE" dirty="0"/>
              <a:t> and Seanad </a:t>
            </a:r>
            <a:r>
              <a:rPr lang="en-IE" dirty="0" err="1"/>
              <a:t>Éireann</a:t>
            </a:r>
            <a:endParaRPr lang="en-IE" dirty="0"/>
          </a:p>
          <a:p>
            <a:r>
              <a:rPr lang="en-IE" dirty="0" err="1"/>
              <a:t>Teachta</a:t>
            </a:r>
            <a:r>
              <a:rPr lang="en-IE" dirty="0"/>
              <a:t> </a:t>
            </a:r>
            <a:r>
              <a:rPr lang="en-IE" dirty="0" err="1"/>
              <a:t>Dála</a:t>
            </a:r>
            <a:r>
              <a:rPr lang="en-IE" dirty="0"/>
              <a:t> (T.D</a:t>
            </a:r>
            <a:r>
              <a:rPr lang="en-IE" dirty="0" smtClean="0"/>
              <a:t>.) (‘member of parliament’)</a:t>
            </a:r>
          </a:p>
          <a:p>
            <a:pPr marL="0" indent="0">
              <a:buNone/>
            </a:pPr>
            <a:endParaRPr lang="en-IE" dirty="0"/>
          </a:p>
          <a:p>
            <a:r>
              <a:rPr lang="en-IE" dirty="0" smtClean="0"/>
              <a:t>Taoiseach (‘leader, chief’) &gt; Prime </a:t>
            </a:r>
            <a:r>
              <a:rPr lang="en-IE" dirty="0"/>
              <a:t>M</a:t>
            </a:r>
            <a:r>
              <a:rPr lang="en-IE" dirty="0" smtClean="0"/>
              <a:t>inister</a:t>
            </a:r>
            <a:endParaRPr lang="en-IE" dirty="0"/>
          </a:p>
          <a:p>
            <a:r>
              <a:rPr lang="en-IE" dirty="0" smtClean="0"/>
              <a:t>Tánaiste (‘second-in-rank’) &gt; Deputy Prime Minister</a:t>
            </a:r>
            <a:endParaRPr lang="en-IE" dirty="0"/>
          </a:p>
          <a:p>
            <a:r>
              <a:rPr lang="en-IE" dirty="0" err="1"/>
              <a:t>Ceann</a:t>
            </a:r>
            <a:r>
              <a:rPr lang="en-IE" dirty="0"/>
              <a:t> </a:t>
            </a:r>
            <a:r>
              <a:rPr lang="en-IE" dirty="0" err="1" smtClean="0"/>
              <a:t>Comhairle</a:t>
            </a:r>
            <a:r>
              <a:rPr lang="en-IE" dirty="0" smtClean="0"/>
              <a:t> (Speaker of the Assembly)</a:t>
            </a:r>
          </a:p>
        </p:txBody>
      </p:sp>
    </p:spTree>
    <p:extLst>
      <p:ext uri="{BB962C8B-B14F-4D97-AF65-F5344CB8AC3E}">
        <p14:creationId xmlns:p14="http://schemas.microsoft.com/office/powerpoint/2010/main" val="12985194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IRISH IN THE PUBLIC SPACE</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52750" y="2324894"/>
            <a:ext cx="6286500" cy="3352800"/>
          </a:xfrm>
          <a:prstGeom prst="rect">
            <a:avLst/>
          </a:prstGeom>
        </p:spPr>
      </p:pic>
    </p:spTree>
    <p:extLst>
      <p:ext uri="{BB962C8B-B14F-4D97-AF65-F5344CB8AC3E}">
        <p14:creationId xmlns:p14="http://schemas.microsoft.com/office/powerpoint/2010/main" val="12758126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NORTHERN IRELAND</a:t>
            </a:r>
            <a:endParaRPr lang="en-GB" b="1" dirty="0"/>
          </a:p>
        </p:txBody>
      </p:sp>
      <p:sp>
        <p:nvSpPr>
          <p:cNvPr id="3" name="Content Placeholder 2"/>
          <p:cNvSpPr>
            <a:spLocks noGrp="1"/>
          </p:cNvSpPr>
          <p:nvPr>
            <p:ph idx="1"/>
          </p:nvPr>
        </p:nvSpPr>
        <p:spPr/>
        <p:txBody>
          <a:bodyPr>
            <a:normAutofit/>
          </a:bodyPr>
          <a:lstStyle/>
          <a:p>
            <a:pPr lvl="1"/>
            <a:r>
              <a:rPr lang="en-GB" sz="3300" dirty="0"/>
              <a:t>divisive/contested status of languages </a:t>
            </a:r>
            <a:endParaRPr lang="en-GB" sz="3300" dirty="0" smtClean="0"/>
          </a:p>
          <a:p>
            <a:pPr marL="457200" lvl="1" indent="0">
              <a:buNone/>
            </a:pPr>
            <a:endParaRPr lang="en-GB" sz="3300" dirty="0"/>
          </a:p>
          <a:p>
            <a:pPr lvl="1"/>
            <a:r>
              <a:rPr lang="en-GB" sz="3300" dirty="0" smtClean="0"/>
              <a:t>no state support for Irish (or Ulster Scots) in 1921</a:t>
            </a:r>
          </a:p>
          <a:p>
            <a:pPr lvl="1"/>
            <a:r>
              <a:rPr lang="en-GB" sz="3300" dirty="0" smtClean="0"/>
              <a:t>Irish language as ‘foreign’, ‘threat’ etc.</a:t>
            </a:r>
          </a:p>
          <a:p>
            <a:pPr lvl="1"/>
            <a:endParaRPr lang="en-GB" sz="3300" dirty="0" smtClean="0"/>
          </a:p>
          <a:p>
            <a:pPr lvl="1"/>
            <a:r>
              <a:rPr lang="en-GB" sz="3300" dirty="0" smtClean="0"/>
              <a:t>Ulster Scots did not exist as a term until 1980s</a:t>
            </a:r>
          </a:p>
          <a:p>
            <a:pPr lvl="1"/>
            <a:r>
              <a:rPr lang="en-GB" sz="3300" dirty="0"/>
              <a:t>c</a:t>
            </a:r>
            <a:r>
              <a:rPr lang="en-GB" sz="3300" dirty="0" smtClean="0"/>
              <a:t>ontested status of Ulster Scots: language or dialect?</a:t>
            </a:r>
          </a:p>
          <a:p>
            <a:pPr lvl="1"/>
            <a:endParaRPr lang="en-GB" sz="3300" dirty="0"/>
          </a:p>
        </p:txBody>
      </p:sp>
    </p:spTree>
    <p:extLst>
      <p:ext uri="{BB962C8B-B14F-4D97-AF65-F5344CB8AC3E}">
        <p14:creationId xmlns:p14="http://schemas.microsoft.com/office/powerpoint/2010/main" val="38883784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940662" y="493713"/>
            <a:ext cx="10006012" cy="919162"/>
          </a:xfrm>
        </p:spPr>
        <p:txBody>
          <a:bodyPr>
            <a:normAutofit fontScale="90000"/>
          </a:bodyPr>
          <a:lstStyle/>
          <a:p>
            <a:pPr algn="ctr" eaLnBrk="1" hangingPunct="1">
              <a:defRPr/>
            </a:pPr>
            <a:r>
              <a:rPr lang="en-GB" altLang="en-US" sz="4000" b="1" dirty="0" smtClean="0"/>
              <a:t>LEGISLATIVE BACKGROUND IN NORTHERN IRELAND</a:t>
            </a:r>
            <a:endParaRPr lang="en-GB" altLang="en-US" sz="4000" dirty="0"/>
          </a:p>
        </p:txBody>
      </p:sp>
      <p:sp>
        <p:nvSpPr>
          <p:cNvPr id="3" name="Rectangle 3"/>
          <p:cNvSpPr txBox="1">
            <a:spLocks noGrp="1"/>
          </p:cNvSpPr>
          <p:nvPr>
            <p:ph idx="4294967295"/>
          </p:nvPr>
        </p:nvSpPr>
        <p:spPr>
          <a:xfrm>
            <a:off x="1071155" y="1412875"/>
            <a:ext cx="10075816" cy="4587331"/>
          </a:xfrm>
        </p:spPr>
        <p:txBody>
          <a:bodyPr>
            <a:normAutofit/>
          </a:bodyPr>
          <a:lstStyle/>
          <a:p>
            <a:pPr eaLnBrk="1" hangingPunct="1">
              <a:lnSpc>
                <a:spcPct val="90000"/>
              </a:lnSpc>
              <a:defRPr/>
            </a:pPr>
            <a:endParaRPr lang="en-GB" altLang="en-US" sz="3600" dirty="0"/>
          </a:p>
          <a:p>
            <a:pPr eaLnBrk="1" hangingPunct="1">
              <a:lnSpc>
                <a:spcPct val="90000"/>
              </a:lnSpc>
              <a:defRPr/>
            </a:pPr>
            <a:r>
              <a:rPr lang="en-GB" altLang="en-US" sz="3600" dirty="0"/>
              <a:t>need for support of linguistic diversity first articulated: </a:t>
            </a:r>
            <a:endParaRPr lang="en-GB" altLang="en-US" sz="3600" dirty="0" smtClean="0"/>
          </a:p>
          <a:p>
            <a:pPr marL="0" indent="0" eaLnBrk="1" hangingPunct="1">
              <a:lnSpc>
                <a:spcPct val="90000"/>
              </a:lnSpc>
              <a:buNone/>
              <a:defRPr/>
            </a:pPr>
            <a:endParaRPr lang="en-GB" altLang="en-US" sz="3600" dirty="0" smtClean="0"/>
          </a:p>
          <a:p>
            <a:pPr eaLnBrk="1" hangingPunct="1">
              <a:lnSpc>
                <a:spcPct val="90000"/>
              </a:lnSpc>
              <a:defRPr/>
            </a:pPr>
            <a:r>
              <a:rPr lang="en-GB" altLang="en-US" sz="3600" dirty="0" smtClean="0"/>
              <a:t>Good </a:t>
            </a:r>
            <a:r>
              <a:rPr lang="en-GB" altLang="en-US" sz="3600" dirty="0"/>
              <a:t>Friday/Belfast Agreement (1998)</a:t>
            </a:r>
          </a:p>
          <a:p>
            <a:pPr eaLnBrk="1" hangingPunct="1">
              <a:lnSpc>
                <a:spcPct val="90000"/>
              </a:lnSpc>
              <a:buFont typeface="Wingdings" panose="05000000000000000000" pitchFamily="2" charset="2"/>
              <a:buNone/>
              <a:defRPr/>
            </a:pPr>
            <a:r>
              <a:rPr lang="en-GB" altLang="en-US" dirty="0" smtClean="0"/>
              <a:t>	</a:t>
            </a:r>
          </a:p>
        </p:txBody>
      </p:sp>
    </p:spTree>
    <p:extLst>
      <p:ext uri="{BB962C8B-B14F-4D97-AF65-F5344CB8AC3E}">
        <p14:creationId xmlns:p14="http://schemas.microsoft.com/office/powerpoint/2010/main" val="328423753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6777" y="1774104"/>
            <a:ext cx="6757852" cy="7232749"/>
          </a:xfrm>
          <a:prstGeom prst="rect">
            <a:avLst/>
          </a:prstGeom>
        </p:spPr>
        <p:txBody>
          <a:bodyPr wrap="square">
            <a:spAutoFit/>
          </a:bodyPr>
          <a:lstStyle/>
          <a:p>
            <a:pPr lvl="0" algn="ctr" eaLnBrk="0" fontAlgn="base" hangingPunct="0">
              <a:spcBef>
                <a:spcPct val="0"/>
              </a:spcBef>
              <a:spcAft>
                <a:spcPct val="0"/>
              </a:spcAft>
              <a:tabLst>
                <a:tab pos="3810000" algn="l"/>
              </a:tabLst>
            </a:pPr>
            <a:endParaRPr lang="en-GB" altLang="en-US" i="1" dirty="0" smtClean="0">
              <a:latin typeface="Arial" panose="020B0604020202020204" pitchFamily="34" charset="0"/>
              <a:ea typeface="Times New Roman" panose="02020603050405020304" pitchFamily="18" charset="0"/>
            </a:endParaRPr>
          </a:p>
          <a:p>
            <a:pPr lvl="0" algn="ctr" eaLnBrk="0" fontAlgn="base" hangingPunct="0">
              <a:spcBef>
                <a:spcPct val="0"/>
              </a:spcBef>
              <a:spcAft>
                <a:spcPct val="0"/>
              </a:spcAft>
              <a:tabLst>
                <a:tab pos="3810000" algn="l"/>
              </a:tabLst>
            </a:pPr>
            <a:r>
              <a:rPr lang="en-GB" altLang="en-US" sz="4400" i="1" dirty="0" smtClean="0">
                <a:latin typeface="Arial" panose="020B0604020202020204" pitchFamily="34" charset="0"/>
                <a:ea typeface="Times New Roman" panose="02020603050405020304" pitchFamily="18" charset="0"/>
              </a:rPr>
              <a:t>Fáilte </a:t>
            </a:r>
          </a:p>
          <a:p>
            <a:pPr lvl="0" algn="ctr" eaLnBrk="0" fontAlgn="base" hangingPunct="0">
              <a:spcBef>
                <a:spcPct val="0"/>
              </a:spcBef>
              <a:spcAft>
                <a:spcPct val="0"/>
              </a:spcAft>
              <a:tabLst>
                <a:tab pos="3810000" algn="l"/>
              </a:tabLst>
            </a:pPr>
            <a:r>
              <a:rPr lang="en-GB" altLang="en-US" sz="4400" i="1" dirty="0" smtClean="0">
                <a:latin typeface="Arial" panose="020B0604020202020204" pitchFamily="34" charset="0"/>
                <a:ea typeface="Times New Roman" panose="02020603050405020304" pitchFamily="18" charset="0"/>
              </a:rPr>
              <a:t>go </a:t>
            </a:r>
            <a:r>
              <a:rPr lang="en-GB" altLang="en-US" sz="4400" i="1" dirty="0" err="1">
                <a:latin typeface="Arial" panose="020B0604020202020204" pitchFamily="34" charset="0"/>
                <a:ea typeface="Times New Roman" panose="02020603050405020304" pitchFamily="18" charset="0"/>
              </a:rPr>
              <a:t>hOllscoil</a:t>
            </a:r>
            <a:r>
              <a:rPr lang="en-GB" altLang="en-US" sz="4400" i="1" dirty="0">
                <a:latin typeface="Arial" panose="020B0604020202020204" pitchFamily="34" charset="0"/>
                <a:ea typeface="Times New Roman" panose="02020603050405020304" pitchFamily="18" charset="0"/>
              </a:rPr>
              <a:t> na </a:t>
            </a:r>
            <a:r>
              <a:rPr lang="en-GB" altLang="en-US" sz="4400" i="1" dirty="0" err="1">
                <a:latin typeface="Arial" panose="020B0604020202020204" pitchFamily="34" charset="0"/>
                <a:ea typeface="Times New Roman" panose="02020603050405020304" pitchFamily="18" charset="0"/>
              </a:rPr>
              <a:t>Banríona</a:t>
            </a:r>
            <a:r>
              <a:rPr lang="en-GB" altLang="en-US" sz="4400" i="1" dirty="0">
                <a:latin typeface="Arial" panose="020B0604020202020204" pitchFamily="34" charset="0"/>
                <a:ea typeface="Times New Roman" panose="02020603050405020304" pitchFamily="18" charset="0"/>
              </a:rPr>
              <a:t>, </a:t>
            </a:r>
            <a:r>
              <a:rPr lang="en-GB" altLang="en-US" sz="4400" i="1" dirty="0" err="1">
                <a:latin typeface="Arial" panose="020B0604020202020204" pitchFamily="34" charset="0"/>
                <a:ea typeface="Times New Roman" panose="02020603050405020304" pitchFamily="18" charset="0"/>
              </a:rPr>
              <a:t>Béal</a:t>
            </a:r>
            <a:r>
              <a:rPr lang="en-GB" altLang="en-US" sz="4400" i="1" dirty="0">
                <a:latin typeface="Arial" panose="020B0604020202020204" pitchFamily="34" charset="0"/>
                <a:ea typeface="Times New Roman" panose="02020603050405020304" pitchFamily="18" charset="0"/>
              </a:rPr>
              <a:t> </a:t>
            </a:r>
            <a:r>
              <a:rPr lang="en-GB" altLang="en-US" sz="4400" i="1" dirty="0" err="1">
                <a:latin typeface="Arial" panose="020B0604020202020204" pitchFamily="34" charset="0"/>
                <a:ea typeface="Times New Roman" panose="02020603050405020304" pitchFamily="18" charset="0"/>
              </a:rPr>
              <a:t>Feirste</a:t>
            </a:r>
            <a:r>
              <a:rPr lang="en-GB" altLang="en-US" sz="4400" i="1" dirty="0">
                <a:latin typeface="Arial" panose="020B0604020202020204" pitchFamily="34" charset="0"/>
                <a:ea typeface="Times New Roman" panose="02020603050405020304" pitchFamily="18" charset="0"/>
              </a:rPr>
              <a:t>!</a:t>
            </a:r>
            <a:endParaRPr lang="en-GB" altLang="en-US" sz="4400" dirty="0">
              <a:latin typeface="Arial" panose="020B0604020202020204" pitchFamily="34" charset="0"/>
            </a:endParaRPr>
          </a:p>
          <a:p>
            <a:pPr lvl="0" algn="ctr" eaLnBrk="0" fontAlgn="base" hangingPunct="0">
              <a:spcBef>
                <a:spcPct val="0"/>
              </a:spcBef>
              <a:spcAft>
                <a:spcPct val="0"/>
              </a:spcAft>
              <a:tabLst>
                <a:tab pos="3810000" algn="l"/>
              </a:tabLst>
            </a:pPr>
            <a:endParaRPr lang="en-GB" altLang="en-US" dirty="0" smtClean="0">
              <a:latin typeface="Arial" panose="020B0604020202020204" pitchFamily="34" charset="0"/>
              <a:ea typeface="Times New Roman" panose="02020603050405020304" pitchFamily="18" charset="0"/>
            </a:endParaRPr>
          </a:p>
          <a:p>
            <a:pPr lvl="0" algn="ctr" eaLnBrk="0" fontAlgn="base" hangingPunct="0">
              <a:spcBef>
                <a:spcPct val="0"/>
              </a:spcBef>
              <a:spcAft>
                <a:spcPct val="0"/>
              </a:spcAft>
              <a:tabLst>
                <a:tab pos="3810000" algn="l"/>
              </a:tabLst>
            </a:pPr>
            <a:endParaRPr lang="en-GB" altLang="en-US" dirty="0">
              <a:latin typeface="Arial" panose="020B0604020202020204" pitchFamily="34" charset="0"/>
              <a:ea typeface="Times New Roman" panose="02020603050405020304" pitchFamily="18" charset="0"/>
            </a:endParaRPr>
          </a:p>
          <a:p>
            <a:pPr lvl="0" algn="ctr" eaLnBrk="0" fontAlgn="base" hangingPunct="0">
              <a:spcBef>
                <a:spcPct val="0"/>
              </a:spcBef>
              <a:spcAft>
                <a:spcPct val="0"/>
              </a:spcAft>
              <a:tabLst>
                <a:tab pos="3810000" algn="l"/>
              </a:tabLst>
            </a:pPr>
            <a:endParaRPr lang="en-GB" altLang="en-US" dirty="0" smtClean="0">
              <a:latin typeface="Arial" panose="020B0604020202020204" pitchFamily="34" charset="0"/>
              <a:ea typeface="Times New Roman" panose="02020603050405020304" pitchFamily="18" charset="0"/>
            </a:endParaRPr>
          </a:p>
          <a:p>
            <a:pPr lvl="0" algn="ctr" eaLnBrk="0" fontAlgn="base" hangingPunct="0">
              <a:spcBef>
                <a:spcPct val="0"/>
              </a:spcBef>
              <a:spcAft>
                <a:spcPct val="0"/>
              </a:spcAft>
              <a:tabLst>
                <a:tab pos="3810000" algn="l"/>
              </a:tabLst>
            </a:pPr>
            <a:endParaRPr lang="en-GB" altLang="en-US" dirty="0">
              <a:latin typeface="Arial" panose="020B0604020202020204" pitchFamily="34" charset="0"/>
              <a:ea typeface="Times New Roman" panose="02020603050405020304" pitchFamily="18" charset="0"/>
            </a:endParaRPr>
          </a:p>
          <a:p>
            <a:pPr lvl="0" algn="ctr" eaLnBrk="0" fontAlgn="base" hangingPunct="0">
              <a:spcBef>
                <a:spcPct val="0"/>
              </a:spcBef>
              <a:spcAft>
                <a:spcPct val="0"/>
              </a:spcAft>
              <a:tabLst>
                <a:tab pos="3810000" algn="l"/>
              </a:tabLst>
            </a:pPr>
            <a:r>
              <a:rPr lang="en-GB" altLang="en-US" dirty="0" smtClean="0">
                <a:latin typeface="Arial" panose="020B0604020202020204" pitchFamily="34" charset="0"/>
                <a:ea typeface="Times New Roman" panose="02020603050405020304" pitchFamily="18" charset="0"/>
              </a:rPr>
              <a:t>Welcome </a:t>
            </a:r>
            <a:r>
              <a:rPr lang="en-GB" altLang="en-US" dirty="0">
                <a:latin typeface="Arial" panose="020B0604020202020204" pitchFamily="34" charset="0"/>
                <a:ea typeface="Times New Roman" panose="02020603050405020304" pitchFamily="18" charset="0"/>
              </a:rPr>
              <a:t>to Queen’s University, Belfast</a:t>
            </a:r>
            <a:r>
              <a:rPr lang="en-GB" altLang="en-US" dirty="0" smtClean="0">
                <a:latin typeface="Arial" panose="020B0604020202020204" pitchFamily="34" charset="0"/>
                <a:ea typeface="Times New Roman" panose="02020603050405020304" pitchFamily="18" charset="0"/>
              </a:rPr>
              <a:t>!</a:t>
            </a:r>
          </a:p>
          <a:p>
            <a:pPr lvl="0" algn="ctr" eaLnBrk="0" fontAlgn="base" hangingPunct="0">
              <a:spcBef>
                <a:spcPct val="0"/>
              </a:spcBef>
              <a:spcAft>
                <a:spcPct val="0"/>
              </a:spcAft>
              <a:tabLst>
                <a:tab pos="3810000" algn="l"/>
              </a:tabLst>
            </a:pPr>
            <a:endParaRPr lang="en-GB" altLang="en-US" sz="3200" dirty="0">
              <a:latin typeface="Arial" panose="020B0604020202020204" pitchFamily="34" charset="0"/>
            </a:endParaRPr>
          </a:p>
          <a:p>
            <a:pPr lvl="0" algn="ctr" eaLnBrk="0" fontAlgn="base" hangingPunct="0">
              <a:spcBef>
                <a:spcPct val="0"/>
              </a:spcBef>
              <a:spcAft>
                <a:spcPct val="0"/>
              </a:spcAft>
              <a:tabLst>
                <a:tab pos="3810000" algn="l"/>
              </a:tabLst>
            </a:pPr>
            <a:endParaRPr lang="en-GB" altLang="en-US" sz="3200" dirty="0" smtClean="0">
              <a:latin typeface="Arial" panose="020B0604020202020204" pitchFamily="34" charset="0"/>
            </a:endParaRPr>
          </a:p>
          <a:p>
            <a:pPr lvl="0" algn="ctr" eaLnBrk="0" fontAlgn="base" hangingPunct="0">
              <a:spcBef>
                <a:spcPct val="0"/>
              </a:spcBef>
              <a:spcAft>
                <a:spcPct val="0"/>
              </a:spcAft>
              <a:tabLst>
                <a:tab pos="3810000" algn="l"/>
              </a:tabLst>
            </a:pPr>
            <a:endParaRPr lang="en-GB" altLang="en-US" sz="3200" dirty="0">
              <a:latin typeface="Arial" panose="020B0604020202020204" pitchFamily="34" charset="0"/>
            </a:endParaRPr>
          </a:p>
          <a:p>
            <a:pPr lvl="0" algn="ctr" eaLnBrk="0" fontAlgn="base" hangingPunct="0">
              <a:spcBef>
                <a:spcPct val="0"/>
              </a:spcBef>
              <a:spcAft>
                <a:spcPct val="0"/>
              </a:spcAft>
              <a:tabLst>
                <a:tab pos="3810000" algn="l"/>
              </a:tabLst>
            </a:pPr>
            <a:endParaRPr lang="en-GB" altLang="en-US" sz="3200" dirty="0" smtClean="0">
              <a:latin typeface="Arial" panose="020B0604020202020204" pitchFamily="34" charset="0"/>
            </a:endParaRPr>
          </a:p>
          <a:p>
            <a:pPr lvl="0" algn="ctr" eaLnBrk="0" fontAlgn="base" hangingPunct="0">
              <a:spcBef>
                <a:spcPct val="0"/>
              </a:spcBef>
              <a:spcAft>
                <a:spcPct val="0"/>
              </a:spcAft>
              <a:tabLst>
                <a:tab pos="3810000" algn="l"/>
              </a:tabLst>
            </a:pPr>
            <a:endParaRPr lang="en-GB" altLang="en-US" sz="3200" dirty="0">
              <a:latin typeface="Arial" panose="020B0604020202020204" pitchFamily="34" charset="0"/>
            </a:endParaRPr>
          </a:p>
          <a:p>
            <a:pPr lvl="0" algn="ctr" eaLnBrk="0" fontAlgn="base" hangingPunct="0">
              <a:spcBef>
                <a:spcPct val="0"/>
              </a:spcBef>
              <a:spcAft>
                <a:spcPct val="0"/>
              </a:spcAft>
              <a:tabLst>
                <a:tab pos="3810000" algn="l"/>
              </a:tabLst>
            </a:pPr>
            <a:endParaRPr lang="en-GB" altLang="en-US" sz="3200" dirty="0" smtClean="0">
              <a:latin typeface="Arial" panose="020B0604020202020204" pitchFamily="34" charset="0"/>
            </a:endParaRPr>
          </a:p>
          <a:p>
            <a:pPr lvl="0" algn="ctr" eaLnBrk="0" fontAlgn="base" hangingPunct="0">
              <a:spcBef>
                <a:spcPct val="0"/>
              </a:spcBef>
              <a:spcAft>
                <a:spcPct val="0"/>
              </a:spcAft>
              <a:tabLst>
                <a:tab pos="3810000" algn="l"/>
              </a:tabLst>
            </a:pPr>
            <a:endParaRPr lang="en-GB" altLang="en-US" sz="3200" dirty="0">
              <a:latin typeface="Arial" panose="020B0604020202020204" pitchFamily="34" charset="0"/>
            </a:endParaRPr>
          </a:p>
        </p:txBody>
      </p:sp>
    </p:spTree>
    <p:extLst>
      <p:ext uri="{BB962C8B-B14F-4D97-AF65-F5344CB8AC3E}">
        <p14:creationId xmlns:p14="http://schemas.microsoft.com/office/powerpoint/2010/main" val="6954523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ctr" eaLnBrk="1" hangingPunct="1">
              <a:defRPr/>
            </a:pPr>
            <a:r>
              <a:rPr lang="en-GB" altLang="en-US" sz="4000" b="1" dirty="0"/>
              <a:t>BELFAST AGREEMENT</a:t>
            </a:r>
          </a:p>
        </p:txBody>
      </p:sp>
      <p:sp>
        <p:nvSpPr>
          <p:cNvPr id="43011" name="Rectangle 3"/>
          <p:cNvSpPr>
            <a:spLocks noGrp="1" noChangeArrowheads="1"/>
          </p:cNvSpPr>
          <p:nvPr>
            <p:ph idx="1"/>
          </p:nvPr>
        </p:nvSpPr>
        <p:spPr/>
        <p:txBody>
          <a:bodyPr>
            <a:normAutofit/>
          </a:bodyPr>
          <a:lstStyle/>
          <a:p>
            <a:pPr algn="just" eaLnBrk="1" hangingPunct="1">
              <a:lnSpc>
                <a:spcPct val="90000"/>
              </a:lnSpc>
              <a:buFont typeface="Wingdings" panose="05000000000000000000" pitchFamily="2" charset="2"/>
              <a:buNone/>
              <a:defRPr/>
            </a:pPr>
            <a:r>
              <a:rPr lang="en-GB" altLang="en-US" i="1" dirty="0"/>
              <a:t>	</a:t>
            </a:r>
            <a:r>
              <a:rPr lang="en-GB" altLang="en-US" i="1" dirty="0" smtClean="0"/>
              <a:t>‘</a:t>
            </a:r>
            <a:r>
              <a:rPr lang="en-GB" altLang="en-US" sz="4000" i="1" dirty="0" smtClean="0"/>
              <a:t>All participants recognise the importance of respect, understanding and tolerance in relation to linguistic diversity, including in NI, the </a:t>
            </a:r>
            <a:r>
              <a:rPr lang="en-GB" altLang="en-US" sz="4000" b="1" i="1" dirty="0" smtClean="0"/>
              <a:t>Irish</a:t>
            </a:r>
            <a:r>
              <a:rPr lang="en-GB" altLang="en-US" sz="4000" i="1" dirty="0" smtClean="0"/>
              <a:t> language, </a:t>
            </a:r>
            <a:r>
              <a:rPr lang="en-GB" altLang="en-US" sz="4000" b="1" i="1" dirty="0" smtClean="0"/>
              <a:t>Ulster-Scots</a:t>
            </a:r>
            <a:r>
              <a:rPr lang="en-GB" altLang="en-US" sz="4000" i="1" dirty="0" smtClean="0"/>
              <a:t> and the </a:t>
            </a:r>
            <a:r>
              <a:rPr lang="en-GB" altLang="en-US" sz="4000" b="1" i="1" dirty="0" smtClean="0"/>
              <a:t>languages of the various ethnic communities</a:t>
            </a:r>
            <a:r>
              <a:rPr lang="en-GB" altLang="en-US" sz="4000" i="1" dirty="0" smtClean="0"/>
              <a:t>, all of which are part of the cultural wealth of the island of Ireland.’</a:t>
            </a:r>
            <a:endParaRPr lang="en-GB" altLang="en-US" sz="4000" dirty="0" smtClean="0"/>
          </a:p>
        </p:txBody>
      </p:sp>
    </p:spTree>
    <p:extLst>
      <p:ext uri="{BB962C8B-B14F-4D97-AF65-F5344CB8AC3E}">
        <p14:creationId xmlns:p14="http://schemas.microsoft.com/office/powerpoint/2010/main" val="12010621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ctr" eaLnBrk="1" hangingPunct="1">
              <a:defRPr/>
            </a:pPr>
            <a:r>
              <a:rPr lang="en-GB" altLang="en-US" sz="3200" b="1" dirty="0"/>
              <a:t>EUROPEAN CHARTER FOR REGIONAL OR MINORITY LANGUAGES (1992)</a:t>
            </a:r>
          </a:p>
        </p:txBody>
      </p:sp>
      <p:sp>
        <p:nvSpPr>
          <p:cNvPr id="39939" name="Rectangle 3"/>
          <p:cNvSpPr>
            <a:spLocks noGrp="1" noChangeArrowheads="1"/>
          </p:cNvSpPr>
          <p:nvPr>
            <p:ph idx="1"/>
          </p:nvPr>
        </p:nvSpPr>
        <p:spPr>
          <a:xfrm>
            <a:off x="1981200" y="1701800"/>
            <a:ext cx="8229600" cy="4394200"/>
          </a:xfrm>
        </p:spPr>
        <p:txBody>
          <a:bodyPr/>
          <a:lstStyle/>
          <a:p>
            <a:pPr eaLnBrk="1" hangingPunct="1">
              <a:lnSpc>
                <a:spcPct val="90000"/>
              </a:lnSpc>
              <a:defRPr/>
            </a:pPr>
            <a:r>
              <a:rPr lang="en-GB" altLang="en-US" dirty="0" smtClean="0"/>
              <a:t>Belfast Agreement alludes specifically to the European Charter for Regional or Minority Languages &amp; consideration then being given by UK to signing it (which it did 3 years later (2001))</a:t>
            </a:r>
          </a:p>
          <a:p>
            <a:pPr eaLnBrk="1" hangingPunct="1">
              <a:lnSpc>
                <a:spcPct val="90000"/>
              </a:lnSpc>
              <a:buFont typeface="Wingdings" panose="05000000000000000000" pitchFamily="2" charset="2"/>
              <a:buNone/>
              <a:defRPr/>
            </a:pPr>
            <a:endParaRPr lang="en-GB" altLang="en-US" dirty="0" smtClean="0"/>
          </a:p>
          <a:p>
            <a:pPr eaLnBrk="1" hangingPunct="1">
              <a:lnSpc>
                <a:spcPct val="90000"/>
              </a:lnSpc>
              <a:defRPr/>
            </a:pPr>
            <a:r>
              <a:rPr lang="en-GB" altLang="en-US" dirty="0" smtClean="0"/>
              <a:t>Agreement echoes language of the Charter, including taking ‘resolute action to promote’ the Irish language specifically</a:t>
            </a:r>
          </a:p>
        </p:txBody>
      </p:sp>
    </p:spTree>
    <p:extLst>
      <p:ext uri="{BB962C8B-B14F-4D97-AF65-F5344CB8AC3E}">
        <p14:creationId xmlns:p14="http://schemas.microsoft.com/office/powerpoint/2010/main" val="3153813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992313" y="0"/>
            <a:ext cx="8229600" cy="1143000"/>
          </a:xfrm>
        </p:spPr>
        <p:txBody>
          <a:bodyPr/>
          <a:lstStyle/>
          <a:p>
            <a:pPr algn="ctr" eaLnBrk="1" hangingPunct="1">
              <a:defRPr/>
            </a:pPr>
            <a:r>
              <a:rPr lang="en-GB" altLang="en-US" b="1" dirty="0" smtClean="0"/>
              <a:t>DISTINCT NUANCING</a:t>
            </a:r>
          </a:p>
        </p:txBody>
      </p:sp>
      <p:sp>
        <p:nvSpPr>
          <p:cNvPr id="40963" name="Rectangle 3"/>
          <p:cNvSpPr>
            <a:spLocks noGrp="1" noChangeArrowheads="1"/>
          </p:cNvSpPr>
          <p:nvPr>
            <p:ph idx="1"/>
          </p:nvPr>
        </p:nvSpPr>
        <p:spPr>
          <a:xfrm>
            <a:off x="1981200" y="1196975"/>
            <a:ext cx="8229600" cy="4929188"/>
          </a:xfrm>
        </p:spPr>
        <p:txBody>
          <a:bodyPr/>
          <a:lstStyle/>
          <a:p>
            <a:pPr eaLnBrk="1" hangingPunct="1">
              <a:lnSpc>
                <a:spcPct val="90000"/>
              </a:lnSpc>
              <a:defRPr/>
            </a:pPr>
            <a:r>
              <a:rPr lang="en-GB" altLang="en-US" dirty="0" smtClean="0"/>
              <a:t>Charter speaks, on only a couple of occasions, of making commitments ‘as far as this is reasonably possible’ </a:t>
            </a:r>
          </a:p>
          <a:p>
            <a:pPr eaLnBrk="1" hangingPunct="1">
              <a:lnSpc>
                <a:spcPct val="90000"/>
              </a:lnSpc>
              <a:defRPr/>
            </a:pPr>
            <a:endParaRPr lang="en-GB" altLang="en-US" dirty="0" smtClean="0"/>
          </a:p>
          <a:p>
            <a:pPr eaLnBrk="1" hangingPunct="1">
              <a:lnSpc>
                <a:spcPct val="90000"/>
              </a:lnSpc>
              <a:defRPr/>
            </a:pPr>
            <a:r>
              <a:rPr lang="en-GB" altLang="en-US" dirty="0" smtClean="0"/>
              <a:t>among its ‘objectives and principles’, stresses that ‘the adoption of special measures in favour of regional or minority languages… is not considered to be an act of discrimination against the users of more widely-used languages’</a:t>
            </a:r>
          </a:p>
        </p:txBody>
      </p:sp>
    </p:spTree>
    <p:extLst>
      <p:ext uri="{BB962C8B-B14F-4D97-AF65-F5344CB8AC3E}">
        <p14:creationId xmlns:p14="http://schemas.microsoft.com/office/powerpoint/2010/main" val="15512722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ctr" eaLnBrk="1" hangingPunct="1">
              <a:defRPr/>
            </a:pPr>
            <a:r>
              <a:rPr lang="en-GB" altLang="en-US" sz="4000" b="1" dirty="0"/>
              <a:t>COMMUNITY SENSITIVITIES</a:t>
            </a:r>
          </a:p>
        </p:txBody>
      </p:sp>
      <p:sp>
        <p:nvSpPr>
          <p:cNvPr id="41987" name="Rectangle 3"/>
          <p:cNvSpPr>
            <a:spLocks noGrp="1" noChangeArrowheads="1"/>
          </p:cNvSpPr>
          <p:nvPr>
            <p:ph idx="1"/>
          </p:nvPr>
        </p:nvSpPr>
        <p:spPr/>
        <p:txBody>
          <a:bodyPr>
            <a:normAutofit lnSpcReduction="10000"/>
          </a:bodyPr>
          <a:lstStyle/>
          <a:p>
            <a:pPr eaLnBrk="1" hangingPunct="1">
              <a:lnSpc>
                <a:spcPct val="90000"/>
              </a:lnSpc>
              <a:defRPr/>
            </a:pPr>
            <a:r>
              <a:rPr lang="en-GB" altLang="en-US" dirty="0"/>
              <a:t>British Government to pursue commitments ‘where appropriate &amp; where people so desire it’</a:t>
            </a:r>
          </a:p>
          <a:p>
            <a:pPr eaLnBrk="1" hangingPunct="1">
              <a:lnSpc>
                <a:spcPct val="90000"/>
              </a:lnSpc>
              <a:defRPr/>
            </a:pPr>
            <a:r>
              <a:rPr lang="en-GB" altLang="en-US" dirty="0" smtClean="0"/>
              <a:t>Agreement encouraged </a:t>
            </a:r>
            <a:r>
              <a:rPr lang="en-GB" altLang="en-US" dirty="0"/>
              <a:t>new Assembly to sustain these ‘in a way which takes account of the </a:t>
            </a:r>
            <a:r>
              <a:rPr lang="en-GB" altLang="en-US" b="1" dirty="0"/>
              <a:t>desires and sensitivities</a:t>
            </a:r>
            <a:r>
              <a:rPr lang="en-GB" altLang="en-US" dirty="0"/>
              <a:t> of the community’ </a:t>
            </a:r>
          </a:p>
          <a:p>
            <a:pPr eaLnBrk="1" hangingPunct="1">
              <a:lnSpc>
                <a:spcPct val="90000"/>
              </a:lnSpc>
              <a:buFont typeface="Wingdings" panose="05000000000000000000" pitchFamily="2" charset="2"/>
              <a:buNone/>
              <a:defRPr/>
            </a:pPr>
            <a:endParaRPr lang="en-GB" altLang="en-US" dirty="0"/>
          </a:p>
          <a:p>
            <a:pPr eaLnBrk="1" hangingPunct="1">
              <a:lnSpc>
                <a:spcPct val="90000"/>
              </a:lnSpc>
              <a:defRPr/>
            </a:pPr>
            <a:r>
              <a:rPr lang="en-GB" altLang="en-US" dirty="0"/>
              <a:t>NI Problem: fractured community and conflicting perceptions of identity </a:t>
            </a:r>
          </a:p>
          <a:p>
            <a:pPr eaLnBrk="1" hangingPunct="1">
              <a:lnSpc>
                <a:spcPct val="90000"/>
              </a:lnSpc>
              <a:defRPr/>
            </a:pPr>
            <a:r>
              <a:rPr lang="en-GB" altLang="en-US" dirty="0"/>
              <a:t>recognition of both Irish and Ulster-Scots in the Belfast Agreement has not solved this problem</a:t>
            </a:r>
          </a:p>
        </p:txBody>
      </p:sp>
    </p:spTree>
    <p:extLst>
      <p:ext uri="{BB962C8B-B14F-4D97-AF65-F5344CB8AC3E}">
        <p14:creationId xmlns:p14="http://schemas.microsoft.com/office/powerpoint/2010/main" val="16882927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idx="4294967295"/>
          </p:nvPr>
        </p:nvSpPr>
        <p:spPr>
          <a:xfrm>
            <a:off x="374469" y="477702"/>
            <a:ext cx="11443063" cy="931863"/>
          </a:xfrm>
        </p:spPr>
        <p:txBody>
          <a:bodyPr>
            <a:normAutofit/>
          </a:bodyPr>
          <a:lstStyle/>
          <a:p>
            <a:pPr algn="ctr" eaLnBrk="1" hangingPunct="1">
              <a:defRPr/>
            </a:pPr>
            <a:r>
              <a:rPr lang="en-GB" altLang="en-US" sz="4000" b="1" dirty="0"/>
              <a:t>ST ANDREWS AGREEMENT (2006)</a:t>
            </a:r>
            <a:endParaRPr lang="en-GB" altLang="en-US" sz="4000" dirty="0"/>
          </a:p>
        </p:txBody>
      </p:sp>
      <p:sp>
        <p:nvSpPr>
          <p:cNvPr id="20482" name="Rectangle 3"/>
          <p:cNvSpPr>
            <a:spLocks noGrp="1"/>
          </p:cNvSpPr>
          <p:nvPr>
            <p:ph idx="4294967295"/>
          </p:nvPr>
        </p:nvSpPr>
        <p:spPr>
          <a:xfrm>
            <a:off x="209006" y="1658847"/>
            <a:ext cx="11512731" cy="4465637"/>
          </a:xfrm>
        </p:spPr>
        <p:txBody>
          <a:bodyPr>
            <a:noAutofit/>
          </a:bodyPr>
          <a:lstStyle/>
          <a:p>
            <a:pPr eaLnBrk="1" hangingPunct="1">
              <a:defRPr/>
            </a:pPr>
            <a:r>
              <a:rPr lang="en-GB" altLang="en-US" sz="3200" dirty="0"/>
              <a:t>‘The Government will introduce an </a:t>
            </a:r>
            <a:r>
              <a:rPr lang="en-GB" altLang="en-US" sz="3200" b="1" dirty="0"/>
              <a:t>Irish Language Act</a:t>
            </a:r>
            <a:r>
              <a:rPr lang="en-GB" altLang="en-US" sz="3200" dirty="0"/>
              <a:t> reflecting on the experience of Wales and Ireland and work with the incoming Executive to enhance and protect the development of the </a:t>
            </a:r>
            <a:r>
              <a:rPr lang="en-GB" altLang="en-US" sz="3200" b="1" dirty="0"/>
              <a:t>Irish</a:t>
            </a:r>
            <a:r>
              <a:rPr lang="en-GB" altLang="en-US" sz="3200" dirty="0"/>
              <a:t> </a:t>
            </a:r>
            <a:r>
              <a:rPr lang="en-GB" altLang="en-US" sz="3200" b="1" dirty="0"/>
              <a:t>language</a:t>
            </a:r>
            <a:r>
              <a:rPr lang="en-GB" altLang="en-US" sz="3200" dirty="0"/>
              <a:t>’</a:t>
            </a:r>
          </a:p>
          <a:p>
            <a:pPr eaLnBrk="1" hangingPunct="1">
              <a:defRPr/>
            </a:pPr>
            <a:r>
              <a:rPr lang="en-GB" altLang="en-US" sz="3200" dirty="0"/>
              <a:t>‘The Government firmly believes in the need to enhance and develop the </a:t>
            </a:r>
            <a:r>
              <a:rPr lang="en-GB" altLang="en-US" sz="3200" b="1" dirty="0"/>
              <a:t>Ulster Scots language, heritage and culture</a:t>
            </a:r>
            <a:r>
              <a:rPr lang="en-GB" altLang="en-US" sz="3200" dirty="0"/>
              <a:t> and will support the incoming Executive in taking this forward.’</a:t>
            </a:r>
          </a:p>
        </p:txBody>
      </p:sp>
    </p:spTree>
    <p:extLst>
      <p:ext uri="{BB962C8B-B14F-4D97-AF65-F5344CB8AC3E}">
        <p14:creationId xmlns:p14="http://schemas.microsoft.com/office/powerpoint/2010/main" val="421495659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ctr" eaLnBrk="1" hangingPunct="1">
              <a:defRPr/>
            </a:pPr>
            <a:r>
              <a:rPr lang="en-GB" altLang="en-US" sz="4000" b="1" dirty="0"/>
              <a:t>ST ANDREWS AGREEMENT ACT 2006</a:t>
            </a:r>
          </a:p>
        </p:txBody>
      </p:sp>
      <p:sp>
        <p:nvSpPr>
          <p:cNvPr id="47107" name="Rectangle 3"/>
          <p:cNvSpPr>
            <a:spLocks noGrp="1" noChangeArrowheads="1"/>
          </p:cNvSpPr>
          <p:nvPr>
            <p:ph idx="1"/>
          </p:nvPr>
        </p:nvSpPr>
        <p:spPr/>
        <p:txBody>
          <a:bodyPr/>
          <a:lstStyle/>
          <a:p>
            <a:pPr eaLnBrk="1" hangingPunct="1">
              <a:lnSpc>
                <a:spcPct val="90000"/>
              </a:lnSpc>
              <a:defRPr/>
            </a:pPr>
            <a:r>
              <a:rPr lang="en-GB" altLang="en-US" smtClean="0"/>
              <a:t>‘The Executive Committee shall adopt a strategy setting out how it proposes to enhance and protect the development of the </a:t>
            </a:r>
            <a:r>
              <a:rPr lang="en-GB" altLang="en-US" b="1" smtClean="0"/>
              <a:t>Irish</a:t>
            </a:r>
            <a:r>
              <a:rPr lang="en-GB" altLang="en-US" smtClean="0"/>
              <a:t> </a:t>
            </a:r>
            <a:r>
              <a:rPr lang="en-GB" altLang="en-US" b="1" smtClean="0"/>
              <a:t>language</a:t>
            </a:r>
            <a:r>
              <a:rPr lang="en-GB" altLang="en-US" smtClean="0"/>
              <a:t>.’</a:t>
            </a:r>
          </a:p>
          <a:p>
            <a:pPr eaLnBrk="1" hangingPunct="1">
              <a:lnSpc>
                <a:spcPct val="90000"/>
              </a:lnSpc>
              <a:defRPr/>
            </a:pPr>
            <a:endParaRPr lang="en-GB" altLang="en-US" smtClean="0"/>
          </a:p>
          <a:p>
            <a:pPr eaLnBrk="1" hangingPunct="1">
              <a:lnSpc>
                <a:spcPct val="90000"/>
              </a:lnSpc>
              <a:defRPr/>
            </a:pPr>
            <a:r>
              <a:rPr lang="en-GB" altLang="en-US" smtClean="0"/>
              <a:t>‘The Executive Committee shall adopt a strategy setting out how it proposes to enhance and develop the </a:t>
            </a:r>
            <a:r>
              <a:rPr lang="en-GB" altLang="en-US" b="1" smtClean="0"/>
              <a:t>Ulster Scots language, heritage and culture</a:t>
            </a:r>
            <a:r>
              <a:rPr lang="en-GB" altLang="en-US" smtClean="0"/>
              <a:t>.’</a:t>
            </a:r>
          </a:p>
        </p:txBody>
      </p:sp>
    </p:spTree>
    <p:extLst>
      <p:ext uri="{BB962C8B-B14F-4D97-AF65-F5344CB8AC3E}">
        <p14:creationId xmlns:p14="http://schemas.microsoft.com/office/powerpoint/2010/main" val="1101921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ctr" eaLnBrk="1" hangingPunct="1">
              <a:defRPr/>
            </a:pPr>
            <a:r>
              <a:rPr lang="en-GB" altLang="en-US" sz="4000" b="1" dirty="0" smtClean="0"/>
              <a:t>CONTROVERSY OVER IRISH LANGUAGE ACT</a:t>
            </a:r>
            <a:endParaRPr lang="en-GB" altLang="en-US" sz="4000" b="1" dirty="0"/>
          </a:p>
        </p:txBody>
      </p:sp>
      <p:sp>
        <p:nvSpPr>
          <p:cNvPr id="46083" name="Rectangle 3"/>
          <p:cNvSpPr>
            <a:spLocks noGrp="1" noChangeArrowheads="1"/>
          </p:cNvSpPr>
          <p:nvPr>
            <p:ph idx="1"/>
          </p:nvPr>
        </p:nvSpPr>
        <p:spPr/>
        <p:txBody>
          <a:bodyPr/>
          <a:lstStyle/>
          <a:p>
            <a:pPr eaLnBrk="1" hangingPunct="1">
              <a:lnSpc>
                <a:spcPct val="90000"/>
              </a:lnSpc>
              <a:defRPr/>
            </a:pPr>
            <a:r>
              <a:rPr lang="en-GB" altLang="en-US" dirty="0" smtClean="0"/>
              <a:t>commitment by British Government to an Irish Language Act in the St Andrews Agreement NOT given legislative effect in the St Andrews Act </a:t>
            </a:r>
          </a:p>
          <a:p>
            <a:pPr eaLnBrk="1" hangingPunct="1">
              <a:lnSpc>
                <a:spcPct val="90000"/>
              </a:lnSpc>
              <a:buFont typeface="Wingdings" panose="05000000000000000000" pitchFamily="2" charset="2"/>
              <a:buNone/>
              <a:defRPr/>
            </a:pPr>
            <a:endParaRPr lang="en-GB" altLang="en-US" dirty="0" smtClean="0"/>
          </a:p>
          <a:p>
            <a:pPr eaLnBrk="1" hangingPunct="1">
              <a:lnSpc>
                <a:spcPct val="90000"/>
              </a:lnSpc>
              <a:defRPr/>
            </a:pPr>
            <a:r>
              <a:rPr lang="en-GB" altLang="en-US" dirty="0" smtClean="0"/>
              <a:t>language legislation devolved to the NI Assembly and Executive: requires cross-party support which has not been forthcoming </a:t>
            </a:r>
          </a:p>
          <a:p>
            <a:pPr eaLnBrk="1" hangingPunct="1">
              <a:lnSpc>
                <a:spcPct val="90000"/>
              </a:lnSpc>
              <a:defRPr/>
            </a:pPr>
            <a:endParaRPr lang="en-GB" altLang="en-US" dirty="0"/>
          </a:p>
          <a:p>
            <a:pPr eaLnBrk="1" hangingPunct="1">
              <a:lnSpc>
                <a:spcPct val="90000"/>
              </a:lnSpc>
              <a:defRPr/>
            </a:pPr>
            <a:r>
              <a:rPr lang="en-GB" altLang="en-US" dirty="0"/>
              <a:t>c</a:t>
            </a:r>
            <a:r>
              <a:rPr lang="en-GB" altLang="en-US" dirty="0" smtClean="0"/>
              <a:t>ollapse of Northern Ireland Assembly in January 2017</a:t>
            </a:r>
          </a:p>
          <a:p>
            <a:pPr eaLnBrk="1" hangingPunct="1">
              <a:lnSpc>
                <a:spcPct val="90000"/>
              </a:lnSpc>
              <a:defRPr/>
            </a:pPr>
            <a:r>
              <a:rPr lang="en-GB" altLang="en-US" dirty="0"/>
              <a:t>f</a:t>
            </a:r>
            <a:r>
              <a:rPr lang="en-GB" altLang="en-US" dirty="0" smtClean="0"/>
              <a:t>ailure to restore Stormont; a crucial element of this has hinged on the failure to agree an Irish Language Act</a:t>
            </a:r>
          </a:p>
          <a:p>
            <a:pPr marL="0" indent="0">
              <a:buNone/>
              <a:defRPr/>
            </a:pPr>
            <a:endParaRPr lang="en-GB" altLang="en-US" dirty="0"/>
          </a:p>
        </p:txBody>
      </p:sp>
    </p:spTree>
    <p:extLst>
      <p:ext uri="{BB962C8B-B14F-4D97-AF65-F5344CB8AC3E}">
        <p14:creationId xmlns:p14="http://schemas.microsoft.com/office/powerpoint/2010/main" val="29770679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CURRENT POSITION IN NORTHERN IRELAND</a:t>
            </a:r>
            <a:endParaRPr lang="en-GB" b="1" dirty="0"/>
          </a:p>
        </p:txBody>
      </p:sp>
      <p:sp>
        <p:nvSpPr>
          <p:cNvPr id="3" name="Content Placeholder 2"/>
          <p:cNvSpPr>
            <a:spLocks noGrp="1"/>
          </p:cNvSpPr>
          <p:nvPr>
            <p:ph idx="1"/>
          </p:nvPr>
        </p:nvSpPr>
        <p:spPr/>
        <p:txBody>
          <a:bodyPr/>
          <a:lstStyle/>
          <a:p>
            <a:r>
              <a:rPr lang="en-GB" altLang="en-US" dirty="0"/>
              <a:t>no language legislation in </a:t>
            </a:r>
            <a:r>
              <a:rPr lang="en-GB" altLang="en-US" dirty="0" smtClean="0"/>
              <a:t>NI</a:t>
            </a:r>
          </a:p>
          <a:p>
            <a:r>
              <a:rPr lang="en-GB" altLang="en-US" dirty="0" smtClean="0"/>
              <a:t>this distinguishes </a:t>
            </a:r>
            <a:r>
              <a:rPr lang="en-GB" altLang="en-US" dirty="0"/>
              <a:t>it from rest of UK and Ireland</a:t>
            </a:r>
          </a:p>
          <a:p>
            <a:endParaRPr lang="en-GB" dirty="0" smtClean="0"/>
          </a:p>
          <a:p>
            <a:r>
              <a:rPr lang="en-GB" dirty="0" smtClean="0"/>
              <a:t>strategies </a:t>
            </a:r>
            <a:r>
              <a:rPr lang="en-GB" dirty="0"/>
              <a:t>for Irish </a:t>
            </a:r>
            <a:r>
              <a:rPr lang="en-GB" dirty="0" smtClean="0"/>
              <a:t>and </a:t>
            </a:r>
            <a:r>
              <a:rPr lang="en-GB" dirty="0"/>
              <a:t>Ulster </a:t>
            </a:r>
            <a:r>
              <a:rPr lang="en-GB" dirty="0" smtClean="0"/>
              <a:t>Scots, 2015-35 </a:t>
            </a:r>
          </a:p>
          <a:p>
            <a:r>
              <a:rPr lang="en-GB" dirty="0"/>
              <a:t>t</a:t>
            </a:r>
            <a:r>
              <a:rPr lang="en-GB" dirty="0" smtClean="0"/>
              <a:t>hese are being implemented by the Department for Communities (previously known as the Department of Culture, Arts &amp; Leisure) but progress is being impeded by lack of government at Stormont</a:t>
            </a:r>
            <a:endParaRPr lang="en-GB" dirty="0"/>
          </a:p>
          <a:p>
            <a:endParaRPr lang="en-GB" dirty="0"/>
          </a:p>
        </p:txBody>
      </p:sp>
    </p:spTree>
    <p:extLst>
      <p:ext uri="{BB962C8B-B14F-4D97-AF65-F5344CB8AC3E}">
        <p14:creationId xmlns:p14="http://schemas.microsoft.com/office/powerpoint/2010/main" val="5676493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TRILINGUAL SIGNAGE</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7492" y="1825625"/>
            <a:ext cx="4817016" cy="4351338"/>
          </a:xfrm>
        </p:spPr>
      </p:pic>
    </p:spTree>
    <p:extLst>
      <p:ext uri="{BB962C8B-B14F-4D97-AF65-F5344CB8AC3E}">
        <p14:creationId xmlns:p14="http://schemas.microsoft.com/office/powerpoint/2010/main" val="32714423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BILINGUAL STREET SIGNS</a:t>
            </a:r>
            <a:endParaRPr lang="en-US" b="1"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32675" y="1936769"/>
            <a:ext cx="3116706" cy="1954342"/>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6255" y="4050426"/>
            <a:ext cx="2971800" cy="221663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95954" y="4076055"/>
            <a:ext cx="3018735" cy="221229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1571" y="1936769"/>
            <a:ext cx="3142193" cy="1993756"/>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95954" y="1936769"/>
            <a:ext cx="2977236" cy="1985317"/>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49381" y="4029142"/>
            <a:ext cx="3116706" cy="2259204"/>
          </a:xfrm>
          <a:prstGeom prst="rect">
            <a:avLst/>
          </a:prstGeom>
        </p:spPr>
      </p:pic>
    </p:spTree>
    <p:extLst>
      <p:ext uri="{BB962C8B-B14F-4D97-AF65-F5344CB8AC3E}">
        <p14:creationId xmlns:p14="http://schemas.microsoft.com/office/powerpoint/2010/main" val="2406948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SAYING HELLO IN IRISH!</a:t>
            </a:r>
            <a:endParaRPr lang="en-GB" b="1" dirty="0"/>
          </a:p>
        </p:txBody>
      </p:sp>
      <p:sp>
        <p:nvSpPr>
          <p:cNvPr id="3" name="Content Placeholder 2"/>
          <p:cNvSpPr>
            <a:spLocks noGrp="1"/>
          </p:cNvSpPr>
          <p:nvPr>
            <p:ph idx="1"/>
          </p:nvPr>
        </p:nvSpPr>
        <p:spPr/>
        <p:txBody>
          <a:bodyPr/>
          <a:lstStyle/>
          <a:p>
            <a:r>
              <a:rPr lang="en-GB" i="1" dirty="0" err="1" smtClean="0"/>
              <a:t>Goidé</a:t>
            </a:r>
            <a:r>
              <a:rPr lang="en-GB" i="1" dirty="0" smtClean="0"/>
              <a:t> mar </a:t>
            </a:r>
            <a:r>
              <a:rPr lang="en-GB" i="1" dirty="0" err="1" smtClean="0"/>
              <a:t>atá</a:t>
            </a:r>
            <a:r>
              <a:rPr lang="en-GB" i="1" dirty="0" smtClean="0"/>
              <a:t> </a:t>
            </a:r>
            <a:r>
              <a:rPr lang="en-GB" i="1" dirty="0" err="1" smtClean="0"/>
              <a:t>tú</a:t>
            </a:r>
            <a:r>
              <a:rPr lang="en-GB" i="1" dirty="0" smtClean="0"/>
              <a:t>/</a:t>
            </a:r>
            <a:r>
              <a:rPr lang="en-GB" i="1" dirty="0" err="1" smtClean="0"/>
              <a:t>sibh</a:t>
            </a:r>
            <a:r>
              <a:rPr lang="en-GB" i="1" dirty="0" smtClean="0"/>
              <a:t>?</a:t>
            </a:r>
          </a:p>
          <a:p>
            <a:endParaRPr lang="en-GB" dirty="0" smtClean="0"/>
          </a:p>
          <a:p>
            <a:r>
              <a:rPr lang="en-GB" i="1" dirty="0" err="1" smtClean="0"/>
              <a:t>Cén</a:t>
            </a:r>
            <a:r>
              <a:rPr lang="en-GB" i="1" dirty="0" smtClean="0"/>
              <a:t> </a:t>
            </a:r>
            <a:r>
              <a:rPr lang="en-GB" i="1" dirty="0" err="1" smtClean="0"/>
              <a:t>chaoi</a:t>
            </a:r>
            <a:r>
              <a:rPr lang="en-GB" i="1" dirty="0" smtClean="0"/>
              <a:t> a </a:t>
            </a:r>
            <a:r>
              <a:rPr lang="en-GB" i="1" dirty="0" err="1" smtClean="0"/>
              <a:t>bhfuil</a:t>
            </a:r>
            <a:r>
              <a:rPr lang="en-GB" i="1" dirty="0" smtClean="0"/>
              <a:t> </a:t>
            </a:r>
            <a:r>
              <a:rPr lang="en-GB" i="1" dirty="0" err="1" smtClean="0"/>
              <a:t>tú</a:t>
            </a:r>
            <a:r>
              <a:rPr lang="en-GB" i="1" dirty="0" smtClean="0"/>
              <a:t>/</a:t>
            </a:r>
            <a:r>
              <a:rPr lang="en-GB" i="1" dirty="0" err="1" smtClean="0"/>
              <a:t>sibh</a:t>
            </a:r>
            <a:r>
              <a:rPr lang="en-GB" i="1" dirty="0" smtClean="0"/>
              <a:t>?</a:t>
            </a:r>
          </a:p>
          <a:p>
            <a:pPr marL="0" indent="0">
              <a:buNone/>
            </a:pPr>
            <a:endParaRPr lang="en-GB" dirty="0" smtClean="0"/>
          </a:p>
          <a:p>
            <a:r>
              <a:rPr lang="en-GB" i="1" dirty="0" err="1" smtClean="0"/>
              <a:t>Conas</a:t>
            </a:r>
            <a:r>
              <a:rPr lang="en-GB" i="1" dirty="0" smtClean="0"/>
              <a:t> </a:t>
            </a:r>
            <a:r>
              <a:rPr lang="en-GB" i="1" dirty="0" err="1" smtClean="0"/>
              <a:t>atá</a:t>
            </a:r>
            <a:r>
              <a:rPr lang="en-GB" i="1" dirty="0" smtClean="0"/>
              <a:t> </a:t>
            </a:r>
            <a:r>
              <a:rPr lang="en-GB" i="1" dirty="0" err="1" smtClean="0"/>
              <a:t>tú</a:t>
            </a:r>
            <a:r>
              <a:rPr lang="en-GB" i="1" dirty="0" smtClean="0"/>
              <a:t>/</a:t>
            </a:r>
            <a:r>
              <a:rPr lang="en-GB" i="1" dirty="0" err="1" smtClean="0"/>
              <a:t>sibh</a:t>
            </a:r>
            <a:r>
              <a:rPr lang="en-GB" i="1" dirty="0" smtClean="0"/>
              <a:t>?</a:t>
            </a:r>
            <a:endParaRPr lang="en-GB" i="1" dirty="0"/>
          </a:p>
        </p:txBody>
      </p:sp>
    </p:spTree>
    <p:extLst>
      <p:ext uri="{BB962C8B-B14F-4D97-AF65-F5344CB8AC3E}">
        <p14:creationId xmlns:p14="http://schemas.microsoft.com/office/powerpoint/2010/main" val="3259215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idx="4294967295"/>
          </p:nvPr>
        </p:nvSpPr>
        <p:spPr>
          <a:xfrm>
            <a:off x="252548" y="431846"/>
            <a:ext cx="11564983" cy="931862"/>
          </a:xfrm>
        </p:spPr>
        <p:txBody>
          <a:bodyPr>
            <a:normAutofit/>
          </a:bodyPr>
          <a:lstStyle/>
          <a:p>
            <a:pPr algn="ctr" eaLnBrk="1" hangingPunct="1">
              <a:defRPr/>
            </a:pPr>
            <a:r>
              <a:rPr lang="en-GB" altLang="en-US" sz="3600" b="1" dirty="0" smtClean="0"/>
              <a:t>‘NEW SPEAKERS’ AND BELFAST </a:t>
            </a:r>
            <a:r>
              <a:rPr lang="en-GB" altLang="en-US" sz="3600" b="1" dirty="0"/>
              <a:t>GAELTACHT QUARTER </a:t>
            </a:r>
            <a:r>
              <a:rPr lang="en-GB" altLang="en-US" sz="4000" b="1" dirty="0"/>
              <a:t> </a:t>
            </a:r>
          </a:p>
        </p:txBody>
      </p:sp>
      <p:sp>
        <p:nvSpPr>
          <p:cNvPr id="30722" name="Rectangle 3"/>
          <p:cNvSpPr>
            <a:spLocks noGrp="1"/>
          </p:cNvSpPr>
          <p:nvPr>
            <p:ph idx="4294967295"/>
          </p:nvPr>
        </p:nvSpPr>
        <p:spPr>
          <a:xfrm>
            <a:off x="870858" y="1624013"/>
            <a:ext cx="10537372" cy="4515530"/>
          </a:xfrm>
        </p:spPr>
        <p:txBody>
          <a:bodyPr>
            <a:normAutofit/>
          </a:bodyPr>
          <a:lstStyle/>
          <a:p>
            <a:pPr eaLnBrk="1" hangingPunct="1">
              <a:defRPr/>
            </a:pPr>
            <a:r>
              <a:rPr lang="en-GB" altLang="en-US" dirty="0" smtClean="0"/>
              <a:t>Belfast quarters, e.g. Titanic Quarter, Queen’s Quarter</a:t>
            </a:r>
          </a:p>
          <a:p>
            <a:pPr marL="0" indent="0" eaLnBrk="1" hangingPunct="1">
              <a:buNone/>
              <a:defRPr/>
            </a:pPr>
            <a:endParaRPr lang="en-GB" altLang="en-US" dirty="0" smtClean="0"/>
          </a:p>
          <a:p>
            <a:pPr>
              <a:defRPr/>
            </a:pPr>
            <a:r>
              <a:rPr lang="en-GB" altLang="en-US" dirty="0" smtClean="0"/>
              <a:t>West Belfast Task Force proposal (2002): designation of an area in West Belfast as a Gaeltacht area </a:t>
            </a:r>
          </a:p>
          <a:p>
            <a:pPr eaLnBrk="1" hangingPunct="1">
              <a:defRPr/>
            </a:pPr>
            <a:r>
              <a:rPr lang="en-GB" altLang="en-US" dirty="0" smtClean="0"/>
              <a:t>based on numbers and prominence of ‘new’ speakers of Irish</a:t>
            </a:r>
          </a:p>
          <a:p>
            <a:pPr eaLnBrk="1" hangingPunct="1">
              <a:defRPr/>
            </a:pPr>
            <a:r>
              <a:rPr lang="en-GB" altLang="en-US" dirty="0" smtClean="0"/>
              <a:t>plan for Gaeltacht Quarter adopted by government (DCAL)</a:t>
            </a:r>
          </a:p>
          <a:p>
            <a:pPr eaLnBrk="1" hangingPunct="1">
              <a:defRPr/>
            </a:pPr>
            <a:r>
              <a:rPr lang="en-GB" altLang="en-US" dirty="0" smtClean="0"/>
              <a:t>capital investment in infrastructure: community centres, sports facilities and purpose-built premises for radio station</a:t>
            </a:r>
          </a:p>
        </p:txBody>
      </p:sp>
    </p:spTree>
    <p:extLst>
      <p:ext uri="{BB962C8B-B14F-4D97-AF65-F5344CB8AC3E}">
        <p14:creationId xmlns:p14="http://schemas.microsoft.com/office/powerpoint/2010/main" val="235869071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smtClean="0"/>
              <a:t>SHARED HERITAGE</a:t>
            </a:r>
            <a:endParaRPr lang="en-IE" b="1" dirty="0"/>
          </a:p>
        </p:txBody>
      </p:sp>
      <p:sp>
        <p:nvSpPr>
          <p:cNvPr id="3" name="Content Placeholder 2"/>
          <p:cNvSpPr>
            <a:spLocks noGrp="1"/>
          </p:cNvSpPr>
          <p:nvPr>
            <p:ph idx="1"/>
          </p:nvPr>
        </p:nvSpPr>
        <p:spPr/>
        <p:txBody>
          <a:bodyPr/>
          <a:lstStyle/>
          <a:p>
            <a:r>
              <a:rPr lang="en-IE" dirty="0" smtClean="0"/>
              <a:t>The languages of Ulster </a:t>
            </a:r>
            <a:r>
              <a:rPr lang="en-IE" dirty="0" err="1" smtClean="0"/>
              <a:t>placenames</a:t>
            </a:r>
            <a:r>
              <a:rPr lang="en-IE" dirty="0" smtClean="0"/>
              <a:t>: Irish, English, Scots</a:t>
            </a:r>
          </a:p>
          <a:p>
            <a:r>
              <a:rPr lang="en-IE" dirty="0"/>
              <a:t>o</a:t>
            </a:r>
            <a:r>
              <a:rPr lang="en-IE" dirty="0" smtClean="0"/>
              <a:t>nly one contested place-name: Ir. </a:t>
            </a:r>
            <a:r>
              <a:rPr lang="en-IE" i="1" dirty="0" err="1" smtClean="0"/>
              <a:t>Doire</a:t>
            </a:r>
            <a:r>
              <a:rPr lang="en-IE" dirty="0" smtClean="0"/>
              <a:t> </a:t>
            </a:r>
            <a:r>
              <a:rPr lang="en-IE" dirty="0"/>
              <a:t>&gt; Derry </a:t>
            </a:r>
            <a:r>
              <a:rPr lang="en-IE" dirty="0" smtClean="0"/>
              <a:t>(&gt; Londonderry)</a:t>
            </a:r>
            <a:endParaRPr lang="en-IE" dirty="0"/>
          </a:p>
          <a:p>
            <a:endParaRPr lang="en-IE" dirty="0" smtClean="0"/>
          </a:p>
          <a:p>
            <a:r>
              <a:rPr lang="en-IE" dirty="0" smtClean="0"/>
              <a:t>Irish: </a:t>
            </a:r>
            <a:r>
              <a:rPr lang="en-IE" i="1" dirty="0" err="1" smtClean="0"/>
              <a:t>Béal</a:t>
            </a:r>
            <a:r>
              <a:rPr lang="en-IE" i="1" dirty="0" smtClean="0"/>
              <a:t> </a:t>
            </a:r>
            <a:r>
              <a:rPr lang="en-IE" i="1" dirty="0" err="1" smtClean="0"/>
              <a:t>Feirste</a:t>
            </a:r>
            <a:r>
              <a:rPr lang="en-IE" i="1" dirty="0" smtClean="0"/>
              <a:t> </a:t>
            </a:r>
            <a:r>
              <a:rPr lang="en-IE" dirty="0" smtClean="0"/>
              <a:t>(Belfast), </a:t>
            </a:r>
            <a:r>
              <a:rPr lang="en-IE" i="1" dirty="0" err="1" smtClean="0"/>
              <a:t>Seanchill</a:t>
            </a:r>
            <a:r>
              <a:rPr lang="en-IE" dirty="0" smtClean="0"/>
              <a:t> (Shankill), </a:t>
            </a:r>
            <a:r>
              <a:rPr lang="en-IE" i="1" dirty="0" err="1"/>
              <a:t>Tuath</a:t>
            </a:r>
            <a:r>
              <a:rPr lang="en-IE" i="1" dirty="0"/>
              <a:t> na </a:t>
            </a:r>
            <a:r>
              <a:rPr lang="en-IE" i="1" dirty="0" err="1" smtClean="0"/>
              <a:t>bhFál</a:t>
            </a:r>
            <a:r>
              <a:rPr lang="en-IE" i="1" dirty="0" smtClean="0"/>
              <a:t> </a:t>
            </a:r>
            <a:r>
              <a:rPr lang="en-IE" dirty="0" smtClean="0"/>
              <a:t>(Falls)</a:t>
            </a:r>
            <a:endParaRPr lang="en-IE" dirty="0"/>
          </a:p>
          <a:p>
            <a:r>
              <a:rPr lang="en-IE" dirty="0" smtClean="0"/>
              <a:t>Scottish: </a:t>
            </a:r>
            <a:r>
              <a:rPr lang="en-IE" dirty="0" err="1" smtClean="0"/>
              <a:t>Sandyknowes</a:t>
            </a:r>
            <a:r>
              <a:rPr lang="en-IE" dirty="0" smtClean="0"/>
              <a:t>, </a:t>
            </a:r>
            <a:r>
              <a:rPr lang="en-IE" dirty="0" err="1" smtClean="0"/>
              <a:t>Caldhame</a:t>
            </a:r>
            <a:r>
              <a:rPr lang="en-IE" dirty="0" smtClean="0"/>
              <a:t>, Balmoral</a:t>
            </a:r>
          </a:p>
          <a:p>
            <a:r>
              <a:rPr lang="en-IE" dirty="0" smtClean="0"/>
              <a:t>English: </a:t>
            </a:r>
            <a:r>
              <a:rPr lang="en-IE" dirty="0" err="1" smtClean="0"/>
              <a:t>Brookeborough</a:t>
            </a:r>
            <a:r>
              <a:rPr lang="en-IE" dirty="0" smtClean="0"/>
              <a:t>; </a:t>
            </a:r>
            <a:r>
              <a:rPr lang="en-IE" dirty="0" err="1" smtClean="0"/>
              <a:t>Cookstown</a:t>
            </a:r>
            <a:endParaRPr lang="en-IE" dirty="0" smtClean="0"/>
          </a:p>
        </p:txBody>
      </p:sp>
    </p:spTree>
    <p:extLst>
      <p:ext uri="{BB962C8B-B14F-4D97-AF65-F5344CB8AC3E}">
        <p14:creationId xmlns:p14="http://schemas.microsoft.com/office/powerpoint/2010/main" val="10723055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017" y="513805"/>
            <a:ext cx="11051177" cy="6061165"/>
          </a:xfrm>
          <a:prstGeom prst="rect">
            <a:avLst/>
          </a:prstGeom>
        </p:spPr>
      </p:pic>
    </p:spTree>
    <p:extLst>
      <p:ext uri="{BB962C8B-B14F-4D97-AF65-F5344CB8AC3E}">
        <p14:creationId xmlns:p14="http://schemas.microsoft.com/office/powerpoint/2010/main" val="29900161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SOME CONCLUSIONS</a:t>
            </a:r>
            <a:endParaRPr lang="en-GB" b="1" dirty="0"/>
          </a:p>
        </p:txBody>
      </p:sp>
      <p:sp>
        <p:nvSpPr>
          <p:cNvPr id="3" name="Content Placeholder 2"/>
          <p:cNvSpPr>
            <a:spLocks noGrp="1"/>
          </p:cNvSpPr>
          <p:nvPr>
            <p:ph idx="1"/>
          </p:nvPr>
        </p:nvSpPr>
        <p:spPr/>
        <p:txBody>
          <a:bodyPr/>
          <a:lstStyle/>
          <a:p>
            <a:r>
              <a:rPr lang="en-GB" dirty="0" smtClean="0"/>
              <a:t>Irish and Ulster Scots are endangered languages; </a:t>
            </a:r>
            <a:r>
              <a:rPr lang="en-GB" dirty="0"/>
              <a:t>declining </a:t>
            </a:r>
            <a:r>
              <a:rPr lang="en-GB" dirty="0" smtClean="0"/>
              <a:t>numbers </a:t>
            </a:r>
            <a:r>
              <a:rPr lang="en-GB" dirty="0"/>
              <a:t>of native </a:t>
            </a:r>
            <a:r>
              <a:rPr lang="en-GB" dirty="0" smtClean="0"/>
              <a:t>speakers, despite </a:t>
            </a:r>
            <a:r>
              <a:rPr lang="en-GB" dirty="0"/>
              <a:t>varying degrees of government support </a:t>
            </a:r>
          </a:p>
          <a:p>
            <a:r>
              <a:rPr lang="en-GB" dirty="0" smtClean="0"/>
              <a:t>both have left their mark on English as we speak it and on our cultural environment (e.g. place-names); but influence of Ulster Scots is confined to the north of Ireland </a:t>
            </a:r>
          </a:p>
          <a:p>
            <a:r>
              <a:rPr lang="en-GB" dirty="0" smtClean="0"/>
              <a:t>Irish has a ‘new speaker’ population, particularly in urban areas, facilitated by </a:t>
            </a:r>
            <a:r>
              <a:rPr lang="en-GB" dirty="0"/>
              <a:t>I</a:t>
            </a:r>
            <a:r>
              <a:rPr lang="en-GB" dirty="0" smtClean="0"/>
              <a:t>rish-medium education. There is considerable vigour in some associated developments, e.g. Irish-medium television, online platforms etc.</a:t>
            </a:r>
          </a:p>
          <a:p>
            <a:r>
              <a:rPr lang="en-GB" dirty="0"/>
              <a:t>i</a:t>
            </a:r>
            <a:r>
              <a:rPr lang="en-GB" dirty="0" smtClean="0"/>
              <a:t>n NI, language continues to be a divisive issue</a:t>
            </a:r>
            <a:endParaRPr lang="en-GB" dirty="0"/>
          </a:p>
        </p:txBody>
      </p:sp>
    </p:spTree>
    <p:extLst>
      <p:ext uri="{BB962C8B-B14F-4D97-AF65-F5344CB8AC3E}">
        <p14:creationId xmlns:p14="http://schemas.microsoft.com/office/powerpoint/2010/main" val="39736429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SOME RESOURCES</a:t>
            </a:r>
            <a:endParaRPr lang="en-GB" b="1" dirty="0"/>
          </a:p>
        </p:txBody>
      </p:sp>
      <p:sp>
        <p:nvSpPr>
          <p:cNvPr id="3" name="Content Placeholder 2"/>
          <p:cNvSpPr>
            <a:spLocks noGrp="1"/>
          </p:cNvSpPr>
          <p:nvPr>
            <p:ph idx="1"/>
          </p:nvPr>
        </p:nvSpPr>
        <p:spPr/>
        <p:txBody>
          <a:bodyPr>
            <a:normAutofit/>
          </a:bodyPr>
          <a:lstStyle/>
          <a:p>
            <a:r>
              <a:rPr lang="en-GB" dirty="0">
                <a:hlinkClick r:id="rId2"/>
              </a:rPr>
              <a:t>https://www.uni-due.de/DI/</a:t>
            </a:r>
            <a:endParaRPr lang="en-GB" dirty="0" smtClean="0">
              <a:hlinkClick r:id="rId2"/>
            </a:endParaRPr>
          </a:p>
          <a:p>
            <a:r>
              <a:rPr lang="en-GB" dirty="0" smtClean="0">
                <a:hlinkClick r:id="rId2"/>
              </a:rPr>
              <a:t>https</a:t>
            </a:r>
            <a:r>
              <a:rPr lang="en-GB" dirty="0">
                <a:hlinkClick r:id="rId2"/>
              </a:rPr>
              <a:t>://</a:t>
            </a:r>
            <a:r>
              <a:rPr lang="en-GB" dirty="0" smtClean="0">
                <a:hlinkClick r:id="rId2"/>
              </a:rPr>
              <a:t>www.bbc.co.uk/iplayer/episode/b09g3ll5/languages-of-ulster-series-1-episode-1</a:t>
            </a:r>
            <a:endParaRPr lang="en-GB" dirty="0" smtClean="0"/>
          </a:p>
          <a:p>
            <a:r>
              <a:rPr lang="en-GB" dirty="0">
                <a:hlinkClick r:id="rId3"/>
              </a:rPr>
              <a:t>http://</a:t>
            </a:r>
            <a:r>
              <a:rPr lang="en-GB" dirty="0" smtClean="0">
                <a:hlinkClick r:id="rId3"/>
              </a:rPr>
              <a:t>ulsterscotsacademy.com</a:t>
            </a:r>
            <a:r>
              <a:rPr lang="en-GB" dirty="0" smtClean="0"/>
              <a:t> </a:t>
            </a:r>
          </a:p>
          <a:p>
            <a:r>
              <a:rPr lang="en-GB" dirty="0" smtClean="0">
                <a:hlinkClick r:id="rId4"/>
              </a:rPr>
              <a:t>https</a:t>
            </a:r>
            <a:r>
              <a:rPr lang="en-GB" dirty="0">
                <a:hlinkClick r:id="rId4"/>
              </a:rPr>
              <a:t>://www.cso.ie/en/releasesandpublications/ep/p-cp10esil/p10esil</a:t>
            </a:r>
            <a:r>
              <a:rPr lang="en-GB" dirty="0" smtClean="0">
                <a:hlinkClick r:id="rId4"/>
              </a:rPr>
              <a:t>/</a:t>
            </a:r>
            <a:endParaRPr lang="en-GB" dirty="0" smtClean="0"/>
          </a:p>
          <a:p>
            <a:r>
              <a:rPr lang="en-GB" dirty="0">
                <a:hlinkClick r:id="rId5"/>
              </a:rPr>
              <a:t>http://www.placenamesni.org</a:t>
            </a:r>
            <a:r>
              <a:rPr lang="en-GB" dirty="0" smtClean="0">
                <a:hlinkClick r:id="rId5"/>
              </a:rPr>
              <a:t>/</a:t>
            </a:r>
            <a:endParaRPr lang="en-GB" dirty="0" smtClean="0"/>
          </a:p>
          <a:p>
            <a:r>
              <a:rPr lang="en-GB" dirty="0" smtClean="0">
                <a:hlinkClick r:id="rId6"/>
              </a:rPr>
              <a:t>http://meits.org/</a:t>
            </a:r>
            <a:endParaRPr lang="en-GB" dirty="0" smtClean="0"/>
          </a:p>
          <a:p>
            <a:r>
              <a:rPr lang="en-GB" dirty="0" smtClean="0"/>
              <a:t>Nic </a:t>
            </a:r>
            <a:r>
              <a:rPr lang="en-GB" dirty="0" err="1" smtClean="0"/>
              <a:t>Pháidín</a:t>
            </a:r>
            <a:r>
              <a:rPr lang="en-GB" dirty="0" smtClean="0"/>
              <a:t> &amp; Ó </a:t>
            </a:r>
            <a:r>
              <a:rPr lang="en-GB" dirty="0" err="1" smtClean="0"/>
              <a:t>Cearnaigh</a:t>
            </a:r>
            <a:r>
              <a:rPr lang="en-GB" dirty="0" smtClean="0"/>
              <a:t>, </a:t>
            </a:r>
            <a:r>
              <a:rPr lang="en-GB" i="1" dirty="0" smtClean="0"/>
              <a:t>A New View of the Irish Language </a:t>
            </a:r>
            <a:r>
              <a:rPr lang="en-GB" dirty="0" smtClean="0"/>
              <a:t>(2008) </a:t>
            </a:r>
          </a:p>
          <a:p>
            <a:endParaRPr lang="en-GB" dirty="0" smtClean="0"/>
          </a:p>
          <a:p>
            <a:pPr marL="0" indent="0">
              <a:buNone/>
            </a:pPr>
            <a:endParaRPr lang="en-GB" dirty="0" smtClean="0"/>
          </a:p>
          <a:p>
            <a:endParaRPr lang="en-GB" dirty="0" smtClean="0"/>
          </a:p>
          <a:p>
            <a:endParaRPr lang="en-GB" dirty="0"/>
          </a:p>
        </p:txBody>
      </p:sp>
      <p:sp>
        <p:nvSpPr>
          <p:cNvPr id="5"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29439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FIRST IMPRESSIONS!</a:t>
            </a:r>
            <a:endParaRPr lang="en-GB" b="1" dirty="0"/>
          </a:p>
        </p:txBody>
      </p:sp>
      <p:sp>
        <p:nvSpPr>
          <p:cNvPr id="3" name="Content Placeholder 2"/>
          <p:cNvSpPr>
            <a:spLocks noGrp="1"/>
          </p:cNvSpPr>
          <p:nvPr>
            <p:ph idx="1"/>
          </p:nvPr>
        </p:nvSpPr>
        <p:spPr/>
        <p:txBody>
          <a:bodyPr/>
          <a:lstStyle/>
          <a:p>
            <a:r>
              <a:rPr lang="en-GB" dirty="0" smtClean="0"/>
              <a:t>Familiarity? Any words you have heard before? ‘Fáilte’?</a:t>
            </a:r>
          </a:p>
          <a:p>
            <a:pPr marL="0" indent="0">
              <a:buNone/>
            </a:pPr>
            <a:endParaRPr lang="en-GB" dirty="0" smtClean="0"/>
          </a:p>
          <a:p>
            <a:r>
              <a:rPr lang="en-GB" dirty="0" smtClean="0"/>
              <a:t>Connections (Language Family)? Similarity to English, Spanish etc.?</a:t>
            </a:r>
          </a:p>
          <a:p>
            <a:pPr marL="0" indent="0">
              <a:buNone/>
            </a:pPr>
            <a:endParaRPr lang="en-GB" dirty="0" smtClean="0"/>
          </a:p>
          <a:p>
            <a:r>
              <a:rPr lang="en-GB" dirty="0" smtClean="0"/>
              <a:t>Sounds and Orthography (spelling conventions)?</a:t>
            </a:r>
          </a:p>
          <a:p>
            <a:pPr marL="0" indent="0">
              <a:buNone/>
            </a:pPr>
            <a:endParaRPr lang="en-GB" dirty="0" smtClean="0"/>
          </a:p>
          <a:p>
            <a:r>
              <a:rPr lang="en-GB" dirty="0" smtClean="0"/>
              <a:t>Variety of Forms (region)?</a:t>
            </a:r>
            <a:endParaRPr lang="en-GB" dirty="0"/>
          </a:p>
        </p:txBody>
      </p:sp>
    </p:spTree>
    <p:extLst>
      <p:ext uri="{BB962C8B-B14F-4D97-AF65-F5344CB8AC3E}">
        <p14:creationId xmlns:p14="http://schemas.microsoft.com/office/powerpoint/2010/main" val="5918320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033" y="444137"/>
            <a:ext cx="7262949" cy="5917474"/>
          </a:xfrm>
          <a:prstGeom prst="rect">
            <a:avLst/>
          </a:prstGeom>
        </p:spPr>
      </p:pic>
    </p:spTree>
    <p:extLst>
      <p:ext uri="{BB962C8B-B14F-4D97-AF65-F5344CB8AC3E}">
        <p14:creationId xmlns:p14="http://schemas.microsoft.com/office/powerpoint/2010/main" val="1492301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CONTEMPORARY DIALECTS OF IRISH</a:t>
            </a:r>
            <a:endParaRPr lang="en-GB" b="1" dirty="0"/>
          </a:p>
        </p:txBody>
      </p:sp>
      <p:sp>
        <p:nvSpPr>
          <p:cNvPr id="3" name="Content Placeholder 2"/>
          <p:cNvSpPr>
            <a:spLocks noGrp="1"/>
          </p:cNvSpPr>
          <p:nvPr>
            <p:ph idx="1"/>
          </p:nvPr>
        </p:nvSpPr>
        <p:spPr/>
        <p:txBody>
          <a:bodyPr/>
          <a:lstStyle/>
          <a:p>
            <a:pPr marL="0" indent="0">
              <a:buNone/>
            </a:pPr>
            <a:endParaRPr lang="en-GB" dirty="0" smtClean="0"/>
          </a:p>
          <a:p>
            <a:r>
              <a:rPr lang="en-GB" i="1" dirty="0" err="1" smtClean="0"/>
              <a:t>Goidé</a:t>
            </a:r>
            <a:r>
              <a:rPr lang="en-GB" i="1" dirty="0" smtClean="0"/>
              <a:t> mar </a:t>
            </a:r>
            <a:r>
              <a:rPr lang="en-GB" i="1" dirty="0" err="1" smtClean="0"/>
              <a:t>atá</a:t>
            </a:r>
            <a:r>
              <a:rPr lang="en-GB" i="1" dirty="0" smtClean="0"/>
              <a:t> </a:t>
            </a:r>
            <a:r>
              <a:rPr lang="en-GB" i="1" dirty="0" err="1" smtClean="0"/>
              <a:t>tú</a:t>
            </a:r>
            <a:r>
              <a:rPr lang="en-GB" i="1" dirty="0" smtClean="0"/>
              <a:t>/</a:t>
            </a:r>
            <a:r>
              <a:rPr lang="en-GB" i="1" dirty="0" err="1" smtClean="0"/>
              <a:t>sibh</a:t>
            </a:r>
            <a:r>
              <a:rPr lang="en-GB" i="1" dirty="0" smtClean="0"/>
              <a:t>? 		</a:t>
            </a:r>
            <a:r>
              <a:rPr lang="en-GB" dirty="0" smtClean="0"/>
              <a:t>ULSTER</a:t>
            </a:r>
          </a:p>
          <a:p>
            <a:endParaRPr lang="en-GB" dirty="0" smtClean="0"/>
          </a:p>
          <a:p>
            <a:r>
              <a:rPr lang="en-GB" i="1" dirty="0" err="1" smtClean="0"/>
              <a:t>Cén</a:t>
            </a:r>
            <a:r>
              <a:rPr lang="en-GB" i="1" dirty="0" smtClean="0"/>
              <a:t> </a:t>
            </a:r>
            <a:r>
              <a:rPr lang="en-GB" i="1" dirty="0" err="1" smtClean="0"/>
              <a:t>chaoi</a:t>
            </a:r>
            <a:r>
              <a:rPr lang="en-GB" i="1" dirty="0" smtClean="0"/>
              <a:t> a </a:t>
            </a:r>
            <a:r>
              <a:rPr lang="en-GB" i="1" dirty="0" err="1" smtClean="0"/>
              <a:t>bhfuil</a:t>
            </a:r>
            <a:r>
              <a:rPr lang="en-GB" i="1" dirty="0" smtClean="0"/>
              <a:t> </a:t>
            </a:r>
            <a:r>
              <a:rPr lang="en-GB" i="1" dirty="0" err="1" smtClean="0"/>
              <a:t>tú</a:t>
            </a:r>
            <a:r>
              <a:rPr lang="en-GB" i="1" dirty="0" smtClean="0"/>
              <a:t>/</a:t>
            </a:r>
            <a:r>
              <a:rPr lang="en-GB" i="1" dirty="0" err="1" smtClean="0"/>
              <a:t>sibh</a:t>
            </a:r>
            <a:r>
              <a:rPr lang="en-GB" i="1" dirty="0" smtClean="0"/>
              <a:t>? 	</a:t>
            </a:r>
            <a:r>
              <a:rPr lang="en-GB" dirty="0" smtClean="0"/>
              <a:t>CONNAUGHT/CONNACHT</a:t>
            </a:r>
          </a:p>
          <a:p>
            <a:pPr marL="0" indent="0">
              <a:buNone/>
            </a:pPr>
            <a:endParaRPr lang="en-GB" dirty="0" smtClean="0"/>
          </a:p>
          <a:p>
            <a:r>
              <a:rPr lang="en-GB" i="1" dirty="0" err="1" smtClean="0"/>
              <a:t>Conas</a:t>
            </a:r>
            <a:r>
              <a:rPr lang="en-GB" i="1" dirty="0" smtClean="0"/>
              <a:t> </a:t>
            </a:r>
            <a:r>
              <a:rPr lang="en-GB" i="1" dirty="0" err="1" smtClean="0"/>
              <a:t>atá</a:t>
            </a:r>
            <a:r>
              <a:rPr lang="en-GB" i="1" dirty="0" smtClean="0"/>
              <a:t> </a:t>
            </a:r>
            <a:r>
              <a:rPr lang="en-GB" i="1" dirty="0" err="1" smtClean="0"/>
              <a:t>tú</a:t>
            </a:r>
            <a:r>
              <a:rPr lang="en-GB" i="1" dirty="0" smtClean="0"/>
              <a:t>/</a:t>
            </a:r>
            <a:r>
              <a:rPr lang="en-GB" i="1" dirty="0" err="1" smtClean="0"/>
              <a:t>sibh</a:t>
            </a:r>
            <a:r>
              <a:rPr lang="en-GB" i="1" dirty="0" smtClean="0"/>
              <a:t>? 		</a:t>
            </a:r>
            <a:r>
              <a:rPr lang="en-GB" dirty="0" smtClean="0"/>
              <a:t>MUNSTER</a:t>
            </a:r>
            <a:endParaRPr lang="en-GB" dirty="0"/>
          </a:p>
        </p:txBody>
      </p:sp>
    </p:spTree>
    <p:extLst>
      <p:ext uri="{BB962C8B-B14F-4D97-AF65-F5344CB8AC3E}">
        <p14:creationId xmlns:p14="http://schemas.microsoft.com/office/powerpoint/2010/main" val="2760356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i="1" dirty="0" smtClean="0"/>
              <a:t>GAELTACHT: </a:t>
            </a:r>
            <a:r>
              <a:rPr lang="en-GB" b="1" dirty="0" smtClean="0"/>
              <a:t>IRISH-SPEAKING DISTRICTS</a:t>
            </a:r>
            <a:endParaRPr lang="en-GB" b="1" dirty="0"/>
          </a:p>
        </p:txBody>
      </p:sp>
      <p:sp>
        <p:nvSpPr>
          <p:cNvPr id="3" name="Content Placeholder 2"/>
          <p:cNvSpPr>
            <a:spLocks noGrp="1"/>
          </p:cNvSpPr>
          <p:nvPr>
            <p:ph idx="1"/>
          </p:nvPr>
        </p:nvSpPr>
        <p:spPr>
          <a:xfrm>
            <a:off x="838200" y="1904002"/>
            <a:ext cx="7940040" cy="4351338"/>
          </a:xfrm>
        </p:spPr>
        <p:txBody>
          <a:bodyPr>
            <a:normAutofit/>
          </a:bodyPr>
          <a:lstStyle/>
          <a:p>
            <a:r>
              <a:rPr lang="en-GB" dirty="0" smtClean="0"/>
              <a:t>traditional speakers: unbroken chain of transmission across the generations</a:t>
            </a:r>
          </a:p>
          <a:p>
            <a:pPr marL="0" indent="0">
              <a:buNone/>
            </a:pPr>
            <a:endParaRPr lang="en-GB" dirty="0" smtClean="0"/>
          </a:p>
          <a:p>
            <a:r>
              <a:rPr lang="en-GB" dirty="0">
                <a:solidFill>
                  <a:srgbClr val="FF0000"/>
                </a:solidFill>
              </a:rPr>
              <a:t>t</a:t>
            </a:r>
            <a:r>
              <a:rPr lang="en-GB" dirty="0" smtClean="0">
                <a:solidFill>
                  <a:srgbClr val="FF0000"/>
                </a:solidFill>
              </a:rPr>
              <a:t>o note:</a:t>
            </a:r>
          </a:p>
          <a:p>
            <a:r>
              <a:rPr lang="en-GB" dirty="0" smtClean="0"/>
              <a:t>1. geographical distribution</a:t>
            </a:r>
          </a:p>
          <a:p>
            <a:r>
              <a:rPr lang="en-GB" dirty="0" smtClean="0"/>
              <a:t>2. fragmentation</a:t>
            </a:r>
            <a:endParaRPr lang="en-GB" dirty="0"/>
          </a:p>
          <a:p>
            <a:endParaRPr lang="en-IE" dirty="0"/>
          </a:p>
          <a:p>
            <a:r>
              <a:rPr lang="en-IE" dirty="0"/>
              <a:t>s</a:t>
            </a:r>
            <a:r>
              <a:rPr lang="en-IE" dirty="0" smtClean="0"/>
              <a:t>imilarities with </a:t>
            </a:r>
            <a:r>
              <a:rPr lang="en-IE" dirty="0"/>
              <a:t>Scotland and Wales</a:t>
            </a:r>
          </a:p>
          <a:p>
            <a:endParaRPr lang="en-GB" dirty="0" smtClean="0"/>
          </a:p>
          <a:p>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227" y="1690688"/>
            <a:ext cx="3797808" cy="5063744"/>
          </a:xfrm>
          <a:prstGeom prst="rect">
            <a:avLst/>
          </a:prstGeom>
        </p:spPr>
      </p:pic>
    </p:spTree>
    <p:extLst>
      <p:ext uri="{BB962C8B-B14F-4D97-AF65-F5344CB8AC3E}">
        <p14:creationId xmlns:p14="http://schemas.microsoft.com/office/powerpoint/2010/main" val="3547659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IRISH SPEAKERS: </a:t>
            </a:r>
            <a:r>
              <a:rPr lang="en-IE" b="1" dirty="0" smtClean="0"/>
              <a:t>IRISH REPUBLIC</a:t>
            </a:r>
            <a:endParaRPr lang="en-GB" b="1" dirty="0"/>
          </a:p>
        </p:txBody>
      </p:sp>
      <p:sp>
        <p:nvSpPr>
          <p:cNvPr id="3" name="Content Placeholder 2"/>
          <p:cNvSpPr>
            <a:spLocks noGrp="1"/>
          </p:cNvSpPr>
          <p:nvPr>
            <p:ph idx="1"/>
          </p:nvPr>
        </p:nvSpPr>
        <p:spPr/>
        <p:txBody>
          <a:bodyPr>
            <a:normAutofit lnSpcReduction="10000"/>
          </a:bodyPr>
          <a:lstStyle/>
          <a:p>
            <a:r>
              <a:rPr lang="en-IE" dirty="0" smtClean="0"/>
              <a:t>Census 2016:</a:t>
            </a:r>
            <a:endParaRPr lang="en-GB" dirty="0" smtClean="0"/>
          </a:p>
          <a:p>
            <a:pPr lvl="1"/>
            <a:r>
              <a:rPr lang="en-GB" sz="2800" dirty="0" smtClean="0"/>
              <a:t>Total population: 4.4 million</a:t>
            </a:r>
          </a:p>
          <a:p>
            <a:pPr lvl="1"/>
            <a:r>
              <a:rPr lang="en-GB" sz="2800" dirty="0" smtClean="0"/>
              <a:t>39.8% (1.76 million) </a:t>
            </a:r>
            <a:r>
              <a:rPr lang="en-GB" sz="2800" dirty="0"/>
              <a:t>able to speak Irish</a:t>
            </a:r>
          </a:p>
          <a:p>
            <a:pPr lvl="1"/>
            <a:r>
              <a:rPr lang="en-GB" sz="2800" dirty="0" smtClean="0"/>
              <a:t>[however</a:t>
            </a:r>
            <a:r>
              <a:rPr lang="en-GB" sz="2800" dirty="0"/>
              <a:t>, majority could claim some knowledge of Irish </a:t>
            </a:r>
            <a:r>
              <a:rPr lang="en-GB" sz="2800" dirty="0" smtClean="0"/>
              <a:t>as it is a compulsory subject at school]</a:t>
            </a:r>
            <a:endParaRPr lang="en-GB" sz="2800" dirty="0"/>
          </a:p>
          <a:p>
            <a:pPr lvl="1"/>
            <a:r>
              <a:rPr lang="en-GB" sz="2800" dirty="0" smtClean="0"/>
              <a:t>4.2% (73,803) speak Irish </a:t>
            </a:r>
            <a:r>
              <a:rPr lang="en-GB" sz="2800" dirty="0"/>
              <a:t>daily outside of the education system</a:t>
            </a:r>
          </a:p>
          <a:p>
            <a:pPr lvl="1"/>
            <a:endParaRPr lang="en-GB" sz="2800" dirty="0" smtClean="0"/>
          </a:p>
          <a:p>
            <a:pPr lvl="1"/>
            <a:r>
              <a:rPr lang="en-GB" sz="2800" dirty="0" smtClean="0"/>
              <a:t>Gaeltacht population: 96,090</a:t>
            </a:r>
          </a:p>
          <a:p>
            <a:pPr lvl="1"/>
            <a:r>
              <a:rPr lang="en-GB" sz="2800" dirty="0" smtClean="0"/>
              <a:t>63,664 (66.3%): ability to speak Irish</a:t>
            </a:r>
          </a:p>
          <a:p>
            <a:pPr lvl="1"/>
            <a:r>
              <a:rPr lang="en-GB" sz="2800" dirty="0" smtClean="0"/>
              <a:t>32</a:t>
            </a:r>
            <a:r>
              <a:rPr lang="en-GB" sz="2800" dirty="0"/>
              <a:t>% </a:t>
            </a:r>
            <a:r>
              <a:rPr lang="en-GB" sz="2800" dirty="0" smtClean="0"/>
              <a:t>speak </a:t>
            </a:r>
            <a:r>
              <a:rPr lang="en-GB" sz="2800" dirty="0"/>
              <a:t>Irish daily outside the education system</a:t>
            </a:r>
            <a:r>
              <a:rPr lang="en-GB" sz="2800" dirty="0" smtClean="0"/>
              <a:t>.</a:t>
            </a:r>
          </a:p>
          <a:p>
            <a:pPr marL="457200" lvl="1" indent="0">
              <a:buNone/>
            </a:pPr>
            <a:endParaRPr lang="en-IE" dirty="0"/>
          </a:p>
          <a:p>
            <a:pPr marL="457200" lvl="1" indent="0">
              <a:buNone/>
            </a:pPr>
            <a:endParaRPr lang="en-GB" dirty="0"/>
          </a:p>
        </p:txBody>
      </p:sp>
    </p:spTree>
    <p:extLst>
      <p:ext uri="{BB962C8B-B14F-4D97-AF65-F5344CB8AC3E}">
        <p14:creationId xmlns:p14="http://schemas.microsoft.com/office/powerpoint/2010/main" val="21415313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1769</TotalTime>
  <Words>2161</Words>
  <Application>Microsoft Office PowerPoint</Application>
  <PresentationFormat>Widescreen</PresentationFormat>
  <Paragraphs>269</Paragraphs>
  <Slides>44</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Calibri Light</vt:lpstr>
      <vt:lpstr>Times New Roman</vt:lpstr>
      <vt:lpstr>Wingdings</vt:lpstr>
      <vt:lpstr>Office Theme</vt:lpstr>
      <vt:lpstr>INTRODUCTION TO THE LANGUAGES OF IRELAND</vt:lpstr>
      <vt:lpstr>PowerPoint Presentation</vt:lpstr>
      <vt:lpstr>PowerPoint Presentation</vt:lpstr>
      <vt:lpstr>SAYING HELLO IN IRISH!</vt:lpstr>
      <vt:lpstr>FIRST IMPRESSIONS!</vt:lpstr>
      <vt:lpstr>PowerPoint Presentation</vt:lpstr>
      <vt:lpstr>CONTEMPORARY DIALECTS OF IRISH</vt:lpstr>
      <vt:lpstr>GAELTACHT: IRISH-SPEAKING DISTRICTS</vt:lpstr>
      <vt:lpstr>IRISH SPEAKERS: IRISH REPUBLIC</vt:lpstr>
      <vt:lpstr>IRISH SPEAKERS: NORTHERN IRELAND</vt:lpstr>
      <vt:lpstr>PowerPoint Presentation</vt:lpstr>
      <vt:lpstr>ULSTER SCOTS</vt:lpstr>
      <vt:lpstr>PowerPoint Presentation</vt:lpstr>
      <vt:lpstr>ULSTER SCOTS SPEAKERS</vt:lpstr>
      <vt:lpstr>IRISH AND ULSTER SCOTS: SHARED CONTEXTS?</vt:lpstr>
      <vt:lpstr>LANGUAGES AND IDENTITY</vt:lpstr>
      <vt:lpstr>KING HENRY VIII TO THE TOWN OF GALWAY, 1536</vt:lpstr>
      <vt:lpstr>EDMUND SPENSER, THE QUEEN’S POET</vt:lpstr>
      <vt:lpstr>DECLINE OF THE IRISH LANGUAGE</vt:lpstr>
      <vt:lpstr>IRELAND AT PARTITION</vt:lpstr>
      <vt:lpstr>REPUBLIC OF IRELAND</vt:lpstr>
      <vt:lpstr>THE IRISH CONSTITUTION 1937</vt:lpstr>
      <vt:lpstr>IMPACT ON GOVERNMENT POLICY</vt:lpstr>
      <vt:lpstr>OFFICIAL LANGUAGES ACT (2003)</vt:lpstr>
      <vt:lpstr>OFFICIAL LANGUAGES ACT (CONTINUED)</vt:lpstr>
      <vt:lpstr>IRISH AND THE LANGUAGE OF GOVERNMENT</vt:lpstr>
      <vt:lpstr>IRISH IN THE PUBLIC SPACE</vt:lpstr>
      <vt:lpstr>NORTHERN IRELAND</vt:lpstr>
      <vt:lpstr>LEGISLATIVE BACKGROUND IN NORTHERN IRELAND</vt:lpstr>
      <vt:lpstr>BELFAST AGREEMENT</vt:lpstr>
      <vt:lpstr>EUROPEAN CHARTER FOR REGIONAL OR MINORITY LANGUAGES (1992)</vt:lpstr>
      <vt:lpstr>DISTINCT NUANCING</vt:lpstr>
      <vt:lpstr>COMMUNITY SENSITIVITIES</vt:lpstr>
      <vt:lpstr>ST ANDREWS AGREEMENT (2006)</vt:lpstr>
      <vt:lpstr>ST ANDREWS AGREEMENT ACT 2006</vt:lpstr>
      <vt:lpstr>CONTROVERSY OVER IRISH LANGUAGE ACT</vt:lpstr>
      <vt:lpstr>CURRENT POSITION IN NORTHERN IRELAND</vt:lpstr>
      <vt:lpstr>TRILINGUAL SIGNAGE</vt:lpstr>
      <vt:lpstr>BILINGUAL STREET SIGNS</vt:lpstr>
      <vt:lpstr>‘NEW SPEAKERS’ AND BELFAST GAELTACHT QUARTER  </vt:lpstr>
      <vt:lpstr>SHARED HERITAGE</vt:lpstr>
      <vt:lpstr>PowerPoint Presentation</vt:lpstr>
      <vt:lpstr>SOME CONCLUSIONS</vt:lpstr>
      <vt:lpstr>SOME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Deirdre</dc:creator>
  <cp:lastModifiedBy>Peter Gray</cp:lastModifiedBy>
  <cp:revision>104</cp:revision>
  <cp:lastPrinted>2018-07-01T13:02:06Z</cp:lastPrinted>
  <dcterms:created xsi:type="dcterms:W3CDTF">2017-05-06T12:17:45Z</dcterms:created>
  <dcterms:modified xsi:type="dcterms:W3CDTF">2019-07-01T08:32:48Z</dcterms:modified>
</cp:coreProperties>
</file>