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handoutMasterIdLst>
    <p:handoutMasterId r:id="rId38"/>
  </p:handoutMasterIdLst>
  <p:sldIdLst>
    <p:sldId id="256" r:id="rId2"/>
    <p:sldId id="312" r:id="rId3"/>
    <p:sldId id="338" r:id="rId4"/>
    <p:sldId id="336" r:id="rId5"/>
    <p:sldId id="334" r:id="rId6"/>
    <p:sldId id="339" r:id="rId7"/>
    <p:sldId id="341" r:id="rId8"/>
    <p:sldId id="343" r:id="rId9"/>
    <p:sldId id="324" r:id="rId10"/>
    <p:sldId id="263" r:id="rId11"/>
    <p:sldId id="264" r:id="rId12"/>
    <p:sldId id="342" r:id="rId13"/>
    <p:sldId id="265" r:id="rId14"/>
    <p:sldId id="327" r:id="rId15"/>
    <p:sldId id="328" r:id="rId16"/>
    <p:sldId id="326" r:id="rId17"/>
    <p:sldId id="344" r:id="rId18"/>
    <p:sldId id="329" r:id="rId19"/>
    <p:sldId id="267" r:id="rId20"/>
    <p:sldId id="325" r:id="rId21"/>
    <p:sldId id="269" r:id="rId22"/>
    <p:sldId id="310" r:id="rId23"/>
    <p:sldId id="351" r:id="rId24"/>
    <p:sldId id="352" r:id="rId25"/>
    <p:sldId id="355" r:id="rId26"/>
    <p:sldId id="354" r:id="rId27"/>
    <p:sldId id="356" r:id="rId28"/>
    <p:sldId id="357" r:id="rId29"/>
    <p:sldId id="358" r:id="rId30"/>
    <p:sldId id="359" r:id="rId31"/>
    <p:sldId id="361" r:id="rId32"/>
    <p:sldId id="362" r:id="rId33"/>
    <p:sldId id="313" r:id="rId34"/>
    <p:sldId id="273" r:id="rId35"/>
    <p:sldId id="274" r:id="rId36"/>
    <p:sldId id="345" r:id="rId37"/>
  </p:sldIdLst>
  <p:sldSz cx="9144000" cy="6858000" type="screen4x3"/>
  <p:notesSz cx="6810375" cy="9942513"/>
  <p:defaultTextStyle>
    <a:defPPr>
      <a:defRPr lang="en-GB"/>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3" d="100"/>
          <a:sy n="73" d="100"/>
        </p:scale>
        <p:origin x="-1074" y="-75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7625" y="0"/>
            <a:ext cx="2951163" cy="496888"/>
          </a:xfrm>
          <a:prstGeom prst="rect">
            <a:avLst/>
          </a:prstGeom>
        </p:spPr>
        <p:txBody>
          <a:bodyPr vert="horz" lIns="91440" tIns="45720" rIns="91440" bIns="45720" rtlCol="0"/>
          <a:lstStyle>
            <a:lvl1pPr algn="r">
              <a:defRPr sz="1200"/>
            </a:lvl1pPr>
          </a:lstStyle>
          <a:p>
            <a:fld id="{1BDB8C97-4E07-4528-835F-DA86338C7417}" type="datetimeFigureOut">
              <a:rPr lang="en-GB" smtClean="0"/>
              <a:t>03/07/2019</a:t>
            </a:fld>
            <a:endParaRPr lang="en-GB"/>
          </a:p>
        </p:txBody>
      </p:sp>
      <p:sp>
        <p:nvSpPr>
          <p:cNvPr id="4" name="Footer Placeholder 3"/>
          <p:cNvSpPr>
            <a:spLocks noGrp="1"/>
          </p:cNvSpPr>
          <p:nvPr>
            <p:ph type="ftr" sz="quarter" idx="2"/>
          </p:nvPr>
        </p:nvSpPr>
        <p:spPr>
          <a:xfrm>
            <a:off x="0" y="9444038"/>
            <a:ext cx="2951163"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7625" y="9444038"/>
            <a:ext cx="2951163" cy="496887"/>
          </a:xfrm>
          <a:prstGeom prst="rect">
            <a:avLst/>
          </a:prstGeom>
        </p:spPr>
        <p:txBody>
          <a:bodyPr vert="horz" lIns="91440" tIns="45720" rIns="91440" bIns="45720" rtlCol="0" anchor="b"/>
          <a:lstStyle>
            <a:lvl1pPr algn="r">
              <a:defRPr sz="1200"/>
            </a:lvl1pPr>
          </a:lstStyle>
          <a:p>
            <a:fld id="{49B44A0C-E3B1-4DD5-88BD-5677AEAD9136}" type="slidenum">
              <a:rPr lang="en-GB" smtClean="0"/>
              <a:t>‹#›</a:t>
            </a:fld>
            <a:endParaRPr lang="en-GB"/>
          </a:p>
        </p:txBody>
      </p:sp>
    </p:spTree>
    <p:extLst>
      <p:ext uri="{BB962C8B-B14F-4D97-AF65-F5344CB8AC3E}">
        <p14:creationId xmlns:p14="http://schemas.microsoft.com/office/powerpoint/2010/main" val="315496420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1"/>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38"/>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39"/>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Rectangle 40"/>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41"/>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1" name="Rectangle 55"/>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2" name="Rectangle 64"/>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3" name="Rectangle 65"/>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4" name="Rectangle 66"/>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5" name="Date Placeholder 27"/>
          <p:cNvSpPr>
            <a:spLocks noGrp="1"/>
          </p:cNvSpPr>
          <p:nvPr>
            <p:ph type="dt" sz="half" idx="10"/>
          </p:nvPr>
        </p:nvSpPr>
        <p:spPr/>
        <p:txBody>
          <a:bodyPr/>
          <a:lstStyle>
            <a:lvl1pPr>
              <a:defRPr/>
            </a:lvl1pPr>
            <a:extLst/>
          </a:lstStyle>
          <a:p>
            <a:pPr>
              <a:defRPr/>
            </a:pPr>
            <a:endParaRPr lang="en-GB"/>
          </a:p>
        </p:txBody>
      </p:sp>
      <p:sp>
        <p:nvSpPr>
          <p:cNvPr id="16" name="Footer Placeholder 16"/>
          <p:cNvSpPr>
            <a:spLocks noGrp="1"/>
          </p:cNvSpPr>
          <p:nvPr>
            <p:ph type="ftr" sz="quarter" idx="11"/>
          </p:nvPr>
        </p:nvSpPr>
        <p:spPr/>
        <p:txBody>
          <a:bodyPr/>
          <a:lstStyle>
            <a:lvl1pPr>
              <a:defRPr/>
            </a:lvl1pPr>
            <a:extLst/>
          </a:lstStyle>
          <a:p>
            <a:pPr>
              <a:defRPr/>
            </a:pPr>
            <a:endParaRPr lang="en-GB"/>
          </a:p>
        </p:txBody>
      </p:sp>
      <p:sp>
        <p:nvSpPr>
          <p:cNvPr id="17" name="Slide Number Placeholder 28"/>
          <p:cNvSpPr>
            <a:spLocks noGrp="1"/>
          </p:cNvSpPr>
          <p:nvPr>
            <p:ph type="sldNum" sz="quarter" idx="12"/>
          </p:nvPr>
        </p:nvSpPr>
        <p:spPr/>
        <p:txBody>
          <a:bodyPr/>
          <a:lstStyle>
            <a:lvl1pPr>
              <a:defRPr/>
            </a:lvl1pPr>
            <a:extLst/>
          </a:lstStyle>
          <a:p>
            <a:pPr>
              <a:defRPr/>
            </a:pPr>
            <a:fld id="{B61BDC3F-62AF-4786-B645-363C468C2E8A}"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GB"/>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pPr>
              <a:defRPr/>
            </a:pPr>
            <a:fld id="{88A20CD8-9169-4913-A1C0-12FBB4E0D996}"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GB"/>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pPr>
              <a:defRPr/>
            </a:pPr>
            <a:fld id="{4A2F800E-3CD8-447E-A6A5-CB3E415C1402}"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77000" y="6416675"/>
            <a:ext cx="2133600" cy="365125"/>
          </a:xfrm>
        </p:spPr>
        <p:txBody>
          <a:bodyPr/>
          <a:lstStyle>
            <a:lvl1pPr>
              <a:defRPr/>
            </a:lvl1pPr>
          </a:lstStyle>
          <a:p>
            <a:pPr>
              <a:defRPr/>
            </a:pPr>
            <a:endParaRPr lang="en-GB"/>
          </a:p>
        </p:txBody>
      </p:sp>
      <p:sp>
        <p:nvSpPr>
          <p:cNvPr id="3" name="Footer Placeholder 2"/>
          <p:cNvSpPr>
            <a:spLocks noGrp="1"/>
          </p:cNvSpPr>
          <p:nvPr>
            <p:ph type="ftr" sz="quarter" idx="11"/>
          </p:nvPr>
        </p:nvSpPr>
        <p:spPr>
          <a:xfrm>
            <a:off x="914400" y="6416675"/>
            <a:ext cx="5562600" cy="365125"/>
          </a:xfrm>
        </p:spPr>
        <p:txBody>
          <a:bodyPr/>
          <a:lstStyle>
            <a:lvl1pPr>
              <a:defRPr/>
            </a:lvl1pPr>
          </a:lstStyle>
          <a:p>
            <a:pPr>
              <a:defRPr/>
            </a:pPr>
            <a:endParaRPr lang="en-GB"/>
          </a:p>
        </p:txBody>
      </p:sp>
      <p:sp>
        <p:nvSpPr>
          <p:cNvPr id="4" name="Slide Number Placeholder 3"/>
          <p:cNvSpPr>
            <a:spLocks noGrp="1"/>
          </p:cNvSpPr>
          <p:nvPr>
            <p:ph type="sldNum" sz="quarter" idx="12"/>
          </p:nvPr>
        </p:nvSpPr>
        <p:spPr>
          <a:xfrm>
            <a:off x="8610600" y="6416675"/>
            <a:ext cx="457200" cy="365125"/>
          </a:xfrm>
        </p:spPr>
        <p:txBody>
          <a:bodyPr/>
          <a:lstStyle>
            <a:lvl1pPr>
              <a:defRPr/>
            </a:lvl1pPr>
          </a:lstStyle>
          <a:p>
            <a:pPr>
              <a:defRPr/>
            </a:pPr>
            <a:fld id="{E5590FFC-7EE6-48A0-AD31-E30F590C3580}"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GB"/>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pPr>
              <a:defRPr/>
            </a:pPr>
            <a:fld id="{C1E64D40-E676-44B4-8B52-1D40487CCE39}"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defRPr/>
            </a:pPr>
            <a:endParaRPr lang="en-US"/>
          </a:p>
        </p:txBody>
      </p:sp>
      <p:sp>
        <p:nvSpPr>
          <p:cNvPr id="5" name="Freeform 1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defRPr/>
            </a:pPr>
            <a:endParaRPr lang="en-US"/>
          </a:p>
        </p:txBody>
      </p:sp>
      <p:sp>
        <p:nvSpPr>
          <p:cNvPr id="6" name="Freeform 12"/>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8"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9"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0"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1"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2"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3"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4"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5"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6" name="Freeform 24"/>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7" name="Freeform 25"/>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8"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9" name="Rectangle 6"/>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0" name="Rectangle 7"/>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Rectangle 8"/>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2" name="Rectangle 9"/>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23" name="Rectangle 10"/>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4" name="Rectangle 11"/>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a:t>Click to edit Master title style</a:t>
            </a:r>
          </a:p>
        </p:txBody>
      </p:sp>
      <p:sp>
        <p:nvSpPr>
          <p:cNvPr id="25" name="Date Placeholder 3"/>
          <p:cNvSpPr>
            <a:spLocks noGrp="1"/>
          </p:cNvSpPr>
          <p:nvPr>
            <p:ph type="dt" sz="half" idx="10"/>
          </p:nvPr>
        </p:nvSpPr>
        <p:spPr/>
        <p:txBody>
          <a:bodyPr/>
          <a:lstStyle>
            <a:lvl1pPr>
              <a:defRPr/>
            </a:lvl1pPr>
            <a:extLst/>
          </a:lstStyle>
          <a:p>
            <a:pPr>
              <a:defRPr/>
            </a:pPr>
            <a:endParaRPr lang="en-GB"/>
          </a:p>
        </p:txBody>
      </p:sp>
      <p:sp>
        <p:nvSpPr>
          <p:cNvPr id="26" name="Footer Placeholder 4"/>
          <p:cNvSpPr>
            <a:spLocks noGrp="1"/>
          </p:cNvSpPr>
          <p:nvPr>
            <p:ph type="ftr" sz="quarter" idx="11"/>
          </p:nvPr>
        </p:nvSpPr>
        <p:spPr/>
        <p:txBody>
          <a:bodyPr/>
          <a:lstStyle>
            <a:lvl1pPr>
              <a:defRPr/>
            </a:lvl1pPr>
            <a:extLst/>
          </a:lstStyle>
          <a:p>
            <a:pPr>
              <a:defRPr/>
            </a:pPr>
            <a:endParaRPr lang="en-GB"/>
          </a:p>
        </p:txBody>
      </p:sp>
      <p:sp>
        <p:nvSpPr>
          <p:cNvPr id="27" name="Slide Number Placeholder 5"/>
          <p:cNvSpPr>
            <a:spLocks noGrp="1"/>
          </p:cNvSpPr>
          <p:nvPr>
            <p:ph type="sldNum" sz="quarter" idx="12"/>
          </p:nvPr>
        </p:nvSpPr>
        <p:spPr/>
        <p:txBody>
          <a:bodyPr/>
          <a:lstStyle>
            <a:lvl1pPr>
              <a:defRPr/>
            </a:lvl1pPr>
            <a:extLst/>
          </a:lstStyle>
          <a:p>
            <a:pPr>
              <a:defRPr/>
            </a:pPr>
            <a:fld id="{0BC03A44-5FA7-4550-99DE-D78FB44ADCB4}"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en-GB"/>
          </a:p>
        </p:txBody>
      </p:sp>
      <p:sp>
        <p:nvSpPr>
          <p:cNvPr id="6" name="Footer Placeholder 5"/>
          <p:cNvSpPr>
            <a:spLocks noGrp="1"/>
          </p:cNvSpPr>
          <p:nvPr>
            <p:ph type="ftr" sz="quarter" idx="11"/>
          </p:nvPr>
        </p:nvSpPr>
        <p:spPr/>
        <p:txBody>
          <a:bodyPr/>
          <a:lstStyle>
            <a:lvl1pPr>
              <a:defRPr/>
            </a:lvl1pPr>
            <a:extLst/>
          </a:lstStyle>
          <a:p>
            <a:pPr>
              <a:defRPr/>
            </a:pPr>
            <a:endParaRPr lang="en-GB"/>
          </a:p>
        </p:txBody>
      </p:sp>
      <p:sp>
        <p:nvSpPr>
          <p:cNvPr id="7" name="Slide Number Placeholder 6"/>
          <p:cNvSpPr>
            <a:spLocks noGrp="1"/>
          </p:cNvSpPr>
          <p:nvPr>
            <p:ph type="sldNum" sz="quarter" idx="12"/>
          </p:nvPr>
        </p:nvSpPr>
        <p:spPr/>
        <p:txBody>
          <a:bodyPr/>
          <a:lstStyle>
            <a:lvl1pPr>
              <a:defRPr/>
            </a:lvl1pPr>
            <a:extLst/>
          </a:lstStyle>
          <a:p>
            <a:pPr>
              <a:defRPr/>
            </a:pPr>
            <a:fld id="{D9CC8AD2-17DD-4AF0-969D-629EE54CC332}"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24"/>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15"/>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9" name="Rectangle 16"/>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0" name="Rectangle 17"/>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Rectangle 18"/>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2" name="Rectangle 19"/>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3" name="Rectangle 20"/>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Rectangle 21"/>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5" name="Rectangle 28"/>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Rectangle 29"/>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pPr>
              <a:defRPr/>
            </a:pPr>
            <a:endParaRPr lang="en-GB"/>
          </a:p>
        </p:txBody>
      </p:sp>
      <p:sp>
        <p:nvSpPr>
          <p:cNvPr id="18" name="Footer Placeholder 7"/>
          <p:cNvSpPr>
            <a:spLocks noGrp="1"/>
          </p:cNvSpPr>
          <p:nvPr>
            <p:ph type="ftr" sz="quarter" idx="11"/>
          </p:nvPr>
        </p:nvSpPr>
        <p:spPr/>
        <p:txBody>
          <a:bodyPr/>
          <a:lstStyle>
            <a:lvl1pPr>
              <a:defRPr/>
            </a:lvl1pPr>
            <a:extLst/>
          </a:lstStyle>
          <a:p>
            <a:pPr>
              <a:defRPr/>
            </a:pPr>
            <a:endParaRPr lang="en-GB"/>
          </a:p>
        </p:txBody>
      </p:sp>
      <p:sp>
        <p:nvSpPr>
          <p:cNvPr id="19" name="Slide Number Placeholder 8"/>
          <p:cNvSpPr>
            <a:spLocks noGrp="1"/>
          </p:cNvSpPr>
          <p:nvPr>
            <p:ph type="sldNum" sz="quarter" idx="12"/>
          </p:nvPr>
        </p:nvSpPr>
        <p:spPr/>
        <p:txBody>
          <a:bodyPr/>
          <a:lstStyle>
            <a:lvl1pPr>
              <a:defRPr/>
            </a:lvl1pPr>
            <a:extLst/>
          </a:lstStyle>
          <a:p>
            <a:pPr>
              <a:defRPr/>
            </a:pPr>
            <a:fld id="{4F2C3156-0E2D-43A8-9854-88F5844CAE2E}"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GB"/>
          </a:p>
        </p:txBody>
      </p:sp>
      <p:sp>
        <p:nvSpPr>
          <p:cNvPr id="4" name="Footer Placeholder 2"/>
          <p:cNvSpPr>
            <a:spLocks noGrp="1"/>
          </p:cNvSpPr>
          <p:nvPr>
            <p:ph type="ftr" sz="quarter" idx="11"/>
          </p:nvPr>
        </p:nvSpPr>
        <p:spPr/>
        <p:txBody>
          <a:bodyPr/>
          <a:lstStyle>
            <a:lvl1pPr>
              <a:defRPr/>
            </a:lvl1pPr>
          </a:lstStyle>
          <a:p>
            <a:pPr>
              <a:defRPr/>
            </a:pPr>
            <a:endParaRPr lang="en-GB"/>
          </a:p>
        </p:txBody>
      </p:sp>
      <p:sp>
        <p:nvSpPr>
          <p:cNvPr id="5" name="Slide Number Placeholder 22"/>
          <p:cNvSpPr>
            <a:spLocks noGrp="1"/>
          </p:cNvSpPr>
          <p:nvPr>
            <p:ph type="sldNum" sz="quarter" idx="12"/>
          </p:nvPr>
        </p:nvSpPr>
        <p:spPr/>
        <p:txBody>
          <a:bodyPr/>
          <a:lstStyle>
            <a:lvl1pPr>
              <a:defRPr/>
            </a:lvl1pPr>
          </a:lstStyle>
          <a:p>
            <a:pPr>
              <a:defRPr/>
            </a:pPr>
            <a:fld id="{A80844EB-69D3-445E-A0C9-8C62674B75C8}"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endParaRPr lang="en-GB"/>
          </a:p>
        </p:txBody>
      </p:sp>
      <p:sp>
        <p:nvSpPr>
          <p:cNvPr id="3" name="Footer Placeholder 2"/>
          <p:cNvSpPr>
            <a:spLocks noGrp="1"/>
          </p:cNvSpPr>
          <p:nvPr>
            <p:ph type="ftr" sz="quarter" idx="11"/>
          </p:nvPr>
        </p:nvSpPr>
        <p:spPr/>
        <p:txBody>
          <a:bodyPr/>
          <a:lstStyle>
            <a:lvl1pPr>
              <a:defRPr/>
            </a:lvl1pPr>
            <a:extLst/>
          </a:lstStyle>
          <a:p>
            <a:pPr>
              <a:defRPr/>
            </a:pPr>
            <a:endParaRPr lang="en-GB"/>
          </a:p>
        </p:txBody>
      </p:sp>
      <p:sp>
        <p:nvSpPr>
          <p:cNvPr id="4" name="Slide Number Placeholder 3"/>
          <p:cNvSpPr>
            <a:spLocks noGrp="1"/>
          </p:cNvSpPr>
          <p:nvPr>
            <p:ph type="sldNum" sz="quarter" idx="12"/>
          </p:nvPr>
        </p:nvSpPr>
        <p:spPr/>
        <p:txBody>
          <a:bodyPr/>
          <a:lstStyle>
            <a:lvl1pPr>
              <a:defRPr/>
            </a:lvl1pPr>
            <a:extLst/>
          </a:lstStyle>
          <a:p>
            <a:pPr>
              <a:defRPr/>
            </a:pPr>
            <a:fld id="{12569AC3-484F-4EE6-9427-D3AC8AF184BC}"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GB"/>
          </a:p>
        </p:txBody>
      </p:sp>
      <p:sp>
        <p:nvSpPr>
          <p:cNvPr id="6" name="Footer Placeholder 2"/>
          <p:cNvSpPr>
            <a:spLocks noGrp="1"/>
          </p:cNvSpPr>
          <p:nvPr>
            <p:ph type="ftr" sz="quarter" idx="11"/>
          </p:nvPr>
        </p:nvSpPr>
        <p:spPr/>
        <p:txBody>
          <a:bodyPr/>
          <a:lstStyle>
            <a:lvl1pPr>
              <a:defRPr/>
            </a:lvl1pPr>
          </a:lstStyle>
          <a:p>
            <a:pPr>
              <a:defRPr/>
            </a:pPr>
            <a:endParaRPr lang="en-GB"/>
          </a:p>
        </p:txBody>
      </p:sp>
      <p:sp>
        <p:nvSpPr>
          <p:cNvPr id="7" name="Slide Number Placeholder 22"/>
          <p:cNvSpPr>
            <a:spLocks noGrp="1"/>
          </p:cNvSpPr>
          <p:nvPr>
            <p:ph type="sldNum" sz="quarter" idx="12"/>
          </p:nvPr>
        </p:nvSpPr>
        <p:spPr/>
        <p:txBody>
          <a:bodyPr/>
          <a:lstStyle>
            <a:lvl1pPr>
              <a:defRPr/>
            </a:lvl1pPr>
          </a:lstStyle>
          <a:p>
            <a:pPr>
              <a:defRPr/>
            </a:pPr>
            <a:fld id="{6CD0680B-D7F1-4182-9671-621608BC3643}"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7"/>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6" name="Straight Connector 8"/>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9"/>
          <p:cNvGrpSpPr>
            <a:grpSpLocks/>
          </p:cNvGrpSpPr>
          <p:nvPr/>
        </p:nvGrpSpPr>
        <p:grpSpPr bwMode="auto">
          <a:xfrm rot="5400000">
            <a:off x="8515351" y="1219200"/>
            <a:ext cx="131762" cy="128587"/>
            <a:chOff x="6668087" y="1297746"/>
            <a:chExt cx="161840" cy="156602"/>
          </a:xfrm>
        </p:grpSpPr>
        <p:cxnSp>
          <p:nvCxnSpPr>
            <p:cNvPr id="8" name="Straight Connector 14"/>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15"/>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16"/>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3"/>
          <p:cNvGrpSpPr>
            <a:grpSpLocks/>
          </p:cNvGrpSpPr>
          <p:nvPr/>
        </p:nvGrpSpPr>
        <p:grpSpPr bwMode="auto">
          <a:xfrm rot="5400000">
            <a:off x="8667751" y="1371600"/>
            <a:ext cx="131762" cy="128587"/>
            <a:chOff x="6668087" y="1297746"/>
            <a:chExt cx="161840" cy="156602"/>
          </a:xfrm>
        </p:grpSpPr>
        <p:cxnSp>
          <p:nvCxnSpPr>
            <p:cNvPr id="12" name="Straight Connector 10"/>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1"/>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2"/>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7"/>
          <p:cNvGrpSpPr>
            <a:grpSpLocks/>
          </p:cNvGrpSpPr>
          <p:nvPr/>
        </p:nvGrpSpPr>
        <p:grpSpPr bwMode="auto">
          <a:xfrm rot="5400000">
            <a:off x="8320087" y="1474788"/>
            <a:ext cx="131763" cy="128588"/>
            <a:chOff x="6668087" y="1297746"/>
            <a:chExt cx="161840" cy="156602"/>
          </a:xfrm>
        </p:grpSpPr>
        <p:cxnSp>
          <p:nvCxnSpPr>
            <p:cNvPr id="16" name="Straight Connector 18"/>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9"/>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20"/>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GB"/>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GB"/>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AB0D636E-9EEA-40AD-B18F-42AE778E7A09}"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GB"/>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GB"/>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smtClean="0">
                <a:solidFill>
                  <a:schemeClr val="tx2"/>
                </a:solidFill>
              </a:defRPr>
            </a:lvl1pPr>
            <a:extLst/>
          </a:lstStyle>
          <a:p>
            <a:pPr>
              <a:defRPr/>
            </a:pPr>
            <a:fld id="{25087538-3AD6-4144-8B31-2D389159A5DB}" type="slidenum">
              <a:rPr lang="en-GB"/>
              <a:pPr>
                <a:defRPr/>
              </a:pPr>
              <a:t>‹#›</a:t>
            </a:fld>
            <a:endParaRPr lang="en-GB"/>
          </a:p>
        </p:txBody>
      </p:sp>
    </p:spTree>
  </p:cSld>
  <p:clrMap bg1="dk1" tx1="lt1" bg2="dk2" tx2="lt2" accent1="accent1" accent2="accent2" accent3="accent3" accent4="accent4" accent5="accent5" accent6="accent6" hlink="hlink" folHlink="folHlink"/>
  <p:sldLayoutIdLst>
    <p:sldLayoutId id="2147483698" r:id="rId1"/>
    <p:sldLayoutId id="2147483696" r:id="rId2"/>
    <p:sldLayoutId id="2147483699" r:id="rId3"/>
    <p:sldLayoutId id="2147483700" r:id="rId4"/>
    <p:sldLayoutId id="2147483701" r:id="rId5"/>
    <p:sldLayoutId id="2147483695" r:id="rId6"/>
    <p:sldLayoutId id="2147483702" r:id="rId7"/>
    <p:sldLayoutId id="2147483694" r:id="rId8"/>
    <p:sldLayoutId id="2147483703" r:id="rId9"/>
    <p:sldLayoutId id="2147483693" r:id="rId10"/>
    <p:sldLayoutId id="2147483692" r:id="rId11"/>
    <p:sldLayoutId id="2147483697" r:id="rId12"/>
  </p:sldLayoutIdLst>
  <p:txStyles>
    <p:titleStyle>
      <a:lvl1pPr algn="l" rtl="0" fontAlgn="base">
        <a:spcBef>
          <a:spcPct val="0"/>
        </a:spcBef>
        <a:spcAft>
          <a:spcPct val="0"/>
        </a:spcAft>
        <a:defRPr sz="4000" kern="1200" spc="-100">
          <a:solidFill>
            <a:srgbClr val="C1EEFF"/>
          </a:solidFill>
          <a:latin typeface="+mj-lt"/>
          <a:ea typeface="+mj-ea"/>
          <a:cs typeface="+mj-cs"/>
        </a:defRPr>
      </a:lvl1pPr>
      <a:lvl2pPr algn="l" rtl="0" fontAlgn="base">
        <a:spcBef>
          <a:spcPct val="0"/>
        </a:spcBef>
        <a:spcAft>
          <a:spcPct val="0"/>
        </a:spcAft>
        <a:defRPr sz="4000">
          <a:solidFill>
            <a:srgbClr val="C1EEFF"/>
          </a:solidFill>
          <a:latin typeface="Consolas" pitchFamily="49" charset="0"/>
        </a:defRPr>
      </a:lvl2pPr>
      <a:lvl3pPr algn="l" rtl="0" fontAlgn="base">
        <a:spcBef>
          <a:spcPct val="0"/>
        </a:spcBef>
        <a:spcAft>
          <a:spcPct val="0"/>
        </a:spcAft>
        <a:defRPr sz="4000">
          <a:solidFill>
            <a:srgbClr val="C1EEFF"/>
          </a:solidFill>
          <a:latin typeface="Consolas" pitchFamily="49" charset="0"/>
        </a:defRPr>
      </a:lvl3pPr>
      <a:lvl4pPr algn="l" rtl="0" fontAlgn="base">
        <a:spcBef>
          <a:spcPct val="0"/>
        </a:spcBef>
        <a:spcAft>
          <a:spcPct val="0"/>
        </a:spcAft>
        <a:defRPr sz="4000">
          <a:solidFill>
            <a:srgbClr val="C1EEFF"/>
          </a:solidFill>
          <a:latin typeface="Consolas" pitchFamily="49" charset="0"/>
        </a:defRPr>
      </a:lvl4pPr>
      <a:lvl5pPr algn="l" rtl="0" fontAlgn="base">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fontAlgn="base">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fontAlgn="auto">
              <a:spcAft>
                <a:spcPts val="0"/>
              </a:spcAft>
              <a:defRPr/>
            </a:pPr>
            <a:r>
              <a:rPr lang="en-GB" dirty="0">
                <a:solidFill>
                  <a:schemeClr val="tx2">
                    <a:satMod val="200000"/>
                  </a:schemeClr>
                </a:solidFill>
              </a:rPr>
              <a:t>EARLY BELFAST AND ITS HERITAGE</a:t>
            </a:r>
          </a:p>
        </p:txBody>
      </p:sp>
      <p:sp>
        <p:nvSpPr>
          <p:cNvPr id="13314" name="Rectangle 3"/>
          <p:cNvSpPr>
            <a:spLocks noGrp="1" noChangeArrowheads="1"/>
          </p:cNvSpPr>
          <p:nvPr>
            <p:ph type="subTitle" idx="1"/>
          </p:nvPr>
        </p:nvSpPr>
        <p:spPr>
          <a:xfrm>
            <a:off x="914400" y="2835275"/>
            <a:ext cx="7772400" cy="1508125"/>
          </a:xfrm>
        </p:spPr>
        <p:txBody>
          <a:bodyPr/>
          <a:lstStyle/>
          <a:p>
            <a:pPr>
              <a:spcBef>
                <a:spcPct val="0"/>
              </a:spcBef>
            </a:pPr>
            <a:r>
              <a:rPr lang="en-GB"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p:txBody>
          <a:bodyPr/>
          <a:lstStyle/>
          <a:p>
            <a:pPr fontAlgn="auto">
              <a:spcAft>
                <a:spcPts val="0"/>
              </a:spcAft>
              <a:defRPr/>
            </a:pPr>
            <a:r>
              <a:rPr lang="en-GB">
                <a:solidFill>
                  <a:schemeClr val="tx2">
                    <a:satMod val="200000"/>
                  </a:schemeClr>
                </a:solidFill>
              </a:rPr>
              <a:t>Victoria Square Excavations</a:t>
            </a:r>
          </a:p>
        </p:txBody>
      </p:sp>
      <p:sp>
        <p:nvSpPr>
          <p:cNvPr id="18434" name="Rectangle 3"/>
          <p:cNvSpPr>
            <a:spLocks noGrp="1" noChangeArrowheads="1"/>
          </p:cNvSpPr>
          <p:nvPr>
            <p:ph idx="1"/>
          </p:nvPr>
        </p:nvSpPr>
        <p:spPr/>
        <p:txBody>
          <a:bodyPr/>
          <a:lstStyle/>
          <a:p>
            <a:endParaRPr lang="en-US"/>
          </a:p>
        </p:txBody>
      </p:sp>
      <p:pic>
        <p:nvPicPr>
          <p:cNvPr id="18435" name="Picture 4" descr="1"/>
          <p:cNvPicPr>
            <a:picLocks noChangeAspect="1" noChangeArrowheads="1"/>
          </p:cNvPicPr>
          <p:nvPr/>
        </p:nvPicPr>
        <p:blipFill>
          <a:blip r:embed="rId2"/>
          <a:srcRect/>
          <a:stretch>
            <a:fillRect/>
          </a:stretch>
        </p:blipFill>
        <p:spPr bwMode="auto">
          <a:xfrm>
            <a:off x="827088" y="1773238"/>
            <a:ext cx="6840537" cy="4176712"/>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rrowheads="1"/>
          </p:cNvSpPr>
          <p:nvPr>
            <p:ph type="title"/>
          </p:nvPr>
        </p:nvSpPr>
        <p:spPr/>
        <p:txBody>
          <a:bodyPr/>
          <a:lstStyle/>
          <a:p>
            <a:pPr fontAlgn="auto">
              <a:spcAft>
                <a:spcPts val="0"/>
              </a:spcAft>
              <a:defRPr/>
            </a:pPr>
            <a:r>
              <a:rPr lang="en-GB">
                <a:solidFill>
                  <a:schemeClr val="tx2">
                    <a:satMod val="200000"/>
                  </a:schemeClr>
                </a:solidFill>
              </a:rPr>
              <a:t>Medieval Belfast</a:t>
            </a:r>
          </a:p>
        </p:txBody>
      </p:sp>
      <p:sp>
        <p:nvSpPr>
          <p:cNvPr id="19458" name="Rectangle 3"/>
          <p:cNvSpPr>
            <a:spLocks noGrp="1" noChangeArrowheads="1"/>
          </p:cNvSpPr>
          <p:nvPr>
            <p:ph idx="1"/>
          </p:nvPr>
        </p:nvSpPr>
        <p:spPr/>
        <p:txBody>
          <a:bodyPr/>
          <a:lstStyle/>
          <a:p>
            <a:pPr>
              <a:buFont typeface="Wingdings" pitchFamily="2" charset="2"/>
              <a:buNone/>
            </a:pPr>
            <a:r>
              <a:rPr lang="en-GB"/>
              <a:t>1262  	The Castle of the Ford</a:t>
            </a:r>
          </a:p>
          <a:p>
            <a:pPr>
              <a:buFont typeface="Wingdings" pitchFamily="2" charset="2"/>
              <a:buNone/>
            </a:pPr>
            <a:r>
              <a:rPr lang="en-GB"/>
              <a:t>1333		Watermill, castle, town</a:t>
            </a:r>
          </a:p>
          <a:p>
            <a:pPr>
              <a:buFont typeface="Wingdings" pitchFamily="2" charset="2"/>
              <a:buNone/>
            </a:pPr>
            <a:r>
              <a:rPr lang="en-GB"/>
              <a:t>15</a:t>
            </a:r>
            <a:r>
              <a:rPr lang="en-GB" baseline="30000"/>
              <a:t>th</a:t>
            </a:r>
            <a:r>
              <a:rPr lang="en-GB"/>
              <a:t> c.	A tower house of the Clandeboye 			O’Neill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North East Ulster 1567</a:t>
            </a:r>
          </a:p>
        </p:txBody>
      </p:sp>
      <p:pic>
        <p:nvPicPr>
          <p:cNvPr id="5222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5400000">
            <a:off x="2386868" y="378075"/>
            <a:ext cx="4586287" cy="712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4644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p:txBody>
          <a:bodyPr/>
          <a:lstStyle/>
          <a:p>
            <a:pPr fontAlgn="auto">
              <a:spcAft>
                <a:spcPts val="0"/>
              </a:spcAft>
              <a:defRPr/>
            </a:pPr>
            <a:r>
              <a:rPr lang="en-GB">
                <a:solidFill>
                  <a:schemeClr val="tx2">
                    <a:satMod val="200000"/>
                  </a:schemeClr>
                </a:solidFill>
              </a:rPr>
              <a:t>Plantation Town</a:t>
            </a:r>
          </a:p>
        </p:txBody>
      </p:sp>
      <p:sp>
        <p:nvSpPr>
          <p:cNvPr id="20482" name="Rectangle 3"/>
          <p:cNvSpPr>
            <a:spLocks noGrp="1" noChangeArrowheads="1"/>
          </p:cNvSpPr>
          <p:nvPr>
            <p:ph idx="1"/>
          </p:nvPr>
        </p:nvSpPr>
        <p:spPr/>
        <p:txBody>
          <a:bodyPr/>
          <a:lstStyle/>
          <a:p>
            <a:endParaRPr lang="en-US"/>
          </a:p>
        </p:txBody>
      </p:sp>
      <p:pic>
        <p:nvPicPr>
          <p:cNvPr id="20483" name="Picture 4" descr="4"/>
          <p:cNvPicPr>
            <a:picLocks noChangeAspect="1" noChangeArrowheads="1"/>
          </p:cNvPicPr>
          <p:nvPr/>
        </p:nvPicPr>
        <p:blipFill>
          <a:blip r:embed="rId2"/>
          <a:srcRect/>
          <a:stretch>
            <a:fillRect/>
          </a:stretch>
        </p:blipFill>
        <p:spPr bwMode="auto">
          <a:xfrm>
            <a:off x="2484438" y="1844675"/>
            <a:ext cx="5183187" cy="417671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Thomas Phillips, 1685</a:t>
            </a:r>
          </a:p>
        </p:txBody>
      </p:sp>
      <p:pic>
        <p:nvPicPr>
          <p:cNvPr id="4" name="Content Placeholder 3"/>
          <p:cNvPicPr>
            <a:picLocks noGrp="1" noChangeAspect="1"/>
          </p:cNvPicPr>
          <p:nvPr>
            <p:ph idx="1"/>
          </p:nvPr>
        </p:nvPicPr>
        <p:blipFill>
          <a:blip r:embed="rId2"/>
          <a:stretch>
            <a:fillRect/>
          </a:stretch>
        </p:blipFill>
        <p:spPr>
          <a:xfrm>
            <a:off x="2046100" y="1784350"/>
            <a:ext cx="5509000" cy="4572000"/>
          </a:xfrm>
          <a:prstGeom prst="rect">
            <a:avLst/>
          </a:prstGeom>
        </p:spPr>
      </p:pic>
    </p:spTree>
    <p:extLst>
      <p:ext uri="{BB962C8B-B14F-4D97-AF65-F5344CB8AC3E}">
        <p14:creationId xmlns:p14="http://schemas.microsoft.com/office/powerpoint/2010/main" val="1907345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fontAlgn="auto">
              <a:spcAft>
                <a:spcPts val="0"/>
              </a:spcAft>
              <a:defRPr/>
            </a:pPr>
            <a:r>
              <a:rPr lang="en-GB" dirty="0">
                <a:solidFill>
                  <a:schemeClr val="tx2">
                    <a:satMod val="200000"/>
                  </a:schemeClr>
                </a:solidFill>
              </a:rPr>
              <a:t>The Plantation Town</a:t>
            </a:r>
          </a:p>
        </p:txBody>
      </p:sp>
      <p:sp>
        <p:nvSpPr>
          <p:cNvPr id="21506" name="Rectangle 3"/>
          <p:cNvSpPr>
            <a:spLocks noGrp="1" noChangeArrowheads="1"/>
          </p:cNvSpPr>
          <p:nvPr>
            <p:ph idx="1"/>
          </p:nvPr>
        </p:nvSpPr>
        <p:spPr/>
        <p:txBody>
          <a:bodyPr/>
          <a:lstStyle/>
          <a:p>
            <a:r>
              <a:rPr lang="en-GB"/>
              <a:t>A satellite of Carrickfergus</a:t>
            </a:r>
          </a:p>
          <a:p>
            <a:r>
              <a:rPr lang="en-GB"/>
              <a:t>Population (1640) – 400-500.</a:t>
            </a:r>
          </a:p>
          <a:p>
            <a:r>
              <a:rPr lang="en-GB"/>
              <a:t>Population (1660) – 589</a:t>
            </a:r>
          </a:p>
          <a:p>
            <a:r>
              <a:rPr lang="en-GB"/>
              <a:t>‘A barbarous nook in Ireland’ (Milton)</a:t>
            </a:r>
          </a:p>
        </p:txBody>
      </p:sp>
    </p:spTree>
    <p:extLst>
      <p:ext uri="{BB962C8B-B14F-4D97-AF65-F5344CB8AC3E}">
        <p14:creationId xmlns:p14="http://schemas.microsoft.com/office/powerpoint/2010/main" val="3046212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Thomas Phillips, 1685</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6382" y="1784349"/>
            <a:ext cx="5401961" cy="4872859"/>
          </a:xfrm>
        </p:spPr>
      </p:pic>
    </p:spTree>
    <p:extLst>
      <p:ext uri="{BB962C8B-B14F-4D97-AF65-F5344CB8AC3E}">
        <p14:creationId xmlns:p14="http://schemas.microsoft.com/office/powerpoint/2010/main" val="2623863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John </a:t>
            </a:r>
            <a:r>
              <a:rPr lang="en-GB" dirty="0" err="1"/>
              <a:t>MacLanachan</a:t>
            </a:r>
            <a:r>
              <a:rPr lang="en-GB" dirty="0"/>
              <a:t> 1715</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3100" y="2003425"/>
            <a:ext cx="5715000" cy="4133850"/>
          </a:xfrm>
        </p:spPr>
      </p:pic>
    </p:spTree>
    <p:extLst>
      <p:ext uri="{BB962C8B-B14F-4D97-AF65-F5344CB8AC3E}">
        <p14:creationId xmlns:p14="http://schemas.microsoft.com/office/powerpoint/2010/main" val="724753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a:lstStyle/>
          <a:p>
            <a:pPr fontAlgn="auto">
              <a:spcAft>
                <a:spcPts val="0"/>
              </a:spcAft>
              <a:defRPr/>
            </a:pPr>
            <a:r>
              <a:rPr lang="en-GB">
                <a:solidFill>
                  <a:schemeClr val="tx2">
                    <a:satMod val="200000"/>
                  </a:schemeClr>
                </a:solidFill>
              </a:rPr>
              <a:t>Belfast c.1725</a:t>
            </a:r>
          </a:p>
        </p:txBody>
      </p:sp>
      <p:sp>
        <p:nvSpPr>
          <p:cNvPr id="25602" name="Rectangle 3"/>
          <p:cNvSpPr>
            <a:spLocks noGrp="1" noChangeArrowheads="1"/>
          </p:cNvSpPr>
          <p:nvPr>
            <p:ph idx="1"/>
          </p:nvPr>
        </p:nvSpPr>
        <p:spPr/>
        <p:txBody>
          <a:bodyPr/>
          <a:lstStyle/>
          <a:p>
            <a:r>
              <a:rPr lang="en-GB"/>
              <a:t>Population 8,000</a:t>
            </a:r>
          </a:p>
          <a:p>
            <a:r>
              <a:rPr lang="en-GB"/>
              <a:t>Third busiest port</a:t>
            </a:r>
          </a:p>
          <a:p>
            <a:r>
              <a:rPr lang="en-GB"/>
              <a:t>Sixth largest town</a:t>
            </a:r>
          </a:p>
        </p:txBody>
      </p:sp>
    </p:spTree>
    <p:extLst>
      <p:ext uri="{BB962C8B-B14F-4D97-AF65-F5344CB8AC3E}">
        <p14:creationId xmlns:p14="http://schemas.microsoft.com/office/powerpoint/2010/main" val="3658523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p:txBody>
          <a:bodyPr/>
          <a:lstStyle/>
          <a:p>
            <a:pPr fontAlgn="auto">
              <a:spcAft>
                <a:spcPts val="0"/>
              </a:spcAft>
              <a:defRPr/>
            </a:pPr>
            <a:r>
              <a:rPr lang="en-GB">
                <a:solidFill>
                  <a:schemeClr val="tx2">
                    <a:satMod val="200000"/>
                  </a:schemeClr>
                </a:solidFill>
              </a:rPr>
              <a:t>Atlantic Port 1660 -</a:t>
            </a:r>
          </a:p>
        </p:txBody>
      </p:sp>
      <p:sp>
        <p:nvSpPr>
          <p:cNvPr id="22530" name="Rectangle 3"/>
          <p:cNvSpPr>
            <a:spLocks noGrp="1" noChangeArrowheads="1"/>
          </p:cNvSpPr>
          <p:nvPr>
            <p:ph idx="1"/>
          </p:nvPr>
        </p:nvSpPr>
        <p:spPr/>
        <p:txBody>
          <a:bodyPr/>
          <a:lstStyle/>
          <a:p>
            <a:r>
              <a:rPr lang="en-GB"/>
              <a:t>The rise of the Atlantic economy</a:t>
            </a:r>
          </a:p>
          <a:p>
            <a:r>
              <a:rPr lang="en-GB"/>
              <a:t>Provisions – beef, pork, butter</a:t>
            </a:r>
          </a:p>
          <a:p>
            <a:r>
              <a:rPr lang="en-GB"/>
              <a:t>Linen cloth and yarn</a:t>
            </a:r>
          </a:p>
          <a:p>
            <a:r>
              <a:rPr lang="en-GB"/>
              <a:t>Flaxseed as a return cargo</a:t>
            </a:r>
          </a:p>
          <a:p>
            <a:r>
              <a:rPr lang="en-GB"/>
              <a:t>Emigrants</a:t>
            </a:r>
          </a:p>
          <a:p>
            <a:r>
              <a:rPr lang="en-GB"/>
              <a:t>Significance of the Lagan corridor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en-GB" dirty="0"/>
              <a:t>Belfast is not Dublin</a:t>
            </a:r>
          </a:p>
        </p:txBody>
      </p:sp>
      <p:sp>
        <p:nvSpPr>
          <p:cNvPr id="69635" name="Rectangle 3"/>
          <p:cNvSpPr>
            <a:spLocks noGrp="1"/>
          </p:cNvSpPr>
          <p:nvPr>
            <p:ph type="body" idx="4294967295"/>
          </p:nvPr>
        </p:nvSpPr>
        <p:spPr/>
        <p:txBody>
          <a:bodyPr/>
          <a:lstStyle/>
          <a:p>
            <a:endParaRPr lang="en-US"/>
          </a:p>
        </p:txBody>
      </p:sp>
      <p:pic>
        <p:nvPicPr>
          <p:cNvPr id="69637" name="Picture 5" descr="10_doorway_lge"/>
          <p:cNvPicPr>
            <a:picLocks noChangeAspect="1" noChangeArrowheads="1"/>
          </p:cNvPicPr>
          <p:nvPr/>
        </p:nvPicPr>
        <p:blipFill>
          <a:blip r:embed="rId2"/>
          <a:srcRect/>
          <a:stretch>
            <a:fillRect/>
          </a:stretch>
        </p:blipFill>
        <p:spPr bwMode="auto">
          <a:xfrm>
            <a:off x="971550" y="1916113"/>
            <a:ext cx="3673475" cy="2352675"/>
          </a:xfrm>
          <a:prstGeom prst="rect">
            <a:avLst/>
          </a:prstGeom>
          <a:noFill/>
        </p:spPr>
      </p:pic>
      <p:pic>
        <p:nvPicPr>
          <p:cNvPr id="69639" name="Picture 7" descr="http://www.voigt-bismarckschule.de/Fotoalben/Grossbritannien/GB71-07_Belfast_Donegall_Square.jpg"/>
          <p:cNvPicPr>
            <a:picLocks noChangeAspect="1" noChangeArrowheads="1"/>
          </p:cNvPicPr>
          <p:nvPr/>
        </p:nvPicPr>
        <p:blipFill>
          <a:blip r:embed="rId3"/>
          <a:srcRect/>
          <a:stretch>
            <a:fillRect/>
          </a:stretch>
        </p:blipFill>
        <p:spPr bwMode="auto">
          <a:xfrm>
            <a:off x="4716463" y="3789363"/>
            <a:ext cx="3935412" cy="2554287"/>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lstStyle/>
          <a:p>
            <a:pPr fontAlgn="auto">
              <a:spcAft>
                <a:spcPts val="0"/>
              </a:spcAft>
              <a:defRPr/>
            </a:pPr>
            <a:r>
              <a:rPr lang="en-GB">
                <a:solidFill>
                  <a:schemeClr val="tx2">
                    <a:satMod val="200000"/>
                  </a:schemeClr>
                </a:solidFill>
              </a:rPr>
              <a:t>The Physical Setting</a:t>
            </a:r>
          </a:p>
        </p:txBody>
      </p:sp>
      <p:pic>
        <p:nvPicPr>
          <p:cNvPr id="15362" name="Picture 3"/>
          <p:cNvPicPr>
            <a:picLocks noGrp="1" noChangeAspect="1" noChangeArrowheads="1"/>
          </p:cNvPicPr>
          <p:nvPr>
            <p:ph idx="1"/>
          </p:nvPr>
        </p:nvPicPr>
        <p:blipFill>
          <a:blip r:embed="rId2"/>
          <a:srcRect/>
          <a:stretch>
            <a:fillRect/>
          </a:stretch>
        </p:blipFill>
        <p:spPr>
          <a:xfrm>
            <a:off x="1838325" y="1841500"/>
            <a:ext cx="5924550" cy="4457700"/>
          </a:xfrm>
        </p:spPr>
      </p:pic>
    </p:spTree>
    <p:extLst>
      <p:ext uri="{BB962C8B-B14F-4D97-AF65-F5344CB8AC3E}">
        <p14:creationId xmlns:p14="http://schemas.microsoft.com/office/powerpoint/2010/main" val="2700747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a:lstStyle/>
          <a:p>
            <a:pPr fontAlgn="auto">
              <a:spcAft>
                <a:spcPts val="0"/>
              </a:spcAft>
              <a:defRPr/>
            </a:pPr>
            <a:r>
              <a:rPr lang="en-GB">
                <a:solidFill>
                  <a:schemeClr val="tx2">
                    <a:satMod val="200000"/>
                  </a:schemeClr>
                </a:solidFill>
              </a:rPr>
              <a:t>The Long Bridge (1680s)</a:t>
            </a:r>
          </a:p>
        </p:txBody>
      </p:sp>
      <p:sp>
        <p:nvSpPr>
          <p:cNvPr id="23554" name="Rectangle 3"/>
          <p:cNvSpPr>
            <a:spLocks noGrp="1" noChangeArrowheads="1"/>
          </p:cNvSpPr>
          <p:nvPr>
            <p:ph idx="1"/>
          </p:nvPr>
        </p:nvSpPr>
        <p:spPr/>
        <p:txBody>
          <a:bodyPr/>
          <a:lstStyle/>
          <a:p>
            <a:endParaRPr lang="en-US"/>
          </a:p>
        </p:txBody>
      </p:sp>
      <p:pic>
        <p:nvPicPr>
          <p:cNvPr id="23555" name="Picture 7" descr="1"/>
          <p:cNvPicPr>
            <a:picLocks noChangeAspect="1" noChangeArrowheads="1"/>
          </p:cNvPicPr>
          <p:nvPr/>
        </p:nvPicPr>
        <p:blipFill>
          <a:blip r:embed="rId2"/>
          <a:srcRect/>
          <a:stretch>
            <a:fillRect/>
          </a:stretch>
        </p:blipFill>
        <p:spPr bwMode="auto">
          <a:xfrm>
            <a:off x="539750" y="1844675"/>
            <a:ext cx="7561263" cy="397827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fontAlgn="auto">
              <a:spcAft>
                <a:spcPts val="0"/>
              </a:spcAft>
              <a:defRPr/>
            </a:pPr>
            <a:r>
              <a:rPr lang="en-GB">
                <a:solidFill>
                  <a:schemeClr val="tx2">
                    <a:satMod val="200000"/>
                  </a:schemeClr>
                </a:solidFill>
              </a:rPr>
              <a:t>Lagan Navigation</a:t>
            </a:r>
          </a:p>
        </p:txBody>
      </p:sp>
      <p:sp>
        <p:nvSpPr>
          <p:cNvPr id="24578" name="Rectangle 3"/>
          <p:cNvSpPr>
            <a:spLocks noGrp="1" noChangeArrowheads="1"/>
          </p:cNvSpPr>
          <p:nvPr>
            <p:ph idx="1"/>
          </p:nvPr>
        </p:nvSpPr>
        <p:spPr/>
        <p:txBody>
          <a:bodyPr/>
          <a:lstStyle/>
          <a:p>
            <a:endParaRPr lang="en-US"/>
          </a:p>
        </p:txBody>
      </p:sp>
      <p:pic>
        <p:nvPicPr>
          <p:cNvPr id="24579" name="Picture 4" descr="Lagan navigation"/>
          <p:cNvPicPr>
            <a:picLocks noChangeAspect="1" noChangeArrowheads="1"/>
          </p:cNvPicPr>
          <p:nvPr/>
        </p:nvPicPr>
        <p:blipFill>
          <a:blip r:embed="rId2"/>
          <a:srcRect/>
          <a:stretch>
            <a:fillRect/>
          </a:stretch>
        </p:blipFill>
        <p:spPr bwMode="auto">
          <a:xfrm>
            <a:off x="2771775" y="2276475"/>
            <a:ext cx="4537075" cy="345757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CBAEEC-D31C-4963-9346-C40F6115DDBD}"/>
              </a:ext>
            </a:extLst>
          </p:cNvPr>
          <p:cNvSpPr>
            <a:spLocks noGrp="1"/>
          </p:cNvSpPr>
          <p:nvPr>
            <p:ph type="title"/>
          </p:nvPr>
        </p:nvSpPr>
        <p:spPr/>
        <p:txBody>
          <a:bodyPr/>
          <a:lstStyle/>
          <a:p>
            <a:r>
              <a:rPr lang="en-GB" dirty="0"/>
              <a:t>Chichester/Donegall</a:t>
            </a:r>
          </a:p>
        </p:txBody>
      </p:sp>
      <p:pic>
        <p:nvPicPr>
          <p:cNvPr id="5" name="Content Placeholder 4" descr="A picture containing object, photo&#10;&#10;Description automatically generated">
            <a:extLst>
              <a:ext uri="{FF2B5EF4-FFF2-40B4-BE49-F238E27FC236}">
                <a16:creationId xmlns="" xmlns:a16="http://schemas.microsoft.com/office/drawing/2014/main" id="{D9A22E53-7ABE-4F8E-A80E-869F8816C5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916552"/>
            <a:ext cx="7772400" cy="4307595"/>
          </a:xfrm>
        </p:spPr>
      </p:pic>
    </p:spTree>
    <p:extLst>
      <p:ext uri="{BB962C8B-B14F-4D97-AF65-F5344CB8AC3E}">
        <p14:creationId xmlns:p14="http://schemas.microsoft.com/office/powerpoint/2010/main" val="3174490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1BAED7-FC56-458A-B99C-E783553C2783}"/>
              </a:ext>
            </a:extLst>
          </p:cNvPr>
          <p:cNvSpPr>
            <a:spLocks noGrp="1"/>
          </p:cNvSpPr>
          <p:nvPr>
            <p:ph type="title"/>
          </p:nvPr>
        </p:nvSpPr>
        <p:spPr>
          <a:xfrm>
            <a:off x="914400" y="512762"/>
            <a:ext cx="7772400" cy="1271587"/>
          </a:xfrm>
        </p:spPr>
        <p:txBody>
          <a:bodyPr/>
          <a:lstStyle/>
          <a:p>
            <a:r>
              <a:rPr lang="en-GB" dirty="0"/>
              <a:t>Sir Arthur Chichester 1563-1625</a:t>
            </a:r>
          </a:p>
        </p:txBody>
      </p:sp>
      <p:pic>
        <p:nvPicPr>
          <p:cNvPr id="5" name="Content Placeholder 4" descr="A large stone building&#10;&#10;Description automatically generated">
            <a:extLst>
              <a:ext uri="{FF2B5EF4-FFF2-40B4-BE49-F238E27FC236}">
                <a16:creationId xmlns="" xmlns:a16="http://schemas.microsoft.com/office/drawing/2014/main" id="{71A7B017-1BC4-4FFB-A464-99665DDD19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6512" y="2418131"/>
            <a:ext cx="6797896" cy="3819181"/>
          </a:xfrm>
        </p:spPr>
      </p:pic>
    </p:spTree>
    <p:extLst>
      <p:ext uri="{BB962C8B-B14F-4D97-AF65-F5344CB8AC3E}">
        <p14:creationId xmlns:p14="http://schemas.microsoft.com/office/powerpoint/2010/main" val="3135550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1CC78D-551A-4D11-8A3A-24012D701D6D}"/>
              </a:ext>
            </a:extLst>
          </p:cNvPr>
          <p:cNvSpPr>
            <a:spLocks noGrp="1"/>
          </p:cNvSpPr>
          <p:nvPr>
            <p:ph type="title"/>
          </p:nvPr>
        </p:nvSpPr>
        <p:spPr/>
        <p:txBody>
          <a:bodyPr/>
          <a:lstStyle/>
          <a:p>
            <a:r>
              <a:rPr lang="en-GB" dirty="0"/>
              <a:t>Belfast Castle 1685</a:t>
            </a:r>
          </a:p>
        </p:txBody>
      </p:sp>
      <p:pic>
        <p:nvPicPr>
          <p:cNvPr id="5" name="Content Placeholder 4" descr="A picture containing text&#10;&#10;Description automatically generated">
            <a:extLst>
              <a:ext uri="{FF2B5EF4-FFF2-40B4-BE49-F238E27FC236}">
                <a16:creationId xmlns="" xmlns:a16="http://schemas.microsoft.com/office/drawing/2014/main" id="{768022D2-604E-42EB-897B-5B1A3B2F56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760" y="2165350"/>
            <a:ext cx="4284315" cy="4305844"/>
          </a:xfrm>
        </p:spPr>
      </p:pic>
    </p:spTree>
    <p:extLst>
      <p:ext uri="{BB962C8B-B14F-4D97-AF65-F5344CB8AC3E}">
        <p14:creationId xmlns:p14="http://schemas.microsoft.com/office/powerpoint/2010/main" val="2897062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69F373-70CB-4E79-AB4D-0D2B1E97705F}"/>
              </a:ext>
            </a:extLst>
          </p:cNvPr>
          <p:cNvSpPr>
            <a:spLocks noGrp="1"/>
          </p:cNvSpPr>
          <p:nvPr>
            <p:ph type="title"/>
          </p:nvPr>
        </p:nvSpPr>
        <p:spPr>
          <a:xfrm>
            <a:off x="914400" y="512762"/>
            <a:ext cx="7772400" cy="1332062"/>
          </a:xfrm>
        </p:spPr>
        <p:txBody>
          <a:bodyPr/>
          <a:lstStyle/>
          <a:p>
            <a:r>
              <a:rPr lang="en-GB" dirty="0"/>
              <a:t>1</a:t>
            </a:r>
            <a:r>
              <a:rPr lang="en-GB" baseline="30000" dirty="0"/>
              <a:t>st</a:t>
            </a:r>
            <a:r>
              <a:rPr lang="en-GB" dirty="0"/>
              <a:t> Marquess of Donegall</a:t>
            </a:r>
            <a:br>
              <a:rPr lang="en-GB" dirty="0"/>
            </a:br>
            <a:r>
              <a:rPr lang="en-GB" dirty="0"/>
              <a:t>1739-99</a:t>
            </a:r>
          </a:p>
        </p:txBody>
      </p:sp>
      <p:pic>
        <p:nvPicPr>
          <p:cNvPr id="8" name="Content Placeholder 7" descr="A person riding a horse&#10;&#10;Description automatically generated">
            <a:extLst>
              <a:ext uri="{FF2B5EF4-FFF2-40B4-BE49-F238E27FC236}">
                <a16:creationId xmlns="" xmlns:a16="http://schemas.microsoft.com/office/drawing/2014/main" id="{B60DD9CD-D29B-45B5-B206-B4CE3EDF2A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9538" y="2348880"/>
            <a:ext cx="2883642" cy="4249996"/>
          </a:xfrm>
        </p:spPr>
      </p:pic>
    </p:spTree>
    <p:extLst>
      <p:ext uri="{BB962C8B-B14F-4D97-AF65-F5344CB8AC3E}">
        <p14:creationId xmlns:p14="http://schemas.microsoft.com/office/powerpoint/2010/main" val="2609211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C18B14-0089-404A-BEF0-74EE6EE566C9}"/>
              </a:ext>
            </a:extLst>
          </p:cNvPr>
          <p:cNvSpPr>
            <a:spLocks noGrp="1"/>
          </p:cNvSpPr>
          <p:nvPr>
            <p:ph type="title"/>
          </p:nvPr>
        </p:nvSpPr>
        <p:spPr/>
        <p:txBody>
          <a:bodyPr/>
          <a:lstStyle/>
          <a:p>
            <a:r>
              <a:rPr lang="en-GB" dirty="0"/>
              <a:t>Urban improvement</a:t>
            </a:r>
          </a:p>
        </p:txBody>
      </p:sp>
      <p:sp>
        <p:nvSpPr>
          <p:cNvPr id="3" name="Content Placeholder 2">
            <a:extLst>
              <a:ext uri="{FF2B5EF4-FFF2-40B4-BE49-F238E27FC236}">
                <a16:creationId xmlns="" xmlns:a16="http://schemas.microsoft.com/office/drawing/2014/main" id="{AA9866D4-6F05-4AF1-8B5C-B50E4E166379}"/>
              </a:ext>
            </a:extLst>
          </p:cNvPr>
          <p:cNvSpPr>
            <a:spLocks noGrp="1"/>
          </p:cNvSpPr>
          <p:nvPr>
            <p:ph idx="1"/>
          </p:nvPr>
        </p:nvSpPr>
        <p:spPr/>
        <p:txBody>
          <a:bodyPr/>
          <a:lstStyle/>
          <a:p>
            <a:r>
              <a:rPr lang="en-GB" dirty="0"/>
              <a:t>New building leases </a:t>
            </a:r>
          </a:p>
          <a:p>
            <a:pPr lvl="1"/>
            <a:r>
              <a:rPr lang="en-GB" dirty="0"/>
              <a:t>High Street, Castle Place, Waring Street</a:t>
            </a:r>
          </a:p>
          <a:p>
            <a:r>
              <a:rPr lang="en-GB" dirty="0"/>
              <a:t>New streets</a:t>
            </a:r>
          </a:p>
          <a:p>
            <a:pPr lvl="1"/>
            <a:r>
              <a:rPr lang="en-GB" dirty="0"/>
              <a:t>North Street, Donegall Street, Donegall Place</a:t>
            </a:r>
          </a:p>
          <a:p>
            <a:r>
              <a:rPr lang="en-GB" dirty="0"/>
              <a:t>Economic development</a:t>
            </a:r>
          </a:p>
          <a:p>
            <a:pPr lvl="1"/>
            <a:r>
              <a:rPr lang="en-GB" dirty="0"/>
              <a:t>Linen Hall, Lagan Navigation</a:t>
            </a:r>
          </a:p>
          <a:p>
            <a:r>
              <a:rPr lang="en-GB" dirty="0"/>
              <a:t>Amenities</a:t>
            </a:r>
          </a:p>
          <a:p>
            <a:pPr lvl="1"/>
            <a:r>
              <a:rPr lang="en-GB" dirty="0"/>
              <a:t>Market, Exchange/Assembly Rooms, parish church</a:t>
            </a:r>
          </a:p>
        </p:txBody>
      </p:sp>
    </p:spTree>
    <p:extLst>
      <p:ext uri="{BB962C8B-B14F-4D97-AF65-F5344CB8AC3E}">
        <p14:creationId xmlns:p14="http://schemas.microsoft.com/office/powerpoint/2010/main" val="1330522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1C8E2E-B85C-46E2-ADF3-796780012283}"/>
              </a:ext>
            </a:extLst>
          </p:cNvPr>
          <p:cNvSpPr>
            <a:spLocks noGrp="1"/>
          </p:cNvSpPr>
          <p:nvPr>
            <p:ph type="title"/>
          </p:nvPr>
        </p:nvSpPr>
        <p:spPr/>
        <p:txBody>
          <a:bodyPr/>
          <a:lstStyle/>
          <a:p>
            <a:r>
              <a:rPr lang="en-GB" dirty="0"/>
              <a:t>St Ann’s Church</a:t>
            </a:r>
          </a:p>
        </p:txBody>
      </p:sp>
      <p:pic>
        <p:nvPicPr>
          <p:cNvPr id="5" name="Content Placeholder 4" descr="A black and white photo of a church&#10;&#10;Description automatically generated">
            <a:extLst>
              <a:ext uri="{FF2B5EF4-FFF2-40B4-BE49-F238E27FC236}">
                <a16:creationId xmlns="" xmlns:a16="http://schemas.microsoft.com/office/drawing/2014/main" id="{65BA38DE-091C-4202-A024-8251A206F4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1840" y="1988840"/>
            <a:ext cx="3528392" cy="4452305"/>
          </a:xfrm>
        </p:spPr>
      </p:pic>
    </p:spTree>
    <p:extLst>
      <p:ext uri="{BB962C8B-B14F-4D97-AF65-F5344CB8AC3E}">
        <p14:creationId xmlns:p14="http://schemas.microsoft.com/office/powerpoint/2010/main" val="1095734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8991BC-266D-41BF-94A7-4E1F5DD99384}"/>
              </a:ext>
            </a:extLst>
          </p:cNvPr>
          <p:cNvSpPr>
            <a:spLocks noGrp="1"/>
          </p:cNvSpPr>
          <p:nvPr>
            <p:ph type="title"/>
          </p:nvPr>
        </p:nvSpPr>
        <p:spPr/>
        <p:txBody>
          <a:bodyPr/>
          <a:lstStyle/>
          <a:p>
            <a:r>
              <a:rPr lang="en-GB" dirty="0"/>
              <a:t>White Linen Hall</a:t>
            </a:r>
          </a:p>
        </p:txBody>
      </p:sp>
      <p:pic>
        <p:nvPicPr>
          <p:cNvPr id="7" name="Content Placeholder 6" descr="A vintage photo of an old building&#10;&#10;Description automatically generated">
            <a:extLst>
              <a:ext uri="{FF2B5EF4-FFF2-40B4-BE49-F238E27FC236}">
                <a16:creationId xmlns="" xmlns:a16="http://schemas.microsoft.com/office/drawing/2014/main" id="{8E733E75-22ED-4816-884E-0CB4AC3C9C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6029" y="2459529"/>
            <a:ext cx="7274403" cy="3201719"/>
          </a:xfrm>
        </p:spPr>
      </p:pic>
    </p:spTree>
    <p:extLst>
      <p:ext uri="{BB962C8B-B14F-4D97-AF65-F5344CB8AC3E}">
        <p14:creationId xmlns:p14="http://schemas.microsoft.com/office/powerpoint/2010/main" val="3561193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Victorian Provincial City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2708920"/>
            <a:ext cx="4032446" cy="25202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2708920"/>
            <a:ext cx="3528392" cy="2608872"/>
          </a:xfrm>
          <a:prstGeom prst="rect">
            <a:avLst/>
          </a:prstGeom>
        </p:spPr>
      </p:pic>
    </p:spTree>
    <p:extLst>
      <p:ext uri="{BB962C8B-B14F-4D97-AF65-F5344CB8AC3E}">
        <p14:creationId xmlns:p14="http://schemas.microsoft.com/office/powerpoint/2010/main" val="3268850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E9BED6-BE2A-4273-8545-B88B0D552A76}"/>
              </a:ext>
            </a:extLst>
          </p:cNvPr>
          <p:cNvSpPr>
            <a:spLocks noGrp="1"/>
          </p:cNvSpPr>
          <p:nvPr>
            <p:ph type="title"/>
          </p:nvPr>
        </p:nvSpPr>
        <p:spPr/>
        <p:txBody>
          <a:bodyPr/>
          <a:lstStyle/>
          <a:p>
            <a:r>
              <a:rPr lang="en-GB" dirty="0"/>
              <a:t>Belfast 1791</a:t>
            </a:r>
          </a:p>
        </p:txBody>
      </p:sp>
      <p:pic>
        <p:nvPicPr>
          <p:cNvPr id="7" name="Content Placeholder 6" descr="A picture containing text, map&#10;&#10;Description automatically generated">
            <a:extLst>
              <a:ext uri="{FF2B5EF4-FFF2-40B4-BE49-F238E27FC236}">
                <a16:creationId xmlns="" xmlns:a16="http://schemas.microsoft.com/office/drawing/2014/main" id="{89AB616D-4D44-4368-BC9F-54AC3530033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5327" y="1784350"/>
            <a:ext cx="4710545" cy="4572000"/>
          </a:xfrm>
        </p:spPr>
      </p:pic>
    </p:spTree>
    <p:extLst>
      <p:ext uri="{BB962C8B-B14F-4D97-AF65-F5344CB8AC3E}">
        <p14:creationId xmlns:p14="http://schemas.microsoft.com/office/powerpoint/2010/main" val="2665010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GB" dirty="0" smtClean="0"/>
              <a:t>Before the urban doughnut</a:t>
            </a:r>
          </a:p>
        </p:txBody>
      </p:sp>
      <p:sp>
        <p:nvSpPr>
          <p:cNvPr id="18435" name="Rectangle 3"/>
          <p:cNvSpPr>
            <a:spLocks noGrp="1" noChangeArrowheads="1"/>
          </p:cNvSpPr>
          <p:nvPr>
            <p:ph idx="1"/>
          </p:nvPr>
        </p:nvSpPr>
        <p:spPr/>
        <p:txBody>
          <a:bodyPr/>
          <a:lstStyle/>
          <a:p>
            <a:pPr eaLnBrk="1" hangingPunct="1">
              <a:buFont typeface="Wingdings" pitchFamily="2" charset="2"/>
              <a:buNone/>
              <a:defRPr/>
            </a:pPr>
            <a:endParaRPr lang="en-GB" dirty="0" smtClean="0"/>
          </a:p>
          <a:p>
            <a:pPr eaLnBrk="1" hangingPunct="1">
              <a:buFont typeface="Wingdings" pitchFamily="2" charset="2"/>
              <a:buNone/>
              <a:defRPr/>
            </a:pPr>
            <a:r>
              <a:rPr lang="en-GB" dirty="0" smtClean="0"/>
              <a:t> ‘ ... The town of Belfast consists of one long broad street, and of several lanes in which the inferior people live...’ </a:t>
            </a:r>
          </a:p>
          <a:p>
            <a:pPr eaLnBrk="1" hangingPunct="1">
              <a:buFont typeface="Wingdings" pitchFamily="2" charset="2"/>
              <a:buNone/>
              <a:defRPr/>
            </a:pPr>
            <a:endParaRPr lang="en-GB" dirty="0"/>
          </a:p>
          <a:p>
            <a:pPr algn="r" eaLnBrk="1" hangingPunct="1">
              <a:buFont typeface="Wingdings" pitchFamily="2" charset="2"/>
              <a:buNone/>
              <a:defRPr/>
            </a:pPr>
            <a:r>
              <a:rPr lang="en-GB" dirty="0" smtClean="0"/>
              <a:t>Bishop Richard </a:t>
            </a:r>
            <a:r>
              <a:rPr lang="en-GB" dirty="0" err="1" smtClean="0"/>
              <a:t>Pocock</a:t>
            </a:r>
            <a:r>
              <a:rPr lang="en-GB" dirty="0" smtClean="0"/>
              <a:t>, 1752</a:t>
            </a:r>
          </a:p>
        </p:txBody>
      </p:sp>
    </p:spTree>
    <p:extLst>
      <p:ext uri="{BB962C8B-B14F-4D97-AF65-F5344CB8AC3E}">
        <p14:creationId xmlns:p14="http://schemas.microsoft.com/office/powerpoint/2010/main" val="23072104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2"/>
            <a:ext cx="7772400" cy="1260053"/>
          </a:xfrm>
        </p:spPr>
        <p:txBody>
          <a:bodyPr/>
          <a:lstStyle/>
          <a:p>
            <a:r>
              <a:rPr lang="en-GB" dirty="0" smtClean="0"/>
              <a:t>Belfast and the urban renaissance</a:t>
            </a:r>
            <a:endParaRPr lang="en-GB" dirty="0"/>
          </a:p>
        </p:txBody>
      </p:sp>
      <p:sp>
        <p:nvSpPr>
          <p:cNvPr id="3" name="Content Placeholder 2"/>
          <p:cNvSpPr>
            <a:spLocks noGrp="1"/>
          </p:cNvSpPr>
          <p:nvPr>
            <p:ph idx="1"/>
          </p:nvPr>
        </p:nvSpPr>
        <p:spPr>
          <a:xfrm>
            <a:off x="914400" y="2204864"/>
            <a:ext cx="7772400" cy="4151486"/>
          </a:xfrm>
        </p:spPr>
        <p:txBody>
          <a:bodyPr/>
          <a:lstStyle/>
          <a:p>
            <a:r>
              <a:rPr lang="en-GB" dirty="0" smtClean="0"/>
              <a:t>Theatre, coffee houses</a:t>
            </a:r>
          </a:p>
          <a:p>
            <a:r>
              <a:rPr lang="en-GB" i="1" dirty="0" smtClean="0"/>
              <a:t>Belfast Newsletter </a:t>
            </a:r>
            <a:r>
              <a:rPr lang="en-GB" dirty="0" smtClean="0"/>
              <a:t>1737</a:t>
            </a:r>
          </a:p>
          <a:p>
            <a:r>
              <a:rPr lang="en-GB" dirty="0" smtClean="0"/>
              <a:t>Education</a:t>
            </a:r>
          </a:p>
          <a:p>
            <a:pPr lvl="1"/>
            <a:r>
              <a:rPr lang="en-GB" dirty="0" smtClean="0"/>
              <a:t>Belfast Academy</a:t>
            </a:r>
          </a:p>
          <a:p>
            <a:pPr lvl="1"/>
            <a:r>
              <a:rPr lang="en-GB" dirty="0" smtClean="0"/>
              <a:t>Belfast </a:t>
            </a:r>
            <a:r>
              <a:rPr lang="en-GB" dirty="0" err="1" smtClean="0"/>
              <a:t>Academical</a:t>
            </a:r>
            <a:r>
              <a:rPr lang="en-GB" dirty="0" smtClean="0"/>
              <a:t> Institution 1814</a:t>
            </a:r>
          </a:p>
          <a:p>
            <a:r>
              <a:rPr lang="en-GB" dirty="0" smtClean="0"/>
              <a:t>Clubs and societies</a:t>
            </a:r>
          </a:p>
          <a:p>
            <a:r>
              <a:rPr lang="en-GB" dirty="0" smtClean="0"/>
              <a:t>“</a:t>
            </a:r>
            <a:r>
              <a:rPr lang="en-GB" smtClean="0"/>
              <a:t>The Athens of the North”</a:t>
            </a:r>
            <a:endParaRPr lang="en-GB" dirty="0"/>
          </a:p>
        </p:txBody>
      </p:sp>
    </p:spTree>
    <p:extLst>
      <p:ext uri="{BB962C8B-B14F-4D97-AF65-F5344CB8AC3E}">
        <p14:creationId xmlns:p14="http://schemas.microsoft.com/office/powerpoint/2010/main" val="2936592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bwMode="auto">
          <a:noFill/>
        </p:spPr>
        <p:txBody>
          <a:bodyPr wrap="square" lIns="0" tIns="45720" rIns="0" bIns="0" numCol="1" anchor="b" anchorCtr="0" compatLnSpc="1">
            <a:prstTxWarp prst="textNoShape">
              <a:avLst/>
            </a:prstTxWarp>
          </a:bodyPr>
          <a:lstStyle/>
          <a:p>
            <a:r>
              <a:rPr lang="en-GB" sz="3600"/>
              <a:t>Exchange and Assembly Rooms 1769-76</a:t>
            </a:r>
          </a:p>
        </p:txBody>
      </p:sp>
      <p:sp>
        <p:nvSpPr>
          <p:cNvPr id="70659" name="Content Placeholder 2"/>
          <p:cNvSpPr>
            <a:spLocks noGrp="1"/>
          </p:cNvSpPr>
          <p:nvPr>
            <p:ph idx="4294967295"/>
          </p:nvPr>
        </p:nvSpPr>
        <p:spPr/>
        <p:txBody>
          <a:bodyPr/>
          <a:lstStyle/>
          <a:p>
            <a:pPr marL="273050" indent="-273050"/>
            <a:endParaRPr lang="en-US"/>
          </a:p>
        </p:txBody>
      </p:sp>
      <p:pic>
        <p:nvPicPr>
          <p:cNvPr id="70660" name="Picture 2"/>
          <p:cNvPicPr>
            <a:picLocks noChangeAspect="1" noChangeArrowheads="1"/>
          </p:cNvPicPr>
          <p:nvPr/>
        </p:nvPicPr>
        <p:blipFill>
          <a:blip r:embed="rId2"/>
          <a:srcRect/>
          <a:stretch>
            <a:fillRect/>
          </a:stretch>
        </p:blipFill>
        <p:spPr bwMode="auto">
          <a:xfrm>
            <a:off x="1258888" y="2349500"/>
            <a:ext cx="3311525" cy="2974975"/>
          </a:xfrm>
          <a:prstGeom prst="rect">
            <a:avLst/>
          </a:prstGeom>
          <a:noFill/>
          <a:ln w="9525">
            <a:noFill/>
            <a:miter lim="800000"/>
            <a:headEnd/>
            <a:tailEnd/>
          </a:ln>
        </p:spPr>
      </p:pic>
      <p:pic>
        <p:nvPicPr>
          <p:cNvPr id="70661" name="Picture 3"/>
          <p:cNvPicPr>
            <a:picLocks noChangeAspect="1" noChangeArrowheads="1"/>
          </p:cNvPicPr>
          <p:nvPr/>
        </p:nvPicPr>
        <p:blipFill>
          <a:blip r:embed="rId3"/>
          <a:srcRect/>
          <a:stretch>
            <a:fillRect/>
          </a:stretch>
        </p:blipFill>
        <p:spPr bwMode="auto">
          <a:xfrm>
            <a:off x="5003800" y="2349500"/>
            <a:ext cx="3429000" cy="297497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lstStyle/>
          <a:p>
            <a:pPr fontAlgn="auto">
              <a:spcAft>
                <a:spcPts val="0"/>
              </a:spcAft>
              <a:defRPr/>
            </a:pPr>
            <a:r>
              <a:rPr lang="en-GB">
                <a:solidFill>
                  <a:schemeClr val="tx2">
                    <a:satMod val="200000"/>
                  </a:schemeClr>
                </a:solidFill>
              </a:rPr>
              <a:t>Civic Virtue and Corporate Effort: Clifton House 1771-4</a:t>
            </a:r>
          </a:p>
        </p:txBody>
      </p:sp>
      <p:sp>
        <p:nvSpPr>
          <p:cNvPr id="28674" name="Rectangle 3"/>
          <p:cNvSpPr>
            <a:spLocks noGrp="1" noChangeArrowheads="1"/>
          </p:cNvSpPr>
          <p:nvPr>
            <p:ph idx="1"/>
          </p:nvPr>
        </p:nvSpPr>
        <p:spPr/>
        <p:txBody>
          <a:bodyPr/>
          <a:lstStyle/>
          <a:p>
            <a:endParaRPr lang="en-US"/>
          </a:p>
        </p:txBody>
      </p:sp>
      <p:pic>
        <p:nvPicPr>
          <p:cNvPr id="28677" name="Picture 5" descr="Clifton House"/>
          <p:cNvPicPr>
            <a:picLocks noChangeAspect="1" noChangeArrowheads="1"/>
          </p:cNvPicPr>
          <p:nvPr/>
        </p:nvPicPr>
        <p:blipFill>
          <a:blip r:embed="rId2"/>
          <a:srcRect/>
          <a:stretch>
            <a:fillRect/>
          </a:stretch>
        </p:blipFill>
        <p:spPr bwMode="auto">
          <a:xfrm>
            <a:off x="2771775" y="1773238"/>
            <a:ext cx="3776663" cy="446405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914400" y="512763"/>
            <a:ext cx="7834064" cy="1404069"/>
          </a:xfrm>
        </p:spPr>
        <p:txBody>
          <a:bodyPr/>
          <a:lstStyle/>
          <a:p>
            <a:pPr fontAlgn="auto">
              <a:spcAft>
                <a:spcPts val="0"/>
              </a:spcAft>
              <a:defRPr/>
            </a:pPr>
            <a:r>
              <a:rPr lang="en-GB" dirty="0">
                <a:solidFill>
                  <a:schemeClr val="tx2">
                    <a:satMod val="200000"/>
                  </a:schemeClr>
                </a:solidFill>
              </a:rPr>
              <a:t>Rosemary Street First Presbyterian 1781-3</a:t>
            </a:r>
          </a:p>
        </p:txBody>
      </p:sp>
      <p:sp>
        <p:nvSpPr>
          <p:cNvPr id="29698" name="Rectangle 3"/>
          <p:cNvSpPr>
            <a:spLocks noGrp="1" noChangeArrowheads="1"/>
          </p:cNvSpPr>
          <p:nvPr>
            <p:ph idx="1"/>
          </p:nvPr>
        </p:nvSpPr>
        <p:spPr>
          <a:xfrm>
            <a:off x="914400" y="2420938"/>
            <a:ext cx="7762056" cy="3935412"/>
          </a:xfrm>
        </p:spPr>
        <p:txBody>
          <a:bodyPr/>
          <a:lstStyle/>
          <a:p>
            <a:endParaRPr lang="en-US" dirty="0"/>
          </a:p>
        </p:txBody>
      </p:sp>
      <p:pic>
        <p:nvPicPr>
          <p:cNvPr id="29699" name="Picture 4" descr="5"/>
          <p:cNvPicPr>
            <a:picLocks noChangeAspect="1" noChangeArrowheads="1"/>
          </p:cNvPicPr>
          <p:nvPr/>
        </p:nvPicPr>
        <p:blipFill>
          <a:blip r:embed="rId2"/>
          <a:srcRect/>
          <a:stretch>
            <a:fillRect/>
          </a:stretch>
        </p:blipFill>
        <p:spPr bwMode="auto">
          <a:xfrm>
            <a:off x="467544" y="2060848"/>
            <a:ext cx="7674343" cy="447606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The Georgian Town</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5" y="2522537"/>
            <a:ext cx="5050308" cy="3623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5495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title"/>
          </p:nvPr>
        </p:nvSpPr>
        <p:spPr/>
        <p:txBody>
          <a:bodyPr/>
          <a:lstStyle/>
          <a:p>
            <a:pPr fontAlgn="auto">
              <a:spcAft>
                <a:spcPts val="0"/>
              </a:spcAft>
              <a:defRPr/>
            </a:pPr>
            <a:r>
              <a:rPr lang="en-GB">
                <a:solidFill>
                  <a:schemeClr val="tx2">
                    <a:satMod val="200000"/>
                  </a:schemeClr>
                </a:solidFill>
              </a:rPr>
              <a:t>Royal Avenue 1880-1</a:t>
            </a:r>
          </a:p>
        </p:txBody>
      </p:sp>
      <p:sp>
        <p:nvSpPr>
          <p:cNvPr id="52226" name="Rectangle 3"/>
          <p:cNvSpPr>
            <a:spLocks noGrp="1" noChangeArrowheads="1"/>
          </p:cNvSpPr>
          <p:nvPr>
            <p:ph idx="1"/>
          </p:nvPr>
        </p:nvSpPr>
        <p:spPr/>
        <p:txBody>
          <a:bodyPr/>
          <a:lstStyle/>
          <a:p>
            <a:endParaRPr lang="en-US"/>
          </a:p>
        </p:txBody>
      </p:sp>
      <p:pic>
        <p:nvPicPr>
          <p:cNvPr id="52227" name="Picture 4" descr="1"/>
          <p:cNvPicPr>
            <a:picLocks noChangeAspect="1" noChangeArrowheads="1"/>
          </p:cNvPicPr>
          <p:nvPr/>
        </p:nvPicPr>
        <p:blipFill>
          <a:blip r:embed="rId2"/>
          <a:srcRect/>
          <a:stretch>
            <a:fillRect/>
          </a:stretch>
        </p:blipFill>
        <p:spPr bwMode="auto">
          <a:xfrm>
            <a:off x="1258888" y="1989138"/>
            <a:ext cx="5976937" cy="3887787"/>
          </a:xfrm>
          <a:prstGeom prst="rect">
            <a:avLst/>
          </a:prstGeom>
          <a:noFill/>
          <a:ln w="9525">
            <a:noFill/>
            <a:miter lim="800000"/>
            <a:headEnd/>
            <a:tailEnd/>
          </a:ln>
        </p:spPr>
      </p:pic>
    </p:spTree>
    <p:extLst>
      <p:ext uri="{BB962C8B-B14F-4D97-AF65-F5344CB8AC3E}">
        <p14:creationId xmlns:p14="http://schemas.microsoft.com/office/powerpoint/2010/main" val="2456980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762"/>
            <a:ext cx="7906072" cy="1332061"/>
          </a:xfrm>
        </p:spPr>
        <p:txBody>
          <a:bodyPr/>
          <a:lstStyle/>
          <a:p>
            <a:r>
              <a:rPr lang="en-GB" dirty="0"/>
              <a:t>Corporation Street, Birmingham</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1680" y="2276872"/>
            <a:ext cx="6336704" cy="4380406"/>
          </a:xfrm>
        </p:spPr>
      </p:pic>
    </p:spTree>
    <p:extLst>
      <p:ext uri="{BB962C8B-B14F-4D97-AF65-F5344CB8AC3E}">
        <p14:creationId xmlns:p14="http://schemas.microsoft.com/office/powerpoint/2010/main" val="1751394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0" y="274638"/>
            <a:ext cx="8229600" cy="1143000"/>
          </a:xfrm>
        </p:spPr>
        <p:txBody>
          <a:bodyPr/>
          <a:lstStyle/>
          <a:p>
            <a:pPr fontAlgn="auto">
              <a:spcAft>
                <a:spcPts val="0"/>
              </a:spcAft>
              <a:defRPr/>
            </a:pPr>
            <a:r>
              <a:rPr lang="en-GB" dirty="0">
                <a:solidFill>
                  <a:schemeClr val="tx2">
                    <a:satMod val="200000"/>
                  </a:schemeClr>
                </a:solidFill>
              </a:rPr>
              <a:t>A Victorian City</a:t>
            </a:r>
          </a:p>
        </p:txBody>
      </p:sp>
      <p:sp>
        <p:nvSpPr>
          <p:cNvPr id="35842" name="Rectangle 3"/>
          <p:cNvSpPr>
            <a:spLocks noGrp="1" noChangeArrowheads="1"/>
          </p:cNvSpPr>
          <p:nvPr>
            <p:ph type="body" idx="4294967295"/>
          </p:nvPr>
        </p:nvSpPr>
        <p:spPr>
          <a:xfrm>
            <a:off x="0" y="1600200"/>
            <a:ext cx="8229600" cy="4853136"/>
          </a:xfrm>
        </p:spPr>
        <p:txBody>
          <a:bodyPr/>
          <a:lstStyle/>
          <a:p>
            <a:pPr>
              <a:lnSpc>
                <a:spcPct val="90000"/>
              </a:lnSpc>
            </a:pPr>
            <a:r>
              <a:rPr lang="en-GB" sz="2800" dirty="0"/>
              <a:t>1821	37,000</a:t>
            </a:r>
          </a:p>
          <a:p>
            <a:pPr>
              <a:lnSpc>
                <a:spcPct val="90000"/>
              </a:lnSpc>
            </a:pPr>
            <a:r>
              <a:rPr lang="en-GB" sz="2800" dirty="0"/>
              <a:t>1831	53,000</a:t>
            </a:r>
          </a:p>
          <a:p>
            <a:pPr>
              <a:lnSpc>
                <a:spcPct val="90000"/>
              </a:lnSpc>
            </a:pPr>
            <a:r>
              <a:rPr lang="en-GB" sz="2800" dirty="0"/>
              <a:t>1841	75,000</a:t>
            </a:r>
          </a:p>
          <a:p>
            <a:pPr>
              <a:lnSpc>
                <a:spcPct val="90000"/>
              </a:lnSpc>
            </a:pPr>
            <a:r>
              <a:rPr lang="en-GB" sz="2800" dirty="0"/>
              <a:t>1851	98,000</a:t>
            </a:r>
          </a:p>
          <a:p>
            <a:pPr>
              <a:lnSpc>
                <a:spcPct val="90000"/>
              </a:lnSpc>
            </a:pPr>
            <a:r>
              <a:rPr lang="en-GB" sz="2800" dirty="0"/>
              <a:t>1861	119,000</a:t>
            </a:r>
          </a:p>
          <a:p>
            <a:pPr>
              <a:lnSpc>
                <a:spcPct val="90000"/>
              </a:lnSpc>
            </a:pPr>
            <a:r>
              <a:rPr lang="en-GB" sz="2800" dirty="0"/>
              <a:t>1871	174,000</a:t>
            </a:r>
          </a:p>
          <a:p>
            <a:pPr>
              <a:lnSpc>
                <a:spcPct val="90000"/>
              </a:lnSpc>
            </a:pPr>
            <a:r>
              <a:rPr lang="en-GB" sz="2800" dirty="0"/>
              <a:t>1881	208,000</a:t>
            </a:r>
          </a:p>
          <a:p>
            <a:pPr>
              <a:lnSpc>
                <a:spcPct val="90000"/>
              </a:lnSpc>
            </a:pPr>
            <a:r>
              <a:rPr lang="en-GB" sz="2800" dirty="0"/>
              <a:t>1891	256,000</a:t>
            </a:r>
          </a:p>
          <a:p>
            <a:pPr>
              <a:lnSpc>
                <a:spcPct val="90000"/>
              </a:lnSpc>
            </a:pPr>
            <a:r>
              <a:rPr lang="en-GB" sz="2800" dirty="0"/>
              <a:t>1901	349,000</a:t>
            </a:r>
          </a:p>
          <a:p>
            <a:pPr>
              <a:lnSpc>
                <a:spcPct val="90000"/>
              </a:lnSpc>
            </a:pPr>
            <a:r>
              <a:rPr lang="en-GB" sz="2800" dirty="0"/>
              <a:t>2017	585,000</a:t>
            </a:r>
          </a:p>
        </p:txBody>
      </p:sp>
    </p:spTree>
    <p:extLst>
      <p:ext uri="{BB962C8B-B14F-4D97-AF65-F5344CB8AC3E}">
        <p14:creationId xmlns:p14="http://schemas.microsoft.com/office/powerpoint/2010/main" val="4001653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p:txBody>
          <a:bodyPr/>
          <a:lstStyle/>
          <a:p>
            <a:pPr eaLnBrk="1" hangingPunct="1">
              <a:defRPr/>
            </a:pPr>
            <a:r>
              <a:rPr lang="en-GB"/>
              <a:t>A Town Without a History?</a:t>
            </a:r>
          </a:p>
        </p:txBody>
      </p:sp>
      <p:sp>
        <p:nvSpPr>
          <p:cNvPr id="5123" name="Rectangle 3"/>
          <p:cNvSpPr>
            <a:spLocks noGrp="1" noChangeArrowheads="1"/>
          </p:cNvSpPr>
          <p:nvPr>
            <p:ph type="body" idx="1"/>
          </p:nvPr>
        </p:nvSpPr>
        <p:spPr/>
        <p:txBody>
          <a:bodyPr/>
          <a:lstStyle/>
          <a:p>
            <a:pPr eaLnBrk="1" hangingPunct="1">
              <a:lnSpc>
                <a:spcPct val="90000"/>
              </a:lnSpc>
              <a:buFont typeface="Wingdings" pitchFamily="2" charset="2"/>
              <a:buNone/>
              <a:defRPr/>
            </a:pPr>
            <a:r>
              <a:rPr lang="en-GB" sz="2400"/>
              <a:t>“</a:t>
            </a:r>
            <a:r>
              <a:rPr lang="en-IE" sz="2400"/>
              <a:t>... before the union, Belfast was a village; now it ranks with the cities of the earth. Before the union it had a few coasting craft, and a few American and West Indian ships – and that open bay, which now embraces the navies of every land, was but a desert of useless water. The centre of our town was studded with thatched cottages, where now stands one of the fairest temples to the genius of industry and commerce. Our merchants, then unknown, are now welcomed in every land ... In one word more I have done with my argument. Look at Belfast, and be a Repealer – if you can.</a:t>
            </a:r>
            <a:r>
              <a:rPr lang="en-GB" sz="2400"/>
              <a:t> “</a:t>
            </a:r>
          </a:p>
          <a:p>
            <a:pPr algn="r" eaLnBrk="1" hangingPunct="1">
              <a:lnSpc>
                <a:spcPct val="90000"/>
              </a:lnSpc>
              <a:buFont typeface="Wingdings" pitchFamily="2" charset="2"/>
              <a:buNone/>
              <a:defRPr/>
            </a:pPr>
            <a:r>
              <a:rPr lang="en-GB" sz="2400"/>
              <a:t>Rev. Henry Cooke, 1841</a:t>
            </a:r>
          </a:p>
        </p:txBody>
      </p:sp>
    </p:spTree>
    <p:extLst>
      <p:ext uri="{BB962C8B-B14F-4D97-AF65-F5344CB8AC3E}">
        <p14:creationId xmlns:p14="http://schemas.microsoft.com/office/powerpoint/2010/main" val="2077255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lstStyle/>
          <a:p>
            <a:pPr fontAlgn="auto">
              <a:spcAft>
                <a:spcPts val="0"/>
              </a:spcAft>
              <a:defRPr/>
            </a:pPr>
            <a:r>
              <a:rPr lang="en-GB">
                <a:solidFill>
                  <a:schemeClr val="tx2">
                    <a:satMod val="200000"/>
                  </a:schemeClr>
                </a:solidFill>
              </a:rPr>
              <a:t>The Physical Setting</a:t>
            </a:r>
          </a:p>
        </p:txBody>
      </p:sp>
      <p:pic>
        <p:nvPicPr>
          <p:cNvPr id="15362" name="Picture 3"/>
          <p:cNvPicPr>
            <a:picLocks noGrp="1" noChangeAspect="1" noChangeArrowheads="1"/>
          </p:cNvPicPr>
          <p:nvPr>
            <p:ph idx="1"/>
          </p:nvPr>
        </p:nvPicPr>
        <p:blipFill>
          <a:blip r:embed="rId2"/>
          <a:srcRect/>
          <a:stretch>
            <a:fillRect/>
          </a:stretch>
        </p:blipFill>
        <p:spPr>
          <a:xfrm>
            <a:off x="1838325" y="1841500"/>
            <a:ext cx="5924550" cy="4457700"/>
          </a:xfrm>
        </p:spPr>
      </p:pic>
    </p:spTree>
    <p:extLst>
      <p:ext uri="{BB962C8B-B14F-4D97-AF65-F5344CB8AC3E}">
        <p14:creationId xmlns:p14="http://schemas.microsoft.com/office/powerpoint/2010/main" val="356408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p:txBody>
          <a:bodyPr/>
          <a:lstStyle/>
          <a:p>
            <a:pPr fontAlgn="auto">
              <a:spcAft>
                <a:spcPts val="0"/>
              </a:spcAft>
              <a:defRPr/>
            </a:pPr>
            <a:r>
              <a:rPr lang="en-GB">
                <a:solidFill>
                  <a:schemeClr val="tx2">
                    <a:satMod val="200000"/>
                  </a:schemeClr>
                </a:solidFill>
              </a:rPr>
              <a:t>The Mouth of the Sandbank</a:t>
            </a:r>
          </a:p>
        </p:txBody>
      </p:sp>
      <p:sp>
        <p:nvSpPr>
          <p:cNvPr id="16386" name="Rectangle 3"/>
          <p:cNvSpPr>
            <a:spLocks noGrp="1" noChangeArrowheads="1"/>
          </p:cNvSpPr>
          <p:nvPr>
            <p:ph idx="1"/>
          </p:nvPr>
        </p:nvSpPr>
        <p:spPr/>
        <p:txBody>
          <a:bodyPr/>
          <a:lstStyle/>
          <a:p>
            <a:endParaRPr lang="en-US"/>
          </a:p>
        </p:txBody>
      </p:sp>
      <p:pic>
        <p:nvPicPr>
          <p:cNvPr id="16387" name="Picture 4" descr="DSC_3363"/>
          <p:cNvPicPr>
            <a:picLocks noChangeAspect="1" noChangeArrowheads="1"/>
          </p:cNvPicPr>
          <p:nvPr/>
        </p:nvPicPr>
        <p:blipFill>
          <a:blip r:embed="rId2"/>
          <a:srcRect/>
          <a:stretch>
            <a:fillRect/>
          </a:stretch>
        </p:blipFill>
        <p:spPr bwMode="auto">
          <a:xfrm>
            <a:off x="1042988" y="2492375"/>
            <a:ext cx="7343775" cy="3241675"/>
          </a:xfrm>
          <a:prstGeom prst="rect">
            <a:avLst/>
          </a:prstGeom>
          <a:noFill/>
          <a:ln w="9525">
            <a:noFill/>
            <a:miter lim="800000"/>
            <a:headEnd/>
            <a:tailEnd/>
          </a:ln>
        </p:spPr>
      </p:pic>
    </p:spTree>
    <p:extLst>
      <p:ext uri="{BB962C8B-B14F-4D97-AF65-F5344CB8AC3E}">
        <p14:creationId xmlns:p14="http://schemas.microsoft.com/office/powerpoint/2010/main" val="3285450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679</TotalTime>
  <Words>421</Words>
  <Application>Microsoft Office PowerPoint</Application>
  <PresentationFormat>On-screen Show (4:3)</PresentationFormat>
  <Paragraphs>84</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Metro</vt:lpstr>
      <vt:lpstr>EARLY BELFAST AND ITS HERITAGE</vt:lpstr>
      <vt:lpstr>Belfast is not Dublin</vt:lpstr>
      <vt:lpstr>A Victorian Provincial City</vt:lpstr>
      <vt:lpstr>Royal Avenue 1880-1</vt:lpstr>
      <vt:lpstr>Corporation Street, Birmingham</vt:lpstr>
      <vt:lpstr>A Victorian City</vt:lpstr>
      <vt:lpstr>A Town Without a History?</vt:lpstr>
      <vt:lpstr>The Physical Setting</vt:lpstr>
      <vt:lpstr>The Mouth of the Sandbank</vt:lpstr>
      <vt:lpstr>Victoria Square Excavations</vt:lpstr>
      <vt:lpstr>Medieval Belfast</vt:lpstr>
      <vt:lpstr>North East Ulster 1567</vt:lpstr>
      <vt:lpstr>Plantation Town</vt:lpstr>
      <vt:lpstr>Thomas Phillips, 1685</vt:lpstr>
      <vt:lpstr>The Plantation Town</vt:lpstr>
      <vt:lpstr>Thomas Phillips, 1685</vt:lpstr>
      <vt:lpstr>John MacLanachan 1715</vt:lpstr>
      <vt:lpstr>Belfast c.1725</vt:lpstr>
      <vt:lpstr>Atlantic Port 1660 -</vt:lpstr>
      <vt:lpstr>The Physical Setting</vt:lpstr>
      <vt:lpstr>The Long Bridge (1680s)</vt:lpstr>
      <vt:lpstr>Lagan Navigation</vt:lpstr>
      <vt:lpstr>Chichester/Donegall</vt:lpstr>
      <vt:lpstr>Sir Arthur Chichester 1563-1625</vt:lpstr>
      <vt:lpstr>Belfast Castle 1685</vt:lpstr>
      <vt:lpstr>1st Marquess of Donegall 1739-99</vt:lpstr>
      <vt:lpstr>Urban improvement</vt:lpstr>
      <vt:lpstr>St Ann’s Church</vt:lpstr>
      <vt:lpstr>White Linen Hall</vt:lpstr>
      <vt:lpstr>Belfast 1791</vt:lpstr>
      <vt:lpstr>Before the urban doughnut</vt:lpstr>
      <vt:lpstr>Belfast and the urban renaissance</vt:lpstr>
      <vt:lpstr>Exchange and Assembly Rooms 1769-76</vt:lpstr>
      <vt:lpstr>Civic Virtue and Corporate Effort: Clifton House 1771-4</vt:lpstr>
      <vt:lpstr>Rosemary Street First Presbyterian 1781-3</vt:lpstr>
      <vt:lpstr>The Georgian Town</vt:lpstr>
    </vt:vector>
  </TitlesOfParts>
  <Company>QUB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Connolly</dc:creator>
  <cp:lastModifiedBy>Administrator</cp:lastModifiedBy>
  <cp:revision>42</cp:revision>
  <cp:lastPrinted>2016-07-13T07:28:12Z</cp:lastPrinted>
  <dcterms:created xsi:type="dcterms:W3CDTF">2012-07-23T08:08:10Z</dcterms:created>
  <dcterms:modified xsi:type="dcterms:W3CDTF">2019-07-03T07:44:41Z</dcterms:modified>
</cp:coreProperties>
</file>