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60" r:id="rId3"/>
    <p:sldId id="264" r:id="rId4"/>
    <p:sldId id="265" r:id="rId5"/>
    <p:sldId id="257" r:id="rId6"/>
    <p:sldId id="258" r:id="rId7"/>
    <p:sldId id="266" r:id="rId8"/>
    <p:sldId id="263" r:id="rId9"/>
    <p:sldId id="267" r:id="rId10"/>
    <p:sldId id="259" r:id="rId11"/>
    <p:sldId id="274" r:id="rId12"/>
    <p:sldId id="262" r:id="rId13"/>
    <p:sldId id="268" r:id="rId14"/>
    <p:sldId id="270" r:id="rId15"/>
    <p:sldId id="273"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6"/>
    <p:restoredTop sz="94618"/>
  </p:normalViewPr>
  <p:slideViewPr>
    <p:cSldViewPr snapToGrid="0" snapToObjects="1">
      <p:cViewPr>
        <p:scale>
          <a:sx n="101" d="100"/>
          <a:sy n="101" d="100"/>
        </p:scale>
        <p:origin x="52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7/1/19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7/1/19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7/1/19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7/1/19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7/1/19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7/1/19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7/1/19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7/1/19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7/1/19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7/1/19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7/1/19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7/1/19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233E-1468-4B45-86DD-E5C3C51C7820}"/>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The Poetry of </a:t>
            </a:r>
            <a:r>
              <a:rPr lang="en-US" dirty="0" err="1">
                <a:latin typeface="Times New Roman" panose="02020603050405020304" pitchFamily="18" charset="0"/>
                <a:cs typeface="Times New Roman" panose="02020603050405020304" pitchFamily="18" charset="0"/>
              </a:rPr>
              <a:t>W.b</a:t>
            </a:r>
            <a:r>
              <a:rPr lang="en-US" dirty="0">
                <a:latin typeface="Times New Roman" panose="02020603050405020304" pitchFamily="18" charset="0"/>
                <a:cs typeface="Times New Roman" panose="02020603050405020304" pitchFamily="18" charset="0"/>
              </a:rPr>
              <a:t>. Yeats</a:t>
            </a:r>
          </a:p>
        </p:txBody>
      </p:sp>
      <p:sp>
        <p:nvSpPr>
          <p:cNvPr id="3" name="Subtitle 2">
            <a:extLst>
              <a:ext uri="{FF2B5EF4-FFF2-40B4-BE49-F238E27FC236}">
                <a16:creationId xmlns:a16="http://schemas.microsoft.com/office/drawing/2014/main" id="{5452D6FA-769B-0E4D-A91E-5F823CCF7732}"/>
              </a:ext>
            </a:extLst>
          </p:cNvPr>
          <p:cNvSpPr>
            <a:spLocks noGrp="1"/>
          </p:cNvSpPr>
          <p:nvPr>
            <p:ph type="subTitle" idx="1"/>
          </p:nvPr>
        </p:nvSpPr>
        <p:spPr/>
        <p:txBody>
          <a:bodyPr>
            <a:normAutofit/>
          </a:bodyPr>
          <a:lstStyle/>
          <a:p>
            <a:r>
              <a:rPr lang="en-US" sz="2400" dirty="0" err="1">
                <a:latin typeface="Times New Roman" panose="02020603050405020304" pitchFamily="18" charset="0"/>
                <a:cs typeface="Times New Roman" panose="02020603050405020304" pitchFamily="18" charset="0"/>
              </a:rPr>
              <a:t>Dr</a:t>
            </a:r>
            <a:r>
              <a:rPr lang="en-US" sz="2400" dirty="0">
                <a:latin typeface="Times New Roman" panose="02020603050405020304" pitchFamily="18" charset="0"/>
                <a:cs typeface="Times New Roman" panose="02020603050405020304" pitchFamily="18" charset="0"/>
              </a:rPr>
              <a:t> Stephen O’Neill	</a:t>
            </a:r>
            <a:r>
              <a:rPr lang="en-US" sz="2400" dirty="0" err="1">
                <a:latin typeface="Times New Roman" panose="02020603050405020304" pitchFamily="18" charset="0"/>
                <a:cs typeface="Times New Roman" panose="02020603050405020304" pitchFamily="18" charset="0"/>
              </a:rPr>
              <a:t>oneillsb@tcd.ie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40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862885" y="277434"/>
            <a:ext cx="5728415" cy="5954227"/>
          </a:xfrm>
        </p:spPr>
        <p:txBody>
          <a:bodyPr>
            <a:normAutofit/>
          </a:bodyPr>
          <a:lstStyle/>
          <a:p>
            <a:pPr marL="0" indent="0" fontAlgn="base">
              <a:buNone/>
            </a:pPr>
            <a:r>
              <a:rPr lang="en-IE" sz="2400" b="1" dirty="0">
                <a:latin typeface="Times New Roman" panose="02020603050405020304" pitchFamily="18" charset="0"/>
                <a:cs typeface="Times New Roman" panose="02020603050405020304" pitchFamily="18" charset="0"/>
              </a:rPr>
              <a:t>To Ireland in the Coming Times</a:t>
            </a:r>
          </a:p>
          <a:p>
            <a:pPr marL="0" indent="0" fontAlgn="base">
              <a:buNone/>
            </a:pPr>
            <a:r>
              <a:rPr lang="en-IE" sz="2400" dirty="0">
                <a:latin typeface="Times New Roman" panose="02020603050405020304" pitchFamily="18" charset="0"/>
                <a:cs typeface="Times New Roman" panose="02020603050405020304" pitchFamily="18" charset="0"/>
              </a:rPr>
              <a:t>Nor may I less be counted one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With Davis, Mangan, Ferguson,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Because, to him who ponders well,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My rhymes more than their rhyming tell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Of things discovered in the deep,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Where only body's laid asleep. </a:t>
            </a:r>
          </a:p>
        </p:txBody>
      </p:sp>
    </p:spTree>
    <p:extLst>
      <p:ext uri="{BB962C8B-B14F-4D97-AF65-F5344CB8AC3E}">
        <p14:creationId xmlns:p14="http://schemas.microsoft.com/office/powerpoint/2010/main" val="341314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40D6D-3936-C546-9E1A-927AF3E142F2}"/>
              </a:ext>
            </a:extLst>
          </p:cNvPr>
          <p:cNvPicPr>
            <a:picLocks noChangeAspect="1"/>
          </p:cNvPicPr>
          <p:nvPr/>
        </p:nvPicPr>
        <p:blipFill>
          <a:blip r:embed="rId2"/>
          <a:stretch>
            <a:fillRect/>
          </a:stretch>
        </p:blipFill>
        <p:spPr>
          <a:xfrm>
            <a:off x="2565400" y="0"/>
            <a:ext cx="8039100" cy="5431824"/>
          </a:xfrm>
          <a:prstGeom prst="rect">
            <a:avLst/>
          </a:prstGeom>
        </p:spPr>
      </p:pic>
      <p:sp>
        <p:nvSpPr>
          <p:cNvPr id="5" name="Rectangle 4">
            <a:extLst>
              <a:ext uri="{FF2B5EF4-FFF2-40B4-BE49-F238E27FC236}">
                <a16:creationId xmlns:a16="http://schemas.microsoft.com/office/drawing/2014/main" id="{E21EA530-5DB3-D141-80AC-C9830C323D63}"/>
              </a:ext>
            </a:extLst>
          </p:cNvPr>
          <p:cNvSpPr/>
          <p:nvPr/>
        </p:nvSpPr>
        <p:spPr>
          <a:xfrm>
            <a:off x="3810000" y="5778838"/>
            <a:ext cx="6096000" cy="369332"/>
          </a:xfrm>
          <a:prstGeom prst="rect">
            <a:avLst/>
          </a:prstGeom>
        </p:spPr>
        <p:txBody>
          <a:bodyPr>
            <a:spAutoFit/>
          </a:bodyPr>
          <a:lstStyle/>
          <a:p>
            <a:pPr fontAlgn="base"/>
            <a:r>
              <a:rPr lang="en-IE" b="1" dirty="0">
                <a:latin typeface="Times New Roman" panose="02020603050405020304" pitchFamily="18" charset="0"/>
                <a:cs typeface="Times New Roman" panose="02020603050405020304" pitchFamily="18" charset="0"/>
              </a:rPr>
              <a:t>Image from production of </a:t>
            </a:r>
            <a:r>
              <a:rPr lang="en-IE" b="1" i="1" dirty="0">
                <a:latin typeface="Times New Roman" panose="02020603050405020304" pitchFamily="18" charset="0"/>
                <a:cs typeface="Times New Roman" panose="02020603050405020304" pitchFamily="18" charset="0"/>
              </a:rPr>
              <a:t>Cathleen </a:t>
            </a:r>
            <a:r>
              <a:rPr lang="en-IE" b="1" i="1" dirty="0" err="1">
                <a:latin typeface="Times New Roman" panose="02020603050405020304" pitchFamily="18" charset="0"/>
                <a:cs typeface="Times New Roman" panose="02020603050405020304" pitchFamily="18" charset="0"/>
              </a:rPr>
              <a:t>ni</a:t>
            </a:r>
            <a:r>
              <a:rPr lang="en-IE" b="1" i="1" dirty="0">
                <a:latin typeface="Times New Roman" panose="02020603050405020304" pitchFamily="18" charset="0"/>
                <a:cs typeface="Times New Roman" panose="02020603050405020304" pitchFamily="18" charset="0"/>
              </a:rPr>
              <a:t> Houlihan</a:t>
            </a:r>
            <a:endParaRPr lang="en-IE"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84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B47DC-D595-054E-9A6A-A9F6472285D9}"/>
              </a:ext>
            </a:extLst>
          </p:cNvPr>
          <p:cNvPicPr>
            <a:picLocks noChangeAspect="1"/>
          </p:cNvPicPr>
          <p:nvPr/>
        </p:nvPicPr>
        <p:blipFill>
          <a:blip r:embed="rId2"/>
          <a:stretch>
            <a:fillRect/>
          </a:stretch>
        </p:blipFill>
        <p:spPr>
          <a:xfrm>
            <a:off x="860626" y="0"/>
            <a:ext cx="3456171" cy="6858000"/>
          </a:xfrm>
          <a:prstGeom prst="rect">
            <a:avLst/>
          </a:prstGeom>
        </p:spPr>
      </p:pic>
      <p:sp>
        <p:nvSpPr>
          <p:cNvPr id="4" name="Rectangle 3">
            <a:extLst>
              <a:ext uri="{FF2B5EF4-FFF2-40B4-BE49-F238E27FC236}">
                <a16:creationId xmlns:a16="http://schemas.microsoft.com/office/drawing/2014/main" id="{C852A804-35A8-4946-903F-976F66EE3EA7}"/>
              </a:ext>
            </a:extLst>
          </p:cNvPr>
          <p:cNvSpPr/>
          <p:nvPr/>
        </p:nvSpPr>
        <p:spPr>
          <a:xfrm>
            <a:off x="5181600" y="1573652"/>
            <a:ext cx="6578600" cy="3710696"/>
          </a:xfrm>
          <a:prstGeom prst="rect">
            <a:avLst/>
          </a:prstGeom>
        </p:spPr>
        <p:txBody>
          <a:bodyPr wrap="square" anchor="ctr">
            <a:spAutoFit/>
          </a:bodyPr>
          <a:lstStyle/>
          <a:p>
            <a:pPr>
              <a:lnSpc>
                <a:spcPct val="107000"/>
              </a:lnSpc>
              <a:spcAft>
                <a:spcPts val="800"/>
              </a:spcAft>
            </a:pPr>
            <a:r>
              <a:rPr lang="en-IE" sz="2400" dirty="0">
                <a:latin typeface="Times New Roman" panose="02020603050405020304" pitchFamily="18" charset="0"/>
                <a:ea typeface="Calibri" panose="020F0502020204030204" pitchFamily="34" charset="0"/>
                <a:cs typeface="Times New Roman" panose="02020603050405020304" pitchFamily="18" charset="0"/>
              </a:rPr>
              <a:t>It was through the old Fenian leader John O’Leary I found my theme…. He gave me the poems of Thomas Davis, said they were not good poetry but had changed his life when a young man, spoke of other poets associated with Davis and </a:t>
            </a:r>
            <a:r>
              <a:rPr lang="en-IE" sz="2400" i="1" dirty="0">
                <a:latin typeface="Times New Roman" panose="02020603050405020304" pitchFamily="18" charset="0"/>
                <a:ea typeface="Calibri" panose="020F0502020204030204" pitchFamily="34" charset="0"/>
                <a:cs typeface="Times New Roman" panose="02020603050405020304" pitchFamily="18" charset="0"/>
              </a:rPr>
              <a:t>The Nation </a:t>
            </a:r>
            <a:r>
              <a:rPr lang="en-IE" sz="2400" dirty="0">
                <a:latin typeface="Times New Roman" panose="02020603050405020304" pitchFamily="18" charset="0"/>
                <a:ea typeface="Calibri" panose="020F0502020204030204" pitchFamily="34" charset="0"/>
                <a:cs typeface="Times New Roman" panose="02020603050405020304" pitchFamily="18" charset="0"/>
              </a:rPr>
              <a:t>newspaper, probably lent me their books.</a:t>
            </a:r>
          </a:p>
          <a:p>
            <a:pPr>
              <a:lnSpc>
                <a:spcPct val="107000"/>
              </a:lnSpc>
              <a:spcAft>
                <a:spcPts val="800"/>
              </a:spcAft>
            </a:pPr>
            <a:r>
              <a:rPr lang="en-IE" sz="2400" b="1" dirty="0">
                <a:latin typeface="Times New Roman" panose="02020603050405020304" pitchFamily="18" charset="0"/>
                <a:cs typeface="Times New Roman" panose="02020603050405020304" pitchFamily="18" charset="0"/>
              </a:rPr>
              <a:t>W.B. Yeats, </a:t>
            </a:r>
            <a:r>
              <a:rPr lang="en-IE" sz="2400" b="1" i="1" dirty="0">
                <a:latin typeface="Times New Roman" panose="02020603050405020304" pitchFamily="18" charset="0"/>
                <a:cs typeface="Times New Roman" panose="02020603050405020304" pitchFamily="18" charset="0"/>
              </a:rPr>
              <a:t>Essays and Introductions</a:t>
            </a:r>
            <a:r>
              <a:rPr lang="en-IE" sz="2400" b="1" dirty="0">
                <a:latin typeface="Times New Roman" panose="02020603050405020304" pitchFamily="18" charset="0"/>
                <a:cs typeface="Times New Roman" panose="02020603050405020304" pitchFamily="18" charset="0"/>
              </a:rPr>
              <a:t>, 509-526, 511.</a:t>
            </a:r>
            <a:endParaRPr lang="en-IE"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99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066F4-61EF-EF41-B913-8539DF7F6D92}"/>
              </a:ext>
            </a:extLst>
          </p:cNvPr>
          <p:cNvPicPr>
            <a:picLocks noChangeAspect="1"/>
          </p:cNvPicPr>
          <p:nvPr/>
        </p:nvPicPr>
        <p:blipFill>
          <a:blip r:embed="rId2"/>
          <a:stretch>
            <a:fillRect/>
          </a:stretch>
        </p:blipFill>
        <p:spPr>
          <a:xfrm>
            <a:off x="761999" y="165100"/>
            <a:ext cx="5696951" cy="3556000"/>
          </a:xfrm>
          <a:prstGeom prst="rect">
            <a:avLst/>
          </a:prstGeom>
        </p:spPr>
      </p:pic>
      <p:pic>
        <p:nvPicPr>
          <p:cNvPr id="4" name="Picture 3">
            <a:extLst>
              <a:ext uri="{FF2B5EF4-FFF2-40B4-BE49-F238E27FC236}">
                <a16:creationId xmlns:a16="http://schemas.microsoft.com/office/drawing/2014/main" id="{4D3AC819-6486-2041-903B-024396EB7E56}"/>
              </a:ext>
            </a:extLst>
          </p:cNvPr>
          <p:cNvPicPr>
            <a:picLocks noChangeAspect="1"/>
          </p:cNvPicPr>
          <p:nvPr/>
        </p:nvPicPr>
        <p:blipFill>
          <a:blip r:embed="rId3"/>
          <a:stretch>
            <a:fillRect/>
          </a:stretch>
        </p:blipFill>
        <p:spPr>
          <a:xfrm>
            <a:off x="6889082" y="165100"/>
            <a:ext cx="2339473" cy="3556000"/>
          </a:xfrm>
          <a:prstGeom prst="rect">
            <a:avLst/>
          </a:prstGeom>
        </p:spPr>
      </p:pic>
      <p:pic>
        <p:nvPicPr>
          <p:cNvPr id="5" name="Picture 4">
            <a:extLst>
              <a:ext uri="{FF2B5EF4-FFF2-40B4-BE49-F238E27FC236}">
                <a16:creationId xmlns:a16="http://schemas.microsoft.com/office/drawing/2014/main" id="{991A8406-4539-9941-950A-9C6172BF6432}"/>
              </a:ext>
            </a:extLst>
          </p:cNvPr>
          <p:cNvPicPr>
            <a:picLocks noChangeAspect="1"/>
          </p:cNvPicPr>
          <p:nvPr/>
        </p:nvPicPr>
        <p:blipFill>
          <a:blip r:embed="rId4"/>
          <a:stretch>
            <a:fillRect/>
          </a:stretch>
        </p:blipFill>
        <p:spPr>
          <a:xfrm>
            <a:off x="9512300" y="419100"/>
            <a:ext cx="2463800" cy="3302000"/>
          </a:xfrm>
          <a:prstGeom prst="rect">
            <a:avLst/>
          </a:prstGeom>
        </p:spPr>
      </p:pic>
      <p:sp>
        <p:nvSpPr>
          <p:cNvPr id="6" name="Rectangle 5">
            <a:extLst>
              <a:ext uri="{FF2B5EF4-FFF2-40B4-BE49-F238E27FC236}">
                <a16:creationId xmlns:a16="http://schemas.microsoft.com/office/drawing/2014/main" id="{2DFF6B0D-DFBC-D24A-9491-7ED2EC0BA6E5}"/>
              </a:ext>
            </a:extLst>
          </p:cNvPr>
          <p:cNvSpPr/>
          <p:nvPr/>
        </p:nvSpPr>
        <p:spPr>
          <a:xfrm>
            <a:off x="660400" y="4041339"/>
            <a:ext cx="11214100" cy="2677656"/>
          </a:xfrm>
          <a:prstGeom prst="rect">
            <a:avLst/>
          </a:prstGeom>
        </p:spPr>
        <p:txBody>
          <a:bodyPr wrap="square">
            <a:spAutoFit/>
          </a:bodyPr>
          <a:lstStyle/>
          <a:p>
            <a:pPr algn="just"/>
            <a:r>
              <a:rPr lang="en-IE" sz="2400" dirty="0">
                <a:latin typeface="Times" pitchFamily="2" charset="0"/>
              </a:rPr>
              <a:t>We have to remember that what we call our country is not a political abstraction, as some of us, in the exercise of our highly developed capacity for figurative thought are sometimes apt to imagine—with the help of our patriotic literature. There is no such person as </a:t>
            </a:r>
            <a:r>
              <a:rPr lang="en-IE" sz="2400" dirty="0" err="1">
                <a:latin typeface="Times" pitchFamily="2" charset="0"/>
              </a:rPr>
              <a:t>Caithlín</a:t>
            </a:r>
            <a:r>
              <a:rPr lang="en-IE" sz="2400" dirty="0">
                <a:latin typeface="Times" pitchFamily="2" charset="0"/>
              </a:rPr>
              <a:t> </a:t>
            </a:r>
            <a:r>
              <a:rPr lang="en-IE" sz="2400" dirty="0" err="1">
                <a:latin typeface="Times" pitchFamily="2" charset="0"/>
              </a:rPr>
              <a:t>Ní</a:t>
            </a:r>
            <a:r>
              <a:rPr lang="en-IE" sz="2400" dirty="0">
                <a:latin typeface="Times" pitchFamily="2" charset="0"/>
              </a:rPr>
              <a:t> </a:t>
            </a:r>
            <a:r>
              <a:rPr lang="en-IE" sz="2400" dirty="0" err="1">
                <a:latin typeface="Times" pitchFamily="2" charset="0"/>
              </a:rPr>
              <a:t>Uallacháin</a:t>
            </a:r>
            <a:r>
              <a:rPr lang="en-IE" sz="2400" dirty="0">
                <a:latin typeface="Times" pitchFamily="2" charset="0"/>
              </a:rPr>
              <a:t> or </a:t>
            </a:r>
            <a:r>
              <a:rPr lang="en-IE" sz="2400" dirty="0" err="1">
                <a:latin typeface="Times" pitchFamily="2" charset="0"/>
              </a:rPr>
              <a:t>Roisín</a:t>
            </a:r>
            <a:r>
              <a:rPr lang="en-IE" sz="2400" dirty="0">
                <a:latin typeface="Times" pitchFamily="2" charset="0"/>
              </a:rPr>
              <a:t> </a:t>
            </a:r>
            <a:r>
              <a:rPr lang="en-IE" sz="2400" dirty="0" err="1">
                <a:latin typeface="Times" pitchFamily="2" charset="0"/>
              </a:rPr>
              <a:t>Dubh</a:t>
            </a:r>
            <a:r>
              <a:rPr lang="en-IE" sz="2400" dirty="0">
                <a:latin typeface="Times" pitchFamily="2" charset="0"/>
              </a:rPr>
              <a:t> or the Sean-</a:t>
            </a:r>
            <a:r>
              <a:rPr lang="en-IE" sz="2400" dirty="0" err="1">
                <a:latin typeface="Times" pitchFamily="2" charset="0"/>
              </a:rPr>
              <a:t>Bhean</a:t>
            </a:r>
            <a:r>
              <a:rPr lang="en-IE" sz="2400" dirty="0">
                <a:latin typeface="Times" pitchFamily="2" charset="0"/>
              </a:rPr>
              <a:t> </a:t>
            </a:r>
            <a:r>
              <a:rPr lang="en-IE" sz="2400" dirty="0" err="1">
                <a:latin typeface="Times" pitchFamily="2" charset="0"/>
              </a:rPr>
              <a:t>Bhocht</a:t>
            </a:r>
            <a:r>
              <a:rPr lang="en-IE" sz="2400" dirty="0">
                <a:latin typeface="Times" pitchFamily="2" charset="0"/>
              </a:rPr>
              <a:t>, who is calling upon us to serve her.</a:t>
            </a:r>
          </a:p>
          <a:p>
            <a:pPr algn="just"/>
            <a:r>
              <a:rPr lang="en-IE" sz="2400" b="1" dirty="0">
                <a:effectLst/>
                <a:latin typeface="Times" pitchFamily="2" charset="0"/>
              </a:rPr>
              <a:t>Eoin MacNeill, quoted in </a:t>
            </a:r>
            <a:r>
              <a:rPr lang="en-IE" sz="2400" b="1" dirty="0">
                <a:latin typeface="Times" pitchFamily="2" charset="0"/>
              </a:rPr>
              <a:t>F. X. Martin, “Select Documents: Eoin MacNeill on the 1916 Rising,” </a:t>
            </a:r>
            <a:r>
              <a:rPr lang="en-IE" sz="2400" b="1" i="1" dirty="0">
                <a:latin typeface="Times" pitchFamily="2" charset="0"/>
              </a:rPr>
              <a:t>I.H.S. </a:t>
            </a:r>
            <a:r>
              <a:rPr lang="en-IE" sz="2400" b="1" dirty="0">
                <a:latin typeface="Times" pitchFamily="2" charset="0"/>
              </a:rPr>
              <a:t>xii (1960–61), pp. 239–40.</a:t>
            </a:r>
            <a:endParaRPr lang="en-IE" sz="2400" b="1" dirty="0">
              <a:effectLst/>
              <a:latin typeface="Times" pitchFamily="2" charset="0"/>
            </a:endParaRPr>
          </a:p>
        </p:txBody>
      </p:sp>
    </p:spTree>
    <p:extLst>
      <p:ext uri="{BB962C8B-B14F-4D97-AF65-F5344CB8AC3E}">
        <p14:creationId xmlns:p14="http://schemas.microsoft.com/office/powerpoint/2010/main" val="3481982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DE4A2-0CF2-084F-9549-59898720E735}"/>
              </a:ext>
            </a:extLst>
          </p:cNvPr>
          <p:cNvSpPr/>
          <p:nvPr/>
        </p:nvSpPr>
        <p:spPr>
          <a:xfrm>
            <a:off x="1066800" y="375841"/>
            <a:ext cx="9753600" cy="6001643"/>
          </a:xfrm>
          <a:prstGeom prst="rect">
            <a:avLst/>
          </a:prstGeom>
        </p:spPr>
        <p:txBody>
          <a:bodyPr wrap="square" anchor="ctr">
            <a:spAutoFit/>
          </a:bodyPr>
          <a:lstStyle/>
          <a:p>
            <a:pPr algn="just"/>
            <a:r>
              <a:rPr lang="en-IE" sz="2400" dirty="0">
                <a:solidFill>
                  <a:srgbClr val="222222"/>
                </a:solidFill>
                <a:latin typeface="Times New Roman" panose="02020603050405020304" pitchFamily="18" charset="0"/>
                <a:cs typeface="Times New Roman" panose="02020603050405020304" pitchFamily="18" charset="0"/>
              </a:rPr>
              <a:t>'Romantic Ireland's dead and gone' sounds old-fashioned now. It seemed true in 1913, but I did not foresee 1916. The late Dublin Rebellion, whatever one can say of its wisdom, will long be remembered for its heroism. 'They weighed so lightly what they gave,' and gave too in some cases without hope of success. </a:t>
            </a:r>
          </a:p>
          <a:p>
            <a:pPr algn="just"/>
            <a:r>
              <a:rPr lang="en-US" sz="2400" b="1" dirty="0">
                <a:latin typeface="Times New Roman" panose="02020603050405020304" pitchFamily="18" charset="0"/>
                <a:cs typeface="Times New Roman" panose="02020603050405020304" pitchFamily="18" charset="0"/>
              </a:rPr>
              <a:t>W.B. Yeats, </a:t>
            </a:r>
            <a:r>
              <a:rPr lang="en-US" sz="2400" b="1" i="1" dirty="0">
                <a:latin typeface="Times New Roman" panose="02020603050405020304" pitchFamily="18" charset="0"/>
                <a:cs typeface="Times New Roman" panose="02020603050405020304" pitchFamily="18" charset="0"/>
              </a:rPr>
              <a:t>Responsibilities </a:t>
            </a:r>
            <a:r>
              <a:rPr lang="en-US" sz="2400" b="1" dirty="0">
                <a:latin typeface="Times New Roman" panose="02020603050405020304" pitchFamily="18" charset="0"/>
                <a:cs typeface="Times New Roman" panose="02020603050405020304" pitchFamily="18" charset="0"/>
              </a:rPr>
              <a:t>(London, 1916), 187.</a:t>
            </a:r>
          </a:p>
          <a:p>
            <a:pPr algn="just"/>
            <a:endParaRPr lang="en-US" sz="2400" b="1" dirty="0">
              <a:latin typeface="Times New Roman" panose="02020603050405020304" pitchFamily="18" charset="0"/>
              <a:cs typeface="Times New Roman" panose="02020603050405020304" pitchFamily="18" charset="0"/>
            </a:endParaRPr>
          </a:p>
          <a:p>
            <a:r>
              <a:rPr lang="en-IE" sz="2400" dirty="0">
                <a:latin typeface="Times New Roman" panose="02020603050405020304" pitchFamily="18" charset="0"/>
                <a:cs typeface="Times New Roman" panose="02020603050405020304" pitchFamily="18" charset="0"/>
              </a:rPr>
              <a:t>I write it out in a verse— </a:t>
            </a:r>
            <a:br>
              <a:rPr lang="en-IE" sz="2400" dirty="0">
                <a:latin typeface="Times New Roman" panose="02020603050405020304" pitchFamily="18" charset="0"/>
                <a:cs typeface="Times New Roman" panose="02020603050405020304" pitchFamily="18" charset="0"/>
              </a:rPr>
            </a:br>
            <a:r>
              <a:rPr lang="en-IE" sz="2400" dirty="0" err="1">
                <a:latin typeface="Times New Roman" panose="02020603050405020304" pitchFamily="18" charset="0"/>
                <a:cs typeface="Times New Roman" panose="02020603050405020304" pitchFamily="18" charset="0"/>
              </a:rPr>
              <a:t>MacDonagh</a:t>
            </a:r>
            <a:r>
              <a:rPr lang="en-IE" sz="2400" dirty="0">
                <a:latin typeface="Times New Roman" panose="02020603050405020304" pitchFamily="18" charset="0"/>
                <a:cs typeface="Times New Roman" panose="02020603050405020304" pitchFamily="18" charset="0"/>
              </a:rPr>
              <a:t> and MacBride</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And Connolly and </a:t>
            </a:r>
            <a:r>
              <a:rPr lang="en-IE" sz="2400" dirty="0" err="1">
                <a:latin typeface="Times New Roman" panose="02020603050405020304" pitchFamily="18" charset="0"/>
                <a:cs typeface="Times New Roman" panose="02020603050405020304" pitchFamily="18" charset="0"/>
              </a:rPr>
              <a:t>Pearse</a:t>
            </a:r>
            <a:r>
              <a:rPr lang="en-IE" sz="2400" dirty="0">
                <a:latin typeface="Times New Roman" panose="02020603050405020304" pitchFamily="18" charset="0"/>
                <a:cs typeface="Times New Roman" panose="02020603050405020304" pitchFamily="18" charset="0"/>
              </a:rPr>
              <a:t>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Now and in time to be, </a:t>
            </a:r>
            <a:br>
              <a:rPr lang="en-IE" sz="2400" dirty="0">
                <a:latin typeface="Times New Roman" panose="02020603050405020304" pitchFamily="18" charset="0"/>
                <a:cs typeface="Times New Roman" panose="02020603050405020304" pitchFamily="18" charset="0"/>
              </a:rPr>
            </a:br>
            <a:r>
              <a:rPr lang="en-IE" sz="2400" dirty="0">
                <a:latin typeface="Times New Roman" panose="02020603050405020304" pitchFamily="18" charset="0"/>
                <a:cs typeface="Times New Roman" panose="02020603050405020304" pitchFamily="18" charset="0"/>
              </a:rPr>
              <a:t>Wherever green is worn, </a:t>
            </a:r>
          </a:p>
          <a:p>
            <a:r>
              <a:rPr lang="en-IE" sz="2400" dirty="0">
                <a:latin typeface="Times New Roman" panose="02020603050405020304" pitchFamily="18" charset="0"/>
                <a:cs typeface="Times New Roman" panose="02020603050405020304" pitchFamily="18" charset="0"/>
              </a:rPr>
              <a:t>Are changed, changed utterly: </a:t>
            </a:r>
          </a:p>
          <a:p>
            <a:r>
              <a:rPr lang="en-IE" sz="2400" dirty="0">
                <a:latin typeface="Times New Roman" panose="02020603050405020304" pitchFamily="18" charset="0"/>
                <a:cs typeface="Times New Roman" panose="02020603050405020304" pitchFamily="18" charset="0"/>
              </a:rPr>
              <a:t>A terrible beauty is born.</a:t>
            </a:r>
          </a:p>
          <a:p>
            <a:r>
              <a:rPr lang="en-IE" sz="2400" b="1" dirty="0">
                <a:latin typeface="Times New Roman" panose="02020603050405020304" pitchFamily="18" charset="0"/>
                <a:cs typeface="Times New Roman" panose="02020603050405020304" pitchFamily="18" charset="0"/>
              </a:rPr>
              <a:t>W.B. Yeats, ‘Easter, 1916’.</a:t>
            </a:r>
            <a:endParaRPr lang="en-IE" sz="2400" b="1" dirty="0"/>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47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3F3504-28C7-2F43-9DF6-AC8657B1E922}"/>
              </a:ext>
            </a:extLst>
          </p:cNvPr>
          <p:cNvPicPr>
            <a:picLocks noChangeAspect="1"/>
          </p:cNvPicPr>
          <p:nvPr/>
        </p:nvPicPr>
        <p:blipFill>
          <a:blip r:embed="rId2"/>
          <a:stretch>
            <a:fillRect/>
          </a:stretch>
        </p:blipFill>
        <p:spPr>
          <a:xfrm>
            <a:off x="682104" y="0"/>
            <a:ext cx="5138192" cy="6858000"/>
          </a:xfrm>
          <a:prstGeom prst="rect">
            <a:avLst/>
          </a:prstGeom>
        </p:spPr>
      </p:pic>
      <p:pic>
        <p:nvPicPr>
          <p:cNvPr id="5" name="Picture 4">
            <a:extLst>
              <a:ext uri="{FF2B5EF4-FFF2-40B4-BE49-F238E27FC236}">
                <a16:creationId xmlns:a16="http://schemas.microsoft.com/office/drawing/2014/main" id="{1ACFD91C-0DF6-784A-8943-3382F2DFCE33}"/>
              </a:ext>
            </a:extLst>
          </p:cNvPr>
          <p:cNvPicPr>
            <a:picLocks noChangeAspect="1"/>
          </p:cNvPicPr>
          <p:nvPr/>
        </p:nvPicPr>
        <p:blipFill>
          <a:blip r:embed="rId3"/>
          <a:stretch>
            <a:fillRect/>
          </a:stretch>
        </p:blipFill>
        <p:spPr>
          <a:xfrm>
            <a:off x="6759819" y="0"/>
            <a:ext cx="4615962" cy="6858000"/>
          </a:xfrm>
          <a:prstGeom prst="rect">
            <a:avLst/>
          </a:prstGeom>
        </p:spPr>
      </p:pic>
    </p:spTree>
    <p:extLst>
      <p:ext uri="{BB962C8B-B14F-4D97-AF65-F5344CB8AC3E}">
        <p14:creationId xmlns:p14="http://schemas.microsoft.com/office/powerpoint/2010/main" val="204667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DE4A2-0CF2-084F-9549-59898720E735}"/>
              </a:ext>
            </a:extLst>
          </p:cNvPr>
          <p:cNvSpPr/>
          <p:nvPr/>
        </p:nvSpPr>
        <p:spPr>
          <a:xfrm>
            <a:off x="406400" y="292100"/>
            <a:ext cx="11277600" cy="6555641"/>
          </a:xfrm>
          <a:prstGeom prst="rect">
            <a:avLst/>
          </a:prstGeom>
        </p:spPr>
        <p:txBody>
          <a:bodyPr wrap="square" numCol="2">
            <a:spAutoFit/>
          </a:bodyPr>
          <a:lstStyle/>
          <a:p>
            <a:r>
              <a:rPr lang="en-IE" sz="2000" b="1" dirty="0">
                <a:latin typeface="Times New Roman" panose="02020603050405020304" pitchFamily="18" charset="0"/>
                <a:cs typeface="Times New Roman" panose="02020603050405020304" pitchFamily="18" charset="0"/>
              </a:rPr>
              <a:t>The Statues by William Butler Yeats</a:t>
            </a:r>
          </a:p>
          <a:p>
            <a:endParaRPr lang="en-IE" sz="2000" dirty="0">
              <a:latin typeface="Times New Roman" panose="02020603050405020304" pitchFamily="18" charset="0"/>
              <a:cs typeface="Times New Roman" panose="02020603050405020304" pitchFamily="18" charset="0"/>
            </a:endParaRPr>
          </a:p>
          <a:p>
            <a:r>
              <a:rPr lang="en-IE" sz="2000" dirty="0">
                <a:latin typeface="Times New Roman" panose="02020603050405020304" pitchFamily="18" charset="0"/>
                <a:cs typeface="Times New Roman" panose="02020603050405020304" pitchFamily="18" charset="0"/>
              </a:rPr>
              <a:t>Pythagoras planned it. Why did the people stare?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His numbers, though they moved or seemed to move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In marble or in bronze, lacked character.</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But boys and girls, pale from the imagined love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Of solitary beds, knew what they were,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That passion could bring character enough,</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And pressed at midnight in some public place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Live lips upon a plummet-measured face.</a:t>
            </a:r>
            <a:br>
              <a:rPr lang="en-IE" sz="2000" dirty="0">
                <a:latin typeface="Times New Roman" panose="02020603050405020304" pitchFamily="18" charset="0"/>
                <a:cs typeface="Times New Roman" panose="02020603050405020304" pitchFamily="18" charset="0"/>
              </a:rPr>
            </a:b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No! Greater than Pythagoras, for the men</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That with a mallet or a chisel modelled these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Calculations that look but casual flesh, put down</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All Asiatic vague immensities,</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And not the banks of oars that swam upon</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The many-headed foam at Salamis.</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Europe put off that foam when Phidias</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Gave women dreams and dreams their looking-glass.</a:t>
            </a:r>
            <a:br>
              <a:rPr lang="en-IE" sz="2000" dirty="0">
                <a:latin typeface="Times New Roman" panose="02020603050405020304" pitchFamily="18" charset="0"/>
                <a:cs typeface="Times New Roman" panose="02020603050405020304" pitchFamily="18" charset="0"/>
              </a:rPr>
            </a:br>
            <a:endParaRPr lang="en-IE" sz="2000" dirty="0">
              <a:latin typeface="Times New Roman" panose="02020603050405020304" pitchFamily="18" charset="0"/>
              <a:cs typeface="Times New Roman" panose="02020603050405020304" pitchFamily="18" charset="0"/>
            </a:endParaRPr>
          </a:p>
          <a:p>
            <a:endParaRPr lang="en-IE" sz="2000" dirty="0">
              <a:latin typeface="Times New Roman" panose="02020603050405020304" pitchFamily="18" charset="0"/>
              <a:cs typeface="Times New Roman" panose="02020603050405020304" pitchFamily="18" charset="0"/>
            </a:endParaRPr>
          </a:p>
          <a:p>
            <a:endParaRPr lang="en-IE" sz="2000" dirty="0">
              <a:latin typeface="Times New Roman" panose="02020603050405020304" pitchFamily="18" charset="0"/>
              <a:cs typeface="Times New Roman" panose="02020603050405020304" pitchFamily="18" charset="0"/>
            </a:endParaRPr>
          </a:p>
          <a:p>
            <a:endParaRPr lang="en-IE" sz="2000" dirty="0">
              <a:latin typeface="Times New Roman" panose="02020603050405020304" pitchFamily="18" charset="0"/>
              <a:cs typeface="Times New Roman" panose="02020603050405020304" pitchFamily="18" charset="0"/>
            </a:endParaRPr>
          </a:p>
          <a:p>
            <a:r>
              <a:rPr lang="en-IE" sz="2000" dirty="0">
                <a:latin typeface="Times New Roman" panose="02020603050405020304" pitchFamily="18" charset="0"/>
                <a:cs typeface="Times New Roman" panose="02020603050405020304" pitchFamily="18" charset="0"/>
              </a:rPr>
              <a:t>One image crossed the many-headed, sat</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Under the tropic shade, grew round and slow,</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No Hamlet thin from eating flies, a fat</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Dreamer of the Middle Ages. Empty eyeballs knew</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That knowledge increases unreality, that</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Mirror on mirror mirrored is all the show.</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When gong and conch declare the hour to bless</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Grimalkin crawls to Buddha's emptiness.</a:t>
            </a:r>
            <a:br>
              <a:rPr lang="en-IE" sz="2000" dirty="0">
                <a:latin typeface="Times New Roman" panose="02020603050405020304" pitchFamily="18" charset="0"/>
                <a:cs typeface="Times New Roman" panose="02020603050405020304" pitchFamily="18" charset="0"/>
              </a:rPr>
            </a:b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When </a:t>
            </a:r>
            <a:r>
              <a:rPr lang="en-IE" sz="2000" dirty="0" err="1">
                <a:latin typeface="Times New Roman" panose="02020603050405020304" pitchFamily="18" charset="0"/>
                <a:cs typeface="Times New Roman" panose="02020603050405020304" pitchFamily="18" charset="0"/>
              </a:rPr>
              <a:t>Pearse</a:t>
            </a:r>
            <a:r>
              <a:rPr lang="en-IE" sz="2000" dirty="0">
                <a:latin typeface="Times New Roman" panose="02020603050405020304" pitchFamily="18" charset="0"/>
                <a:cs typeface="Times New Roman" panose="02020603050405020304" pitchFamily="18" charset="0"/>
              </a:rPr>
              <a:t> summoned </a:t>
            </a:r>
            <a:r>
              <a:rPr lang="en-IE" sz="2000" dirty="0" err="1">
                <a:latin typeface="Times New Roman" panose="02020603050405020304" pitchFamily="18" charset="0"/>
                <a:cs typeface="Times New Roman" panose="02020603050405020304" pitchFamily="18" charset="0"/>
              </a:rPr>
              <a:t>Cuchulain</a:t>
            </a:r>
            <a:r>
              <a:rPr lang="en-IE" sz="2000" dirty="0">
                <a:latin typeface="Times New Roman" panose="02020603050405020304" pitchFamily="18" charset="0"/>
                <a:cs typeface="Times New Roman" panose="02020603050405020304" pitchFamily="18" charset="0"/>
              </a:rPr>
              <a:t> to his side.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What stalked through the post Office? What intellect,</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What calculation, number, measurement, replied?</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We Irish, born into that ancient sect</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But thrown upon this filthy modern tide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And by its formless spawning fury wrecked,</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Climb to our proper dark, that we may trace</a:t>
            </a:r>
            <a:br>
              <a:rPr lang="en-IE" sz="2000" dirty="0">
                <a:latin typeface="Times New Roman" panose="02020603050405020304" pitchFamily="18" charset="0"/>
                <a:cs typeface="Times New Roman" panose="02020603050405020304" pitchFamily="18" charset="0"/>
              </a:rPr>
            </a:br>
            <a:r>
              <a:rPr lang="en-IE" sz="2000" dirty="0">
                <a:latin typeface="Times New Roman" panose="02020603050405020304" pitchFamily="18" charset="0"/>
                <a:cs typeface="Times New Roman" panose="02020603050405020304" pitchFamily="18" charset="0"/>
              </a:rPr>
              <a:t>The lineaments of a plummet-measured face.</a:t>
            </a:r>
          </a:p>
          <a:p>
            <a:endParaRPr lang="en-IE" dirty="0"/>
          </a:p>
        </p:txBody>
      </p:sp>
    </p:spTree>
    <p:extLst>
      <p:ext uri="{BB962C8B-B14F-4D97-AF65-F5344CB8AC3E}">
        <p14:creationId xmlns:p14="http://schemas.microsoft.com/office/powerpoint/2010/main" val="211985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DE4A2-0CF2-084F-9549-59898720E735}"/>
              </a:ext>
            </a:extLst>
          </p:cNvPr>
          <p:cNvSpPr/>
          <p:nvPr/>
        </p:nvSpPr>
        <p:spPr>
          <a:xfrm>
            <a:off x="673100" y="1999734"/>
            <a:ext cx="11099800" cy="2954655"/>
          </a:xfrm>
          <a:prstGeom prst="rect">
            <a:avLst/>
          </a:prstGeom>
        </p:spPr>
        <p:txBody>
          <a:bodyPr wrap="square" numCol="1" anchor="ctr">
            <a:spAutoFit/>
          </a:bodyPr>
          <a:lstStyle/>
          <a:p>
            <a:r>
              <a:rPr lang="en-IE" sz="2400" dirty="0">
                <a:latin typeface="Times New Roman" panose="02020603050405020304" pitchFamily="18" charset="0"/>
                <a:cs typeface="Times New Roman" panose="02020603050405020304" pitchFamily="18" charset="0"/>
              </a:rPr>
              <a:t>There are some poets whose poetry can be considered more or less in isolation, for experience and delight. There are others whose poetry, though giving equally experience and delight, has a larger historical importance. Yeats was one of the latter: he was one of those few whose history is the history of their own time, who are a part of the consciousness of an age which cannot be understood without them. This is a very high position to assign to him: but I believe that it is one which is secure.</a:t>
            </a:r>
          </a:p>
          <a:p>
            <a:r>
              <a:rPr lang="en-IE" sz="2400" b="1" dirty="0">
                <a:latin typeface="Times New Roman" panose="02020603050405020304" pitchFamily="18" charset="0"/>
                <a:cs typeface="Times New Roman" panose="02020603050405020304" pitchFamily="18" charset="0"/>
              </a:rPr>
              <a:t>T.S Eliot, </a:t>
            </a:r>
            <a:r>
              <a:rPr lang="en-IE" sz="2400" b="1" i="1" dirty="0">
                <a:latin typeface="Times New Roman" panose="02020603050405020304" pitchFamily="18" charset="0"/>
                <a:cs typeface="Times New Roman" panose="02020603050405020304" pitchFamily="18" charset="0"/>
              </a:rPr>
              <a:t>On Poetry and Poets </a:t>
            </a:r>
            <a:r>
              <a:rPr lang="en-IE" sz="2400" b="1" dirty="0">
                <a:latin typeface="Times New Roman" panose="02020603050405020304" pitchFamily="18" charset="0"/>
                <a:cs typeface="Times New Roman" panose="02020603050405020304" pitchFamily="18" charset="0"/>
              </a:rPr>
              <a:t>(London, 1957), 307.</a:t>
            </a:r>
          </a:p>
          <a:p>
            <a:endParaRPr lang="en-IE" dirty="0"/>
          </a:p>
        </p:txBody>
      </p:sp>
    </p:spTree>
    <p:extLst>
      <p:ext uri="{BB962C8B-B14F-4D97-AF65-F5344CB8AC3E}">
        <p14:creationId xmlns:p14="http://schemas.microsoft.com/office/powerpoint/2010/main" val="260560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1184856" y="277434"/>
            <a:ext cx="10232444" cy="5954227"/>
          </a:xfrm>
        </p:spPr>
        <p:txBody>
          <a:bodyPr anchor="ctr">
            <a:normAutofit/>
          </a:bodyPr>
          <a:lstStyle/>
          <a:p>
            <a:pPr marL="0" indent="0" algn="just">
              <a:buNone/>
            </a:pPr>
            <a:r>
              <a:rPr lang="en-US" sz="2400" dirty="0">
                <a:latin typeface="Times New Roman" panose="02020603050405020304" pitchFamily="18" charset="0"/>
                <a:cs typeface="Times New Roman" panose="02020603050405020304" pitchFamily="18" charset="0"/>
              </a:rPr>
              <a:t>Few modern writers have had careers as long, varied, and complex as W. B. Yeats. Born in 1865, he produced works that arguably belong to each of three major literary historical periods or traditions: the Romantic, the Victorian, and the Modernist. His thought was profoundly dialectical; for nearly every truth he made or found, he also embraced a counter-truth: a proposition that contradicted the first truth, was equally true, and did not negate it. He repeatedly remade himself as a writer, as a public figure, even as a person.</a:t>
            </a:r>
          </a:p>
          <a:p>
            <a:pPr marL="0" indent="0" algn="just">
              <a:buNone/>
            </a:pPr>
            <a:r>
              <a:rPr lang="en-US" sz="2400" b="1" dirty="0">
                <a:latin typeface="Times New Roman" panose="02020603050405020304" pitchFamily="18" charset="0"/>
                <a:cs typeface="Times New Roman" panose="02020603050405020304" pitchFamily="18" charset="0"/>
              </a:rPr>
              <a:t>Marjorie Howes, </a:t>
            </a:r>
            <a:r>
              <a:rPr lang="en-IE" sz="2400" b="1" dirty="0">
                <a:latin typeface="Times New Roman" panose="02020603050405020304" pitchFamily="18" charset="0"/>
                <a:cs typeface="Times New Roman" panose="02020603050405020304" pitchFamily="18" charset="0"/>
              </a:rPr>
              <a:t>The Cambridge Companion to W.B. Yeats (Cambridge, 2006), 1.</a:t>
            </a:r>
            <a:endParaRPr lang="en-US" sz="2400" b="1" dirty="0">
              <a:latin typeface="Times New Roman" panose="02020603050405020304" pitchFamily="18" charset="0"/>
              <a:cs typeface="Times New Roman" panose="02020603050405020304" pitchFamily="18" charset="0"/>
            </a:endParaRPr>
          </a:p>
          <a:p>
            <a:pPr marL="0" indent="0" algn="just">
              <a:buNone/>
            </a:pPr>
            <a:endParaRPr lang="en-US" sz="2800" dirty="0"/>
          </a:p>
        </p:txBody>
      </p:sp>
    </p:spTree>
    <p:extLst>
      <p:ext uri="{BB962C8B-B14F-4D97-AF65-F5344CB8AC3E}">
        <p14:creationId xmlns:p14="http://schemas.microsoft.com/office/powerpoint/2010/main" val="231548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1184856" y="277434"/>
            <a:ext cx="10562644" cy="5954227"/>
          </a:xfrm>
        </p:spPr>
        <p:txBody>
          <a:bodyPr anchor="ctr">
            <a:normAutofit/>
          </a:bodyPr>
          <a:lstStyle/>
          <a:p>
            <a:pPr marL="0" indent="0" algn="just">
              <a:buNone/>
            </a:pPr>
            <a:r>
              <a:rPr lang="en-IE" sz="2400" dirty="0">
                <a:latin typeface="Times New Roman" panose="02020603050405020304" pitchFamily="18" charset="0"/>
                <a:cs typeface="Times New Roman" panose="02020603050405020304" pitchFamily="18" charset="0"/>
              </a:rPr>
              <a:t>A </a:t>
            </a:r>
            <a:r>
              <a:rPr lang="en-IE" sz="2400" cap="small" dirty="0">
                <a:latin typeface="Times New Roman" panose="02020603050405020304" pitchFamily="18" charset="0"/>
                <a:cs typeface="Times New Roman" panose="02020603050405020304" pitchFamily="18" charset="0"/>
              </a:rPr>
              <a:t>poet writes</a:t>
            </a:r>
            <a:r>
              <a:rPr lang="en-IE" sz="2400" dirty="0">
                <a:latin typeface="Times New Roman" panose="02020603050405020304" pitchFamily="18" charset="0"/>
                <a:cs typeface="Times New Roman" panose="02020603050405020304" pitchFamily="18" charset="0"/>
              </a:rPr>
              <a:t> always of his personal life, in his finest work out of its tragedy, whatever it be, remorse, lost love, or mere loneliness; he never speaks directly as to someone at the breakfast table, there is always a phantasmagoria. Dante and Milton had mythologies, Shakespeare the characters of English history or of traditional romance; even when the poet seems most himself, when he is Raleigh and gives potentates the lie, or Shelley ‘a nerve o’er which do creep the else unfelt oppressions of this earth,’ or Byron when ‘the soul wears out the breast’ as ‘the sword outwears its sheath,’ he is never the bundle of accident and incoherence that sits down to breakfast; he has been reborn as an idea, something intended, complete. A novelist might describe his accidence, his incoherence, he must not; he is more type than man, more passion than type. He is Lear, Romeo, Oedipus, Tiresias; he has stepped out of a play, and even the woman he loves is Rosalind, Cleopatra, never The Dark Lady.</a:t>
            </a:r>
          </a:p>
          <a:p>
            <a:pPr marL="0" indent="0" algn="just">
              <a:buNone/>
            </a:pPr>
            <a:r>
              <a:rPr lang="en-IE" sz="2400" b="1" dirty="0">
                <a:latin typeface="Times New Roman" panose="02020603050405020304" pitchFamily="18" charset="0"/>
                <a:cs typeface="Times New Roman" panose="02020603050405020304" pitchFamily="18" charset="0"/>
              </a:rPr>
              <a:t>W.B. Yeats, </a:t>
            </a:r>
            <a:r>
              <a:rPr lang="en-IE" sz="2400" b="1" i="1" dirty="0">
                <a:latin typeface="Times New Roman" panose="02020603050405020304" pitchFamily="18" charset="0"/>
                <a:cs typeface="Times New Roman" panose="02020603050405020304" pitchFamily="18" charset="0"/>
              </a:rPr>
              <a:t>Essays and Introductions </a:t>
            </a:r>
            <a:r>
              <a:rPr lang="en-IE" sz="2400" b="1" dirty="0">
                <a:latin typeface="Times New Roman" panose="02020603050405020304" pitchFamily="18" charset="0"/>
                <a:cs typeface="Times New Roman" panose="02020603050405020304" pitchFamily="18" charset="0"/>
              </a:rPr>
              <a:t>(London, 1961), 509.</a:t>
            </a:r>
          </a:p>
          <a:p>
            <a:pPr marL="0" indent="0" algn="just">
              <a:buNone/>
            </a:pPr>
            <a:endParaRPr lang="en-US" sz="2800" dirty="0"/>
          </a:p>
        </p:txBody>
      </p:sp>
    </p:spTree>
    <p:extLst>
      <p:ext uri="{BB962C8B-B14F-4D97-AF65-F5344CB8AC3E}">
        <p14:creationId xmlns:p14="http://schemas.microsoft.com/office/powerpoint/2010/main" val="67295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1184856" y="277434"/>
            <a:ext cx="10537244" cy="5954227"/>
          </a:xfrm>
        </p:spPr>
        <p:txBody>
          <a:bodyPr anchor="ctr">
            <a:normAutofit/>
          </a:bodyPr>
          <a:lstStyle/>
          <a:p>
            <a:pPr marL="0" indent="0" algn="just">
              <a:buNone/>
            </a:pPr>
            <a:r>
              <a:rPr lang="en-IE" sz="2400" dirty="0">
                <a:latin typeface="Times New Roman" panose="02020603050405020304" pitchFamily="18" charset="0"/>
                <a:cs typeface="Times New Roman" panose="02020603050405020304" pitchFamily="18" charset="0"/>
              </a:rPr>
              <a:t>A </a:t>
            </a:r>
            <a:r>
              <a:rPr lang="en-IE" sz="2400" cap="small" dirty="0">
                <a:latin typeface="Times New Roman" panose="02020603050405020304" pitchFamily="18" charset="0"/>
                <a:cs typeface="Times New Roman" panose="02020603050405020304" pitchFamily="18" charset="0"/>
              </a:rPr>
              <a:t>poet writes</a:t>
            </a:r>
            <a:r>
              <a:rPr lang="en-IE" sz="2400" dirty="0">
                <a:latin typeface="Times New Roman" panose="02020603050405020304" pitchFamily="18" charset="0"/>
                <a:cs typeface="Times New Roman" panose="02020603050405020304" pitchFamily="18" charset="0"/>
              </a:rPr>
              <a:t> always of his personal life, in his finest work out of its tragedy, whatever it be, remorse, lost love, or mere loneliness; he never speaks directly as to someone at the breakfast table, there is always a </a:t>
            </a:r>
            <a:r>
              <a:rPr lang="en-IE" sz="2400" b="1" dirty="0">
                <a:latin typeface="Times New Roman" panose="02020603050405020304" pitchFamily="18" charset="0"/>
                <a:cs typeface="Times New Roman" panose="02020603050405020304" pitchFamily="18" charset="0"/>
              </a:rPr>
              <a:t>phantasmagoria. Dante </a:t>
            </a:r>
            <a:r>
              <a:rPr lang="en-IE" sz="2400" dirty="0">
                <a:latin typeface="Times New Roman" panose="02020603050405020304" pitchFamily="18" charset="0"/>
                <a:cs typeface="Times New Roman" panose="02020603050405020304" pitchFamily="18" charset="0"/>
              </a:rPr>
              <a:t>and </a:t>
            </a:r>
            <a:r>
              <a:rPr lang="en-IE" sz="2400" b="1" dirty="0">
                <a:latin typeface="Times New Roman" panose="02020603050405020304" pitchFamily="18" charset="0"/>
                <a:cs typeface="Times New Roman" panose="02020603050405020304" pitchFamily="18" charset="0"/>
              </a:rPr>
              <a:t>Milton</a:t>
            </a:r>
            <a:r>
              <a:rPr lang="en-IE" sz="2400" dirty="0">
                <a:latin typeface="Times New Roman" panose="02020603050405020304" pitchFamily="18" charset="0"/>
                <a:cs typeface="Times New Roman" panose="02020603050405020304" pitchFamily="18" charset="0"/>
              </a:rPr>
              <a:t> had mythologies, </a:t>
            </a:r>
            <a:r>
              <a:rPr lang="en-IE" sz="2400" b="1" dirty="0">
                <a:latin typeface="Times New Roman" panose="02020603050405020304" pitchFamily="18" charset="0"/>
                <a:cs typeface="Times New Roman" panose="02020603050405020304" pitchFamily="18" charset="0"/>
              </a:rPr>
              <a:t>Shakespeare </a:t>
            </a:r>
            <a:r>
              <a:rPr lang="en-IE" sz="2400" dirty="0">
                <a:latin typeface="Times New Roman" panose="02020603050405020304" pitchFamily="18" charset="0"/>
                <a:cs typeface="Times New Roman" panose="02020603050405020304" pitchFamily="18" charset="0"/>
              </a:rPr>
              <a:t>the characters of English history or of traditional romance; even when the poet seems most himself, when he is </a:t>
            </a:r>
            <a:r>
              <a:rPr lang="en-IE" sz="2400" b="1" dirty="0">
                <a:latin typeface="Times New Roman" panose="02020603050405020304" pitchFamily="18" charset="0"/>
                <a:cs typeface="Times New Roman" panose="02020603050405020304" pitchFamily="18" charset="0"/>
              </a:rPr>
              <a:t>Raleigh</a:t>
            </a:r>
            <a:r>
              <a:rPr lang="en-IE" sz="2400" dirty="0">
                <a:latin typeface="Times New Roman" panose="02020603050405020304" pitchFamily="18" charset="0"/>
                <a:cs typeface="Times New Roman" panose="02020603050405020304" pitchFamily="18" charset="0"/>
              </a:rPr>
              <a:t> and gives potentates the lie, or </a:t>
            </a:r>
            <a:r>
              <a:rPr lang="en-IE" sz="2400" b="1" dirty="0">
                <a:latin typeface="Times New Roman" panose="02020603050405020304" pitchFamily="18" charset="0"/>
                <a:cs typeface="Times New Roman" panose="02020603050405020304" pitchFamily="18" charset="0"/>
              </a:rPr>
              <a:t>Shelley </a:t>
            </a:r>
            <a:r>
              <a:rPr lang="en-IE" sz="2400" dirty="0">
                <a:latin typeface="Times New Roman" panose="02020603050405020304" pitchFamily="18" charset="0"/>
                <a:cs typeface="Times New Roman" panose="02020603050405020304" pitchFamily="18" charset="0"/>
              </a:rPr>
              <a:t>‘a nerve o’er which do creep the else unfelt oppressions of this earth,’ or </a:t>
            </a:r>
            <a:r>
              <a:rPr lang="en-IE" sz="2400" b="1" dirty="0">
                <a:latin typeface="Times New Roman" panose="02020603050405020304" pitchFamily="18" charset="0"/>
                <a:cs typeface="Times New Roman" panose="02020603050405020304" pitchFamily="18" charset="0"/>
              </a:rPr>
              <a:t>Byron</a:t>
            </a:r>
            <a:r>
              <a:rPr lang="en-IE" sz="2400" dirty="0">
                <a:latin typeface="Times New Roman" panose="02020603050405020304" pitchFamily="18" charset="0"/>
                <a:cs typeface="Times New Roman" panose="02020603050405020304" pitchFamily="18" charset="0"/>
              </a:rPr>
              <a:t> when ‘the soul wears out the breast’ as ‘the sword outwears its sheath,’ </a:t>
            </a:r>
            <a:r>
              <a:rPr lang="en-IE" sz="2400" b="1" dirty="0">
                <a:latin typeface="Times New Roman" panose="02020603050405020304" pitchFamily="18" charset="0"/>
                <a:cs typeface="Times New Roman" panose="02020603050405020304" pitchFamily="18" charset="0"/>
              </a:rPr>
              <a:t>he is never the bundle of accident and incoherence that sits down to breakfast; he has been reborn as an idea, something intended, complete.</a:t>
            </a:r>
            <a:r>
              <a:rPr lang="en-IE" sz="2400" dirty="0">
                <a:latin typeface="Times New Roman" panose="02020603050405020304" pitchFamily="18" charset="0"/>
                <a:cs typeface="Times New Roman" panose="02020603050405020304" pitchFamily="18" charset="0"/>
              </a:rPr>
              <a:t> A novelist might describe his accidence, his incoherence, he must not; he is more type than man, more passion than type. He is Lear, Romeo, Oedipus, Tiresias; he has stepped out of a play, and even the woman he loves is Rosalind, Cleopatra, never The Dark Lady.</a:t>
            </a:r>
          </a:p>
          <a:p>
            <a:pPr marL="0" indent="0" algn="just">
              <a:buNone/>
            </a:pPr>
            <a:r>
              <a:rPr lang="en-IE" sz="2400" b="1" dirty="0">
                <a:latin typeface="Times New Roman" panose="02020603050405020304" pitchFamily="18" charset="0"/>
                <a:cs typeface="Times New Roman" panose="02020603050405020304" pitchFamily="18" charset="0"/>
              </a:rPr>
              <a:t>W.B. Yeats, </a:t>
            </a:r>
            <a:r>
              <a:rPr lang="en-IE" sz="2400" b="1" i="1" dirty="0">
                <a:latin typeface="Times New Roman" panose="02020603050405020304" pitchFamily="18" charset="0"/>
                <a:cs typeface="Times New Roman" panose="02020603050405020304" pitchFamily="18" charset="0"/>
              </a:rPr>
              <a:t>Essays and Introductions </a:t>
            </a:r>
            <a:r>
              <a:rPr lang="en-IE" sz="2400" b="1" dirty="0">
                <a:latin typeface="Times New Roman" panose="02020603050405020304" pitchFamily="18" charset="0"/>
                <a:cs typeface="Times New Roman" panose="02020603050405020304" pitchFamily="18" charset="0"/>
              </a:rPr>
              <a:t>(London, 1961), 509.</a:t>
            </a:r>
          </a:p>
          <a:p>
            <a:pPr marL="0" indent="0" algn="just">
              <a:buNone/>
            </a:pPr>
            <a:endParaRPr lang="en-US" sz="2800" dirty="0"/>
          </a:p>
        </p:txBody>
      </p:sp>
    </p:spTree>
    <p:extLst>
      <p:ext uri="{BB962C8B-B14F-4D97-AF65-F5344CB8AC3E}">
        <p14:creationId xmlns:p14="http://schemas.microsoft.com/office/powerpoint/2010/main" val="328486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5872765" y="277434"/>
            <a:ext cx="5357611" cy="5954227"/>
          </a:xfrm>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Born 13</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June 1865 in </a:t>
            </a:r>
            <a:r>
              <a:rPr lang="en-US" sz="2400" dirty="0" err="1">
                <a:latin typeface="Times New Roman" panose="02020603050405020304" pitchFamily="18" charset="0"/>
                <a:cs typeface="Times New Roman" panose="02020603050405020304" pitchFamily="18" charset="0"/>
              </a:rPr>
              <a:t>Sandymount</a:t>
            </a:r>
            <a:r>
              <a:rPr lang="en-US" sz="2400" dirty="0">
                <a:latin typeface="Times New Roman" panose="02020603050405020304" pitchFamily="18" charset="0"/>
                <a:cs typeface="Times New Roman" panose="02020603050405020304" pitchFamily="18" charset="0"/>
              </a:rPr>
              <a:t>, Dublin, eldest of a family of six</a:t>
            </a:r>
          </a:p>
          <a:p>
            <a:r>
              <a:rPr lang="en-US" sz="2400" dirty="0">
                <a:latin typeface="Times New Roman" panose="02020603050405020304" pitchFamily="18" charset="0"/>
                <a:cs typeface="Times New Roman" panose="02020603050405020304" pitchFamily="18" charset="0"/>
              </a:rPr>
              <a:t>Father, John Butler Yeats, was a middling painter who spent much of his son’s early life moving places to advance his career. Siblings (Jack, Lily, Liz) all accomplished in various arts</a:t>
            </a:r>
          </a:p>
          <a:p>
            <a:r>
              <a:rPr lang="en-US" sz="2400" dirty="0">
                <a:latin typeface="Times New Roman" panose="02020603050405020304" pitchFamily="18" charset="0"/>
                <a:cs typeface="Times New Roman" panose="02020603050405020304" pitchFamily="18" charset="0"/>
              </a:rPr>
              <a:t>Lived between London and Dublin for much of his life, with an increasing presence in the former. </a:t>
            </a:r>
            <a:r>
              <a:rPr lang="en-US" sz="2400" dirty="0" err="1">
                <a:latin typeface="Times New Roman" panose="02020603050405020304" pitchFamily="18" charset="0"/>
                <a:cs typeface="Times New Roman" panose="02020603050405020304" pitchFamily="18" charset="0"/>
              </a:rPr>
              <a:t>Sligo</a:t>
            </a:r>
            <a:r>
              <a:rPr lang="en-US" sz="2400" dirty="0">
                <a:latin typeface="Times New Roman" panose="02020603050405020304" pitchFamily="18" charset="0"/>
                <a:cs typeface="Times New Roman" panose="02020603050405020304" pitchFamily="18" charset="0"/>
              </a:rPr>
              <a:t>, however, retained an imagistic appeal to his poetry and writings</a:t>
            </a:r>
          </a:p>
          <a:p>
            <a:r>
              <a:rPr lang="en-US" sz="2400" dirty="0">
                <a:latin typeface="Times New Roman" panose="02020603050405020304" pitchFamily="18" charset="0"/>
                <a:cs typeface="Times New Roman" panose="02020603050405020304" pitchFamily="18" charset="0"/>
              </a:rPr>
              <a:t>Increasingly involved in Irish Nationalism and also Mysticism – both lifelong interests – and was a member of the Irish Republican Brotherhood as well as the Order of the Golden Dawn (amongst many, many other institutions). </a:t>
            </a:r>
          </a:p>
          <a:p>
            <a:endParaRPr lang="en-US" dirty="0"/>
          </a:p>
        </p:txBody>
      </p:sp>
      <p:pic>
        <p:nvPicPr>
          <p:cNvPr id="4" name="Picture 3">
            <a:extLst>
              <a:ext uri="{FF2B5EF4-FFF2-40B4-BE49-F238E27FC236}">
                <a16:creationId xmlns:a16="http://schemas.microsoft.com/office/drawing/2014/main" id="{F3F20EF2-1032-A04C-8AA7-31B66EE3421B}"/>
              </a:ext>
            </a:extLst>
          </p:cNvPr>
          <p:cNvPicPr>
            <a:picLocks noChangeAspect="1"/>
          </p:cNvPicPr>
          <p:nvPr/>
        </p:nvPicPr>
        <p:blipFill>
          <a:blip r:embed="rId2"/>
          <a:stretch>
            <a:fillRect/>
          </a:stretch>
        </p:blipFill>
        <p:spPr>
          <a:xfrm>
            <a:off x="834135" y="277434"/>
            <a:ext cx="4253019" cy="5954227"/>
          </a:xfrm>
          <a:prstGeom prst="rect">
            <a:avLst/>
          </a:prstGeom>
        </p:spPr>
      </p:pic>
    </p:spTree>
    <p:extLst>
      <p:ext uri="{BB962C8B-B14F-4D97-AF65-F5344CB8AC3E}">
        <p14:creationId xmlns:p14="http://schemas.microsoft.com/office/powerpoint/2010/main" val="331747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862885" y="277434"/>
            <a:ext cx="10908405" cy="5954227"/>
          </a:xfrm>
        </p:spPr>
        <p:txBody>
          <a:bodyPr numCol="2">
            <a:normAutofit lnSpcReduction="10000"/>
          </a:bodyPr>
          <a:lstStyle/>
          <a:p>
            <a:pPr marL="0" indent="0">
              <a:buNone/>
            </a:pPr>
            <a:r>
              <a:rPr lang="en-IE" sz="2200" b="1" dirty="0">
                <a:latin typeface="Times New Roman" panose="02020603050405020304" pitchFamily="18" charset="0"/>
                <a:cs typeface="Times New Roman" panose="02020603050405020304" pitchFamily="18" charset="0"/>
              </a:rPr>
              <a:t>The Song of the Happy Shepherd </a:t>
            </a:r>
          </a:p>
          <a:p>
            <a:pPr marL="0" indent="0">
              <a:buNone/>
            </a:pPr>
            <a:r>
              <a:rPr lang="en-IE" sz="2200" dirty="0">
                <a:latin typeface="Times New Roman" panose="02020603050405020304" pitchFamily="18" charset="0"/>
                <a:cs typeface="Times New Roman" panose="02020603050405020304" pitchFamily="18" charset="0"/>
              </a:rPr>
              <a:t>The woods of Arcady are dead,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And over is their antique joy;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Of old the world on dreaming fed;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Grey Truth is now her painted toy;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Yet still she turns her restless head: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But O, sick children of the world,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Of all the many changing things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In dreary dancing past us whirled,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To the cracked tune that Chronos sings, </a:t>
            </a:r>
            <a:br>
              <a:rPr lang="en-IE" sz="2200" dirty="0">
                <a:latin typeface="Times New Roman" panose="02020603050405020304" pitchFamily="18" charset="0"/>
                <a:cs typeface="Times New Roman" panose="02020603050405020304" pitchFamily="18" charset="0"/>
              </a:rPr>
            </a:br>
            <a:r>
              <a:rPr lang="en-IE" sz="2200" dirty="0">
                <a:latin typeface="Times New Roman" panose="02020603050405020304" pitchFamily="18" charset="0"/>
                <a:cs typeface="Times New Roman" panose="02020603050405020304" pitchFamily="18" charset="0"/>
              </a:rPr>
              <a:t>Words alone are certain good.</a:t>
            </a:r>
          </a:p>
          <a:p>
            <a:pPr marL="0" indent="0">
              <a:buNone/>
            </a:pPr>
            <a:endParaRPr lang="en-IE" sz="2200" dirty="0">
              <a:latin typeface="Times New Roman" panose="02020603050405020304" pitchFamily="18" charset="0"/>
              <a:cs typeface="Times New Roman" panose="02020603050405020304" pitchFamily="18" charset="0"/>
            </a:endParaRPr>
          </a:p>
          <a:p>
            <a:pPr marL="0" indent="0">
              <a:buNone/>
            </a:pPr>
            <a:endParaRPr lang="en-IE" sz="2200" dirty="0">
              <a:latin typeface="Times New Roman" panose="02020603050405020304" pitchFamily="18" charset="0"/>
              <a:cs typeface="Times New Roman" panose="02020603050405020304" pitchFamily="18" charset="0"/>
            </a:endParaRPr>
          </a:p>
          <a:p>
            <a:pPr marL="0" indent="0">
              <a:buNone/>
            </a:pPr>
            <a:endParaRPr lang="en-IE" sz="2200" dirty="0">
              <a:latin typeface="Times New Roman" panose="02020603050405020304" pitchFamily="18" charset="0"/>
              <a:cs typeface="Times New Roman" panose="02020603050405020304" pitchFamily="18" charset="0"/>
            </a:endParaRPr>
          </a:p>
          <a:p>
            <a:pPr marL="0" indent="0">
              <a:buNone/>
            </a:pPr>
            <a:endParaRPr lang="en-IE" sz="2200" dirty="0">
              <a:latin typeface="Times New Roman" panose="02020603050405020304" pitchFamily="18" charset="0"/>
              <a:cs typeface="Times New Roman" panose="02020603050405020304" pitchFamily="18" charset="0"/>
            </a:endParaRPr>
          </a:p>
          <a:p>
            <a:pPr marL="0" indent="0">
              <a:buNone/>
            </a:pPr>
            <a:endParaRPr lang="en-IE" sz="2200" dirty="0">
              <a:latin typeface="Times New Roman" panose="02020603050405020304" pitchFamily="18" charset="0"/>
              <a:cs typeface="Times New Roman" panose="02020603050405020304" pitchFamily="18" charset="0"/>
            </a:endParaRPr>
          </a:p>
          <a:p>
            <a:pPr marL="0" indent="0">
              <a:buNone/>
            </a:pPr>
            <a:r>
              <a:rPr lang="en-IE" sz="2200" b="1" dirty="0">
                <a:latin typeface="Times New Roman" panose="02020603050405020304" pitchFamily="18" charset="0"/>
                <a:cs typeface="Times New Roman" panose="02020603050405020304" pitchFamily="18" charset="0"/>
              </a:rPr>
              <a:t>The Sad Shepherd</a:t>
            </a:r>
            <a:endParaRPr lang="en-IE"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And, in a far-off, gentle valley stopping, </a:t>
            </a:r>
            <a:br>
              <a:rPr lang="en-IE"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Cried all his story to the dewdrops glistening. </a:t>
            </a:r>
            <a:br>
              <a:rPr lang="en-IE"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But naught they heard, for they are always listening, </a:t>
            </a:r>
            <a:br>
              <a:rPr lang="en-IE"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The dewdrops, for the sound of their own dropping. </a:t>
            </a:r>
            <a:br>
              <a:rPr lang="en-IE"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And then the man whom Sorrow named his friend </a:t>
            </a:r>
            <a:br>
              <a:rPr lang="en-IE"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Sought once again the shore, and found a shell, </a:t>
            </a:r>
            <a:br>
              <a:rPr lang="en-IE"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And thought, </a:t>
            </a:r>
            <a:r>
              <a:rPr lang="en-US" sz="2200" i="1" dirty="0">
                <a:latin typeface="Times New Roman" panose="02020603050405020304" pitchFamily="18" charset="0"/>
                <a:cs typeface="Times New Roman" panose="02020603050405020304" pitchFamily="18" charset="0"/>
              </a:rPr>
              <a:t>I will my heavy story tell </a:t>
            </a:r>
            <a:br>
              <a:rPr lang="en-IE" sz="2200"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Till my own words, re-echoing, shall send </a:t>
            </a:r>
            <a:br>
              <a:rPr lang="en-IE" sz="2200"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Their sadness through a hollow, pearly heart; </a:t>
            </a:r>
            <a:br>
              <a:rPr lang="en-IE" sz="2200"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And my own tale again for me shall sing, </a:t>
            </a:r>
            <a:br>
              <a:rPr lang="en-IE" sz="2200"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And my own whispering words be comforting, </a:t>
            </a:r>
            <a:br>
              <a:rPr lang="en-IE" sz="2200" dirty="0">
                <a:latin typeface="Times New Roman" panose="02020603050405020304" pitchFamily="18" charset="0"/>
                <a:cs typeface="Times New Roman" panose="02020603050405020304" pitchFamily="18" charset="0"/>
              </a:rPr>
            </a:br>
            <a:r>
              <a:rPr lang="en-IE" sz="2200" i="1" dirty="0">
                <a:latin typeface="Times New Roman" panose="02020603050405020304" pitchFamily="18" charset="0"/>
                <a:cs typeface="Times New Roman" panose="02020603050405020304" pitchFamily="18" charset="0"/>
              </a:rPr>
              <a:t>And lo! my ancient burden may depart.</a:t>
            </a:r>
            <a:endParaRPr lang="en-IE" sz="2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4850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1369859" y="4457700"/>
            <a:ext cx="9640455" cy="2084766"/>
          </a:xfrm>
        </p:spPr>
        <p:txBody>
          <a:bodyPr numCol="1">
            <a:normAutofit/>
          </a:bodyPr>
          <a:lstStyle/>
          <a:p>
            <a:pPr marL="0" indent="0">
              <a:buNone/>
            </a:pPr>
            <a:r>
              <a:rPr lang="en-IE" sz="2000" dirty="0">
                <a:latin typeface="Times New Roman" panose="02020603050405020304" pitchFamily="18" charset="0"/>
                <a:cs typeface="Times New Roman" panose="02020603050405020304" pitchFamily="18" charset="0"/>
              </a:rPr>
              <a:t>I had still the ambition, formed in Sligo in my teens, of living in imitation of Thoreau on Innisfree, a little island in Lough Gill, and when walking through Fleet Street very homesick I heard a little tinkle of water and saw a fountain in a shop-window which balanced a little ball upon its jet, and began to remember lake water. From the sudden remembrance came my poem "Innisfree," my first lyric with anything in its rhythm of my own music.</a:t>
            </a:r>
          </a:p>
          <a:p>
            <a:pPr marL="0" indent="0">
              <a:buNone/>
            </a:pPr>
            <a:r>
              <a:rPr lang="en-US" sz="2000" b="1" dirty="0">
                <a:latin typeface="Times New Roman" panose="02020603050405020304" pitchFamily="18" charset="0"/>
                <a:cs typeface="Times New Roman" panose="02020603050405020304" pitchFamily="18" charset="0"/>
              </a:rPr>
              <a:t>William Butler. Yeats,  Autobiographies, (London, 1955), 153.</a:t>
            </a:r>
          </a:p>
        </p:txBody>
      </p:sp>
      <p:pic>
        <p:nvPicPr>
          <p:cNvPr id="2" name="Picture 1">
            <a:extLst>
              <a:ext uri="{FF2B5EF4-FFF2-40B4-BE49-F238E27FC236}">
                <a16:creationId xmlns:a16="http://schemas.microsoft.com/office/drawing/2014/main" id="{E7BEE86C-A85B-3240-83B2-93BF1B88861C}"/>
              </a:ext>
            </a:extLst>
          </p:cNvPr>
          <p:cNvPicPr>
            <a:picLocks noChangeAspect="1"/>
          </p:cNvPicPr>
          <p:nvPr/>
        </p:nvPicPr>
        <p:blipFill>
          <a:blip r:embed="rId2"/>
          <a:stretch>
            <a:fillRect/>
          </a:stretch>
        </p:blipFill>
        <p:spPr>
          <a:xfrm>
            <a:off x="1591815" y="292100"/>
            <a:ext cx="9196541" cy="4046478"/>
          </a:xfrm>
          <a:prstGeom prst="rect">
            <a:avLst/>
          </a:prstGeom>
        </p:spPr>
      </p:pic>
    </p:spTree>
    <p:extLst>
      <p:ext uri="{BB962C8B-B14F-4D97-AF65-F5344CB8AC3E}">
        <p14:creationId xmlns:p14="http://schemas.microsoft.com/office/powerpoint/2010/main" val="421436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F5D2E-9B05-E846-8D3F-6B2A6BA2F2F4}"/>
              </a:ext>
            </a:extLst>
          </p:cNvPr>
          <p:cNvSpPr>
            <a:spLocks noGrp="1"/>
          </p:cNvSpPr>
          <p:nvPr>
            <p:ph idx="1"/>
          </p:nvPr>
        </p:nvSpPr>
        <p:spPr>
          <a:xfrm>
            <a:off x="1184856" y="277434"/>
            <a:ext cx="9953044" cy="5954227"/>
          </a:xfrm>
        </p:spPr>
        <p:txBody>
          <a:bodyPr>
            <a:normAutofit fontScale="92500" lnSpcReduction="10000"/>
          </a:bodyPr>
          <a:lstStyle/>
          <a:p>
            <a:pPr marL="0" indent="0">
              <a:buNone/>
            </a:pPr>
            <a:r>
              <a:rPr lang="en-IE" sz="2400" dirty="0">
                <a:latin typeface="Times New Roman" panose="02020603050405020304" pitchFamily="18" charset="0"/>
                <a:cs typeface="Times New Roman" panose="02020603050405020304" pitchFamily="18" charset="0"/>
              </a:rPr>
              <a:t>Napoleon’s dictum that to understand a man you have to know what was happening in the world when he was twenty is manifestly true of [Yeats]. He came to fame as the poet of the new Ireland, asserting its identity; his own discovery of his voice is often neatly paralleled with his country's discovery of independence.</a:t>
            </a:r>
          </a:p>
          <a:p>
            <a:pPr marL="0" indent="0">
              <a:buNone/>
            </a:pPr>
            <a:r>
              <a:rPr lang="en-IE" sz="2400" b="1" dirty="0">
                <a:latin typeface="Times New Roman" panose="02020603050405020304" pitchFamily="18" charset="0"/>
                <a:cs typeface="Times New Roman" panose="02020603050405020304" pitchFamily="18" charset="0"/>
              </a:rPr>
              <a:t>R.F. Foster, </a:t>
            </a:r>
            <a:r>
              <a:rPr lang="en-IE" sz="2400" b="1" i="1" dirty="0">
                <a:latin typeface="Times New Roman" panose="02020603050405020304" pitchFamily="18" charset="0"/>
                <a:cs typeface="Times New Roman" panose="02020603050405020304" pitchFamily="18" charset="0"/>
              </a:rPr>
              <a:t>W. B. Yeats, a Life: The Apprentice Mage, 1865-1914</a:t>
            </a:r>
            <a:r>
              <a:rPr lang="en-IE" sz="2400" b="1" dirty="0">
                <a:latin typeface="Times New Roman" panose="02020603050405020304" pitchFamily="18" charset="0"/>
                <a:cs typeface="Times New Roman" panose="02020603050405020304" pitchFamily="18" charset="0"/>
              </a:rPr>
              <a:t> (Oxford, 1998), xxviii.</a:t>
            </a:r>
          </a:p>
          <a:p>
            <a:pPr marL="0" indent="0">
              <a:buNone/>
            </a:pPr>
            <a:r>
              <a:rPr lang="en-IE" sz="2400" dirty="0">
                <a:latin typeface="Times New Roman" panose="02020603050405020304" pitchFamily="18" charset="0"/>
                <a:cs typeface="Times New Roman" panose="02020603050405020304" pitchFamily="18" charset="0"/>
              </a:rPr>
              <a:t>There is a distinct school of Irish literature, which we must foster and protect, and its foundation is sunk in the legend lore of the people and in the National history. The literature of Greece and India had just such a foundation, and as we, like the Greeks and the Indians, are an idealistic people, this foundation is fixed in legend rather than in history.</a:t>
            </a:r>
          </a:p>
          <a:p>
            <a:pPr marL="0" indent="0">
              <a:buNone/>
            </a:pPr>
            <a:r>
              <a:rPr lang="en-IE" sz="2400" dirty="0">
                <a:latin typeface="Times New Roman" panose="02020603050405020304" pitchFamily="18" charset="0"/>
                <a:cs typeface="Times New Roman" panose="02020603050405020304" pitchFamily="18" charset="0"/>
              </a:rPr>
              <a:t>We must not imitate the writers of any other country, we must study them constantly and learn from them the secret of their greatness. Only by the study of great models can we acquire style, and this, St. </a:t>
            </a:r>
            <a:r>
              <a:rPr lang="en-IE" sz="2400" dirty="0" err="1">
                <a:latin typeface="Times New Roman" panose="02020603050405020304" pitchFamily="18" charset="0"/>
                <a:cs typeface="Times New Roman" panose="02020603050405020304" pitchFamily="18" charset="0"/>
              </a:rPr>
              <a:t>Beuf</a:t>
            </a:r>
            <a:r>
              <a:rPr lang="en-IE" sz="2400" dirty="0">
                <a:latin typeface="Times New Roman" panose="02020603050405020304" pitchFamily="18" charset="0"/>
                <a:cs typeface="Times New Roman" panose="02020603050405020304" pitchFamily="18" charset="0"/>
              </a:rPr>
              <a:t> [sic] says, is the only thing in literature which is immortal.</a:t>
            </a:r>
            <a:endParaRPr lang="en-IE" sz="2400" b="1" dirty="0">
              <a:latin typeface="Times New Roman" panose="02020603050405020304" pitchFamily="18" charset="0"/>
              <a:cs typeface="Times New Roman" panose="02020603050405020304" pitchFamily="18" charset="0"/>
            </a:endParaRPr>
          </a:p>
          <a:p>
            <a:pPr marL="0" indent="0">
              <a:buNone/>
            </a:pPr>
            <a:r>
              <a:rPr lang="en-IE" sz="2400" b="1" dirty="0">
                <a:latin typeface="Times New Roman" panose="02020603050405020304" pitchFamily="18" charset="0"/>
                <a:cs typeface="Times New Roman" panose="02020603050405020304" pitchFamily="18" charset="0"/>
              </a:rPr>
              <a:t>W.B. Yeats, ‘Nationality and Literature’, a lecture of 19 May; reported in </a:t>
            </a:r>
            <a:r>
              <a:rPr lang="en-IE" sz="2400" b="1" i="1" dirty="0">
                <a:latin typeface="Times New Roman" panose="02020603050405020304" pitchFamily="18" charset="0"/>
                <a:cs typeface="Times New Roman" panose="02020603050405020304" pitchFamily="18" charset="0"/>
              </a:rPr>
              <a:t>United Ireland</a:t>
            </a:r>
            <a:r>
              <a:rPr lang="en-IE" sz="2400" b="1" dirty="0">
                <a:latin typeface="Times New Roman" panose="02020603050405020304" pitchFamily="18" charset="0"/>
                <a:cs typeface="Times New Roman" panose="02020603050405020304" pitchFamily="18" charset="0"/>
              </a:rPr>
              <a:t>, 27 May, 1893</a:t>
            </a:r>
            <a:endParaRPr lang="en-US" sz="2800" dirty="0"/>
          </a:p>
        </p:txBody>
      </p:sp>
    </p:spTree>
    <p:extLst>
      <p:ext uri="{BB962C8B-B14F-4D97-AF65-F5344CB8AC3E}">
        <p14:creationId xmlns:p14="http://schemas.microsoft.com/office/powerpoint/2010/main" val="361723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86E8448-42B8-C84C-8442-57FF63E30DDD}"/>
              </a:ext>
            </a:extLst>
          </p:cNvPr>
          <p:cNvGraphicFramePr>
            <a:graphicFrameLocks noGrp="1"/>
          </p:cNvGraphicFramePr>
          <p:nvPr>
            <p:ph idx="1"/>
            <p:extLst>
              <p:ext uri="{D42A27DB-BD31-4B8C-83A1-F6EECF244321}">
                <p14:modId xmlns:p14="http://schemas.microsoft.com/office/powerpoint/2010/main" val="2697911288"/>
              </p:ext>
            </p:extLst>
          </p:nvPr>
        </p:nvGraphicFramePr>
        <p:xfrm>
          <a:off x="1077238" y="128705"/>
          <a:ext cx="9857984" cy="6443078"/>
        </p:xfrm>
        <a:graphic>
          <a:graphicData uri="http://schemas.openxmlformats.org/drawingml/2006/table">
            <a:tbl>
              <a:tblPr firstRow="1" firstCol="1" bandRow="1">
                <a:tableStyleId>{5C22544A-7EE6-4342-B048-85BDC9FD1C3A}</a:tableStyleId>
              </a:tblPr>
              <a:tblGrid>
                <a:gridCol w="1087778">
                  <a:extLst>
                    <a:ext uri="{9D8B030D-6E8A-4147-A177-3AD203B41FA5}">
                      <a16:colId xmlns:a16="http://schemas.microsoft.com/office/drawing/2014/main" val="4033856014"/>
                    </a:ext>
                  </a:extLst>
                </a:gridCol>
                <a:gridCol w="8770206">
                  <a:extLst>
                    <a:ext uri="{9D8B030D-6E8A-4147-A177-3AD203B41FA5}">
                      <a16:colId xmlns:a16="http://schemas.microsoft.com/office/drawing/2014/main" val="3788004143"/>
                    </a:ext>
                  </a:extLst>
                </a:gridCol>
              </a:tblGrid>
              <a:tr h="554068">
                <a:tc>
                  <a:txBody>
                    <a:bodyPr/>
                    <a:lstStyle/>
                    <a:p>
                      <a:pPr>
                        <a:lnSpc>
                          <a:spcPct val="107000"/>
                        </a:lnSpc>
                        <a:spcAft>
                          <a:spcPts val="800"/>
                        </a:spcAft>
                      </a:pPr>
                      <a:r>
                        <a:rPr lang="en-IE" sz="1800" dirty="0">
                          <a:solidFill>
                            <a:schemeClr val="tx1"/>
                          </a:solidFill>
                          <a:effectLst/>
                          <a:latin typeface="Times New Roman" panose="02020603050405020304" pitchFamily="18" charset="0"/>
                          <a:cs typeface="Times New Roman" panose="02020603050405020304" pitchFamily="18" charset="0"/>
                        </a:rPr>
                        <a:t>1892</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b="0" dirty="0">
                          <a:solidFill>
                            <a:schemeClr val="tx1"/>
                          </a:solidFill>
                          <a:effectLst/>
                          <a:latin typeface="Times New Roman" panose="02020603050405020304" pitchFamily="18" charset="0"/>
                          <a:cs typeface="Times New Roman" panose="02020603050405020304" pitchFamily="18" charset="0"/>
                        </a:rPr>
                        <a:t>WYB and others found Irish Literary Society, Dublin (August). </a:t>
                      </a:r>
                      <a:br>
                        <a:rPr lang="en-IE" sz="1800" b="0" dirty="0">
                          <a:solidFill>
                            <a:schemeClr val="tx1"/>
                          </a:solidFill>
                          <a:effectLst/>
                          <a:latin typeface="Times New Roman" panose="02020603050405020304" pitchFamily="18" charset="0"/>
                          <a:cs typeface="Times New Roman" panose="02020603050405020304" pitchFamily="18" charset="0"/>
                        </a:rPr>
                      </a:br>
                      <a:r>
                        <a:rPr lang="en-IE" sz="1800" b="0" dirty="0">
                          <a:solidFill>
                            <a:schemeClr val="tx1"/>
                          </a:solidFill>
                          <a:effectLst/>
                          <a:latin typeface="Times New Roman" panose="02020603050405020304" pitchFamily="18" charset="0"/>
                          <a:cs typeface="Times New Roman" panose="02020603050405020304" pitchFamily="18" charset="0"/>
                        </a:rPr>
                        <a:t>The Countess Kathleen and Various Legends and Lyrics (August 1892).</a:t>
                      </a:r>
                      <a:endParaRPr lang="en-IE"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1618983"/>
                  </a:ext>
                </a:extLst>
              </a:tr>
              <a:tr h="554007">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1893</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dirty="0">
                          <a:solidFill>
                            <a:schemeClr val="tx1"/>
                          </a:solidFill>
                          <a:effectLst/>
                          <a:latin typeface="Times New Roman" panose="02020603050405020304" pitchFamily="18" charset="0"/>
                          <a:cs typeface="Times New Roman" panose="02020603050405020304" pitchFamily="18" charset="0"/>
                        </a:rPr>
                        <a:t>WBY enters the Second Order of the Golden Dawn (Jan.).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i="1" dirty="0">
                          <a:solidFill>
                            <a:schemeClr val="tx1"/>
                          </a:solidFill>
                          <a:effectLst/>
                          <a:latin typeface="Times New Roman" panose="02020603050405020304" pitchFamily="18" charset="0"/>
                          <a:cs typeface="Times New Roman" panose="02020603050405020304" pitchFamily="18" charset="0"/>
                        </a:rPr>
                        <a:t>The Celtic Twilight </a:t>
                      </a:r>
                      <a:r>
                        <a:rPr lang="en-IE" sz="1800" dirty="0">
                          <a:solidFill>
                            <a:schemeClr val="tx1"/>
                          </a:solidFill>
                          <a:effectLst/>
                          <a:latin typeface="Times New Roman" panose="02020603050405020304" pitchFamily="18" charset="0"/>
                          <a:cs typeface="Times New Roman" panose="02020603050405020304" pitchFamily="18" charset="0"/>
                        </a:rPr>
                        <a:t>(Dec. 1893), stories &amp; prose pieces.</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5829033"/>
                  </a:ext>
                </a:extLst>
              </a:tr>
              <a:tr h="277391">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1895</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i="1" dirty="0">
                          <a:solidFill>
                            <a:schemeClr val="tx1"/>
                          </a:solidFill>
                          <a:effectLst/>
                          <a:latin typeface="Times New Roman" panose="02020603050405020304" pitchFamily="18" charset="0"/>
                          <a:cs typeface="Times New Roman" panose="02020603050405020304" pitchFamily="18" charset="0"/>
                        </a:rPr>
                        <a:t>A Book of Irish Verse</a:t>
                      </a:r>
                      <a:r>
                        <a:rPr lang="en-IE" sz="1800" dirty="0">
                          <a:solidFill>
                            <a:schemeClr val="tx1"/>
                          </a:solidFill>
                          <a:effectLst/>
                          <a:latin typeface="Times New Roman" panose="02020603050405020304" pitchFamily="18" charset="0"/>
                          <a:cs typeface="Times New Roman" panose="02020603050405020304" pitchFamily="18" charset="0"/>
                        </a:rPr>
                        <a:t> (March 1895), ed. by WBY; </a:t>
                      </a:r>
                      <a:r>
                        <a:rPr lang="en-IE" sz="1800" i="1" dirty="0">
                          <a:solidFill>
                            <a:schemeClr val="tx1"/>
                          </a:solidFill>
                          <a:effectLst/>
                          <a:latin typeface="Times New Roman" panose="02020603050405020304" pitchFamily="18" charset="0"/>
                          <a:cs typeface="Times New Roman" panose="02020603050405020304" pitchFamily="18" charset="0"/>
                        </a:rPr>
                        <a:t>Poems</a:t>
                      </a:r>
                      <a:r>
                        <a:rPr lang="en-IE" sz="1800" dirty="0">
                          <a:solidFill>
                            <a:schemeClr val="tx1"/>
                          </a:solidFill>
                          <a:effectLst/>
                          <a:latin typeface="Times New Roman" panose="02020603050405020304" pitchFamily="18" charset="0"/>
                          <a:cs typeface="Times New Roman" panose="02020603050405020304" pitchFamily="18" charset="0"/>
                        </a:rPr>
                        <a:t> (August).</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2041580"/>
                  </a:ext>
                </a:extLst>
              </a:tr>
              <a:tr h="573300">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1896</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dirty="0">
                          <a:solidFill>
                            <a:schemeClr val="tx1"/>
                          </a:solidFill>
                          <a:effectLst/>
                          <a:latin typeface="Times New Roman" panose="02020603050405020304" pitchFamily="18" charset="0"/>
                          <a:cs typeface="Times New Roman" panose="02020603050405020304" pitchFamily="18" charset="0"/>
                        </a:rPr>
                        <a:t>WBY meets Lady Gregory</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dirty="0">
                          <a:solidFill>
                            <a:schemeClr val="tx1"/>
                          </a:solidFill>
                          <a:effectLst/>
                          <a:latin typeface="Times New Roman" panose="02020603050405020304" pitchFamily="18" charset="0"/>
                          <a:cs typeface="Times New Roman" panose="02020603050405020304" pitchFamily="18" charset="0"/>
                        </a:rPr>
                        <a:t>WBY meets J. M. Synge in Paris</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0253982"/>
                  </a:ext>
                </a:extLst>
              </a:tr>
              <a:tr h="392012">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1897</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i="1" dirty="0">
                          <a:solidFill>
                            <a:schemeClr val="tx1"/>
                          </a:solidFill>
                          <a:effectLst/>
                          <a:latin typeface="Times New Roman" panose="02020603050405020304" pitchFamily="18" charset="0"/>
                          <a:cs typeface="Times New Roman" panose="02020603050405020304" pitchFamily="18" charset="0"/>
                        </a:rPr>
                        <a:t>The Secret Rose and The Adoration of the Magi </a:t>
                      </a:r>
                      <a:r>
                        <a:rPr lang="en-IE" sz="1800" dirty="0">
                          <a:solidFill>
                            <a:schemeClr val="tx1"/>
                          </a:solidFill>
                          <a:effectLst/>
                          <a:latin typeface="Times New Roman" panose="02020603050405020304" pitchFamily="18" charset="0"/>
                          <a:cs typeface="Times New Roman" panose="02020603050405020304" pitchFamily="18" charset="0"/>
                        </a:rPr>
                        <a:t>(April / June 1897), stories. </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9822638"/>
                  </a:ext>
                </a:extLst>
              </a:tr>
              <a:tr h="554007">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1899</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i="1" dirty="0">
                          <a:solidFill>
                            <a:schemeClr val="tx1"/>
                          </a:solidFill>
                          <a:effectLst/>
                          <a:latin typeface="Times New Roman" panose="02020603050405020304" pitchFamily="18" charset="0"/>
                          <a:cs typeface="Times New Roman" panose="02020603050405020304" pitchFamily="18" charset="0"/>
                        </a:rPr>
                        <a:t>The Wind Among the Reeds </a:t>
                      </a:r>
                      <a:r>
                        <a:rPr lang="en-IE" sz="1800" dirty="0">
                          <a:solidFill>
                            <a:schemeClr val="tx1"/>
                          </a:solidFill>
                          <a:effectLst/>
                          <a:latin typeface="Times New Roman" panose="02020603050405020304" pitchFamily="18" charset="0"/>
                          <a:cs typeface="Times New Roman" panose="02020603050405020304" pitchFamily="18" charset="0"/>
                        </a:rPr>
                        <a:t>(April 1899), poems.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i="1" dirty="0">
                          <a:solidFill>
                            <a:schemeClr val="tx1"/>
                          </a:solidFill>
                          <a:effectLst/>
                          <a:latin typeface="Times New Roman" panose="02020603050405020304" pitchFamily="18" charset="0"/>
                          <a:cs typeface="Times New Roman" panose="02020603050405020304" pitchFamily="18" charset="0"/>
                        </a:rPr>
                        <a:t>The Countess Cathleen</a:t>
                      </a:r>
                      <a:r>
                        <a:rPr lang="en-IE" sz="1800" dirty="0">
                          <a:solidFill>
                            <a:schemeClr val="tx1"/>
                          </a:solidFill>
                          <a:effectLst/>
                          <a:latin typeface="Times New Roman" panose="02020603050405020304" pitchFamily="18" charset="0"/>
                          <a:cs typeface="Times New Roman" panose="02020603050405020304" pitchFamily="18" charset="0"/>
                        </a:rPr>
                        <a:t> staged as first production of the Irish Literary Theatre, Dublin (May)</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1822482"/>
                  </a:ext>
                </a:extLst>
              </a:tr>
              <a:tr h="277391">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1901</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i="1" dirty="0">
                          <a:solidFill>
                            <a:schemeClr val="tx1"/>
                          </a:solidFill>
                          <a:effectLst/>
                          <a:latin typeface="Times New Roman" panose="02020603050405020304" pitchFamily="18" charset="0"/>
                          <a:cs typeface="Times New Roman" panose="02020603050405020304" pitchFamily="18" charset="0"/>
                        </a:rPr>
                        <a:t>Diarmuid and </a:t>
                      </a:r>
                      <a:r>
                        <a:rPr lang="en-IE" sz="1800" i="1" dirty="0" err="1">
                          <a:solidFill>
                            <a:schemeClr val="tx1"/>
                          </a:solidFill>
                          <a:effectLst/>
                          <a:latin typeface="Times New Roman" panose="02020603050405020304" pitchFamily="18" charset="0"/>
                          <a:cs typeface="Times New Roman" panose="02020603050405020304" pitchFamily="18" charset="0"/>
                        </a:rPr>
                        <a:t>Grania</a:t>
                      </a:r>
                      <a:r>
                        <a:rPr lang="en-IE" sz="1800" dirty="0">
                          <a:solidFill>
                            <a:schemeClr val="tx1"/>
                          </a:solidFill>
                          <a:effectLst/>
                          <a:latin typeface="Times New Roman" panose="02020603050405020304" pitchFamily="18" charset="0"/>
                          <a:cs typeface="Times New Roman" panose="02020603050405020304" pitchFamily="18" charset="0"/>
                        </a:rPr>
                        <a:t>, originally planned with George Moore, staged in Dublin (Oct.).</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1357719"/>
                  </a:ext>
                </a:extLst>
              </a:tr>
              <a:tr h="1107361">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1902</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dirty="0">
                          <a:solidFill>
                            <a:schemeClr val="tx1"/>
                          </a:solidFill>
                          <a:effectLst/>
                          <a:latin typeface="Times New Roman" panose="02020603050405020304" pitchFamily="18" charset="0"/>
                          <a:cs typeface="Times New Roman" panose="02020603050405020304" pitchFamily="18" charset="0"/>
                        </a:rPr>
                        <a:t>WBY meets John Quinn (August); also meets James Joyce (Summer).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i="1" dirty="0">
                          <a:solidFill>
                            <a:schemeClr val="tx1"/>
                          </a:solidFill>
                          <a:effectLst/>
                          <a:latin typeface="Times New Roman" panose="02020603050405020304" pitchFamily="18" charset="0"/>
                          <a:cs typeface="Times New Roman" panose="02020603050405020304" pitchFamily="18" charset="0"/>
                        </a:rPr>
                        <a:t>Cathleen Ni Houlihan </a:t>
                      </a:r>
                      <a:r>
                        <a:rPr lang="en-IE" sz="1800" dirty="0">
                          <a:solidFill>
                            <a:schemeClr val="tx1"/>
                          </a:solidFill>
                          <a:effectLst/>
                          <a:latin typeface="Times New Roman" panose="02020603050405020304" pitchFamily="18" charset="0"/>
                          <a:cs typeface="Times New Roman" panose="02020603050405020304" pitchFamily="18" charset="0"/>
                        </a:rPr>
                        <a:t>staged with Maud Gonne in title role (April).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i="1" dirty="0">
                          <a:solidFill>
                            <a:schemeClr val="tx1"/>
                          </a:solidFill>
                          <a:effectLst/>
                          <a:latin typeface="Times New Roman" panose="02020603050405020304" pitchFamily="18" charset="0"/>
                          <a:cs typeface="Times New Roman" panose="02020603050405020304" pitchFamily="18" charset="0"/>
                        </a:rPr>
                        <a:t>The Pot of Broth</a:t>
                      </a:r>
                      <a:r>
                        <a:rPr lang="en-IE" sz="1800" dirty="0">
                          <a:solidFill>
                            <a:schemeClr val="tx1"/>
                          </a:solidFill>
                          <a:effectLst/>
                          <a:latin typeface="Times New Roman" panose="02020603050405020304" pitchFamily="18" charset="0"/>
                          <a:cs typeface="Times New Roman" panose="02020603050405020304" pitchFamily="18" charset="0"/>
                        </a:rPr>
                        <a:t> staged by Irish National Theatre Society (Oct./Nov.1902).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i="1" dirty="0">
                          <a:solidFill>
                            <a:schemeClr val="tx1"/>
                          </a:solidFill>
                          <a:effectLst/>
                          <a:latin typeface="Times New Roman" panose="02020603050405020304" pitchFamily="18" charset="0"/>
                          <a:cs typeface="Times New Roman" panose="02020603050405020304" pitchFamily="18" charset="0"/>
                        </a:rPr>
                        <a:t>Where There is Nothing </a:t>
                      </a:r>
                      <a:r>
                        <a:rPr lang="en-IE" sz="1800" dirty="0">
                          <a:solidFill>
                            <a:schemeClr val="tx1"/>
                          </a:solidFill>
                          <a:effectLst/>
                          <a:latin typeface="Times New Roman" panose="02020603050405020304" pitchFamily="18" charset="0"/>
                          <a:cs typeface="Times New Roman" panose="02020603050405020304" pitchFamily="18" charset="0"/>
                        </a:rPr>
                        <a:t>(Nov. 1902).</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8800679"/>
                  </a:ext>
                </a:extLst>
              </a:tr>
              <a:tr h="830684">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1903</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i="1" dirty="0">
                          <a:solidFill>
                            <a:schemeClr val="tx1"/>
                          </a:solidFill>
                          <a:effectLst/>
                          <a:latin typeface="Times New Roman" panose="02020603050405020304" pitchFamily="18" charset="0"/>
                          <a:cs typeface="Times New Roman" panose="02020603050405020304" pitchFamily="18" charset="0"/>
                        </a:rPr>
                        <a:t>Ideas of Good and Evil</a:t>
                      </a:r>
                      <a:r>
                        <a:rPr lang="en-IE" sz="1800" dirty="0">
                          <a:solidFill>
                            <a:schemeClr val="tx1"/>
                          </a:solidFill>
                          <a:effectLst/>
                          <a:latin typeface="Times New Roman" panose="02020603050405020304" pitchFamily="18" charset="0"/>
                          <a:cs typeface="Times New Roman" panose="02020603050405020304" pitchFamily="18" charset="0"/>
                        </a:rPr>
                        <a:t> (May 1903), essays.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i="1" dirty="0">
                          <a:solidFill>
                            <a:schemeClr val="tx1"/>
                          </a:solidFill>
                          <a:effectLst/>
                          <a:latin typeface="Times New Roman" panose="02020603050405020304" pitchFamily="18" charset="0"/>
                          <a:cs typeface="Times New Roman" panose="02020603050405020304" pitchFamily="18" charset="0"/>
                        </a:rPr>
                        <a:t>In the Seven Woods</a:t>
                      </a:r>
                      <a:r>
                        <a:rPr lang="en-IE" sz="1800" dirty="0">
                          <a:solidFill>
                            <a:schemeClr val="tx1"/>
                          </a:solidFill>
                          <a:effectLst/>
                          <a:latin typeface="Times New Roman" panose="02020603050405020304" pitchFamily="18" charset="0"/>
                          <a:cs typeface="Times New Roman" panose="02020603050405020304" pitchFamily="18" charset="0"/>
                        </a:rPr>
                        <a:t> (August 1903), poems.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dirty="0">
                          <a:solidFill>
                            <a:schemeClr val="tx1"/>
                          </a:solidFill>
                          <a:effectLst/>
                          <a:latin typeface="Times New Roman" panose="02020603050405020304" pitchFamily="18" charset="0"/>
                          <a:cs typeface="Times New Roman" panose="02020603050405020304" pitchFamily="18" charset="0"/>
                        </a:rPr>
                        <a:t>WBY leaves for first lecture tour in USA (Nov.).</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911755"/>
                  </a:ext>
                </a:extLst>
              </a:tr>
              <a:tr h="1055745">
                <a:tc>
                  <a:txBody>
                    <a:bodyPr/>
                    <a:lstStyle/>
                    <a:p>
                      <a:pPr>
                        <a:lnSpc>
                          <a:spcPct val="107000"/>
                        </a:lnSpc>
                        <a:spcAft>
                          <a:spcPts val="800"/>
                        </a:spcAft>
                      </a:pPr>
                      <a:r>
                        <a:rPr lang="en-IE" sz="1800">
                          <a:solidFill>
                            <a:schemeClr val="tx1"/>
                          </a:solidFill>
                          <a:effectLst/>
                          <a:latin typeface="Times New Roman" panose="02020603050405020304" pitchFamily="18" charset="0"/>
                          <a:cs typeface="Times New Roman" panose="02020603050405020304" pitchFamily="18" charset="0"/>
                        </a:rPr>
                        <a:t>1904</a:t>
                      </a:r>
                      <a:endParaRPr lang="en-IE"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IE" sz="1800" i="1" dirty="0">
                          <a:solidFill>
                            <a:schemeClr val="tx1"/>
                          </a:solidFill>
                          <a:effectLst/>
                          <a:latin typeface="Times New Roman" panose="02020603050405020304" pitchFamily="18" charset="0"/>
                          <a:cs typeface="Times New Roman" panose="02020603050405020304" pitchFamily="18" charset="0"/>
                        </a:rPr>
                        <a:t>Where There is Nothing</a:t>
                      </a:r>
                      <a:r>
                        <a:rPr lang="en-IE" sz="1800" dirty="0">
                          <a:solidFill>
                            <a:schemeClr val="tx1"/>
                          </a:solidFill>
                          <a:effectLst/>
                          <a:latin typeface="Times New Roman" panose="02020603050405020304" pitchFamily="18" charset="0"/>
                          <a:cs typeface="Times New Roman" panose="02020603050405020304" pitchFamily="18" charset="0"/>
                        </a:rPr>
                        <a:t> produced by Stage Society (June). </a:t>
                      </a:r>
                      <a:br>
                        <a:rPr lang="en-IE" sz="1800" dirty="0">
                          <a:solidFill>
                            <a:schemeClr val="tx1"/>
                          </a:solidFill>
                          <a:effectLst/>
                          <a:latin typeface="Times New Roman" panose="02020603050405020304" pitchFamily="18" charset="0"/>
                          <a:cs typeface="Times New Roman" panose="02020603050405020304" pitchFamily="18" charset="0"/>
                        </a:rPr>
                      </a:br>
                      <a:r>
                        <a:rPr lang="en-IE" sz="1800" dirty="0">
                          <a:solidFill>
                            <a:schemeClr val="tx1"/>
                          </a:solidFill>
                          <a:effectLst/>
                          <a:latin typeface="Times New Roman" panose="02020603050405020304" pitchFamily="18" charset="0"/>
                          <a:cs typeface="Times New Roman" panose="02020603050405020304" pitchFamily="18" charset="0"/>
                        </a:rPr>
                        <a:t>The Abbey Theatre opens with WBY’s </a:t>
                      </a:r>
                      <a:r>
                        <a:rPr lang="en-IE" sz="1800" i="1" dirty="0">
                          <a:solidFill>
                            <a:schemeClr val="tx1"/>
                          </a:solidFill>
                          <a:effectLst/>
                          <a:latin typeface="Times New Roman" panose="02020603050405020304" pitchFamily="18" charset="0"/>
                          <a:cs typeface="Times New Roman" panose="02020603050405020304" pitchFamily="18" charset="0"/>
                        </a:rPr>
                        <a:t>On </a:t>
                      </a:r>
                      <a:r>
                        <a:rPr lang="en-IE" sz="1800" i="1" dirty="0" err="1">
                          <a:solidFill>
                            <a:schemeClr val="tx1"/>
                          </a:solidFill>
                          <a:effectLst/>
                          <a:latin typeface="Times New Roman" panose="02020603050405020304" pitchFamily="18" charset="0"/>
                          <a:cs typeface="Times New Roman" panose="02020603050405020304" pitchFamily="18" charset="0"/>
                        </a:rPr>
                        <a:t>Baile’s</a:t>
                      </a:r>
                      <a:r>
                        <a:rPr lang="en-IE" sz="1800" i="1" dirty="0">
                          <a:solidFill>
                            <a:schemeClr val="tx1"/>
                          </a:solidFill>
                          <a:effectLst/>
                          <a:latin typeface="Times New Roman" panose="02020603050405020304" pitchFamily="18" charset="0"/>
                          <a:cs typeface="Times New Roman" panose="02020603050405020304" pitchFamily="18" charset="0"/>
                        </a:rPr>
                        <a:t> Strand </a:t>
                      </a:r>
                      <a:r>
                        <a:rPr lang="en-IE" sz="1800" dirty="0">
                          <a:solidFill>
                            <a:schemeClr val="tx1"/>
                          </a:solidFill>
                          <a:effectLst/>
                          <a:latin typeface="Times New Roman" panose="02020603050405020304" pitchFamily="18" charset="0"/>
                          <a:cs typeface="Times New Roman" panose="02020603050405020304" pitchFamily="18" charset="0"/>
                        </a:rPr>
                        <a:t>(Dec.).</a:t>
                      </a:r>
                      <a:endParaRPr lang="en-IE"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53" marR="10253" marT="10253" marB="10253">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3854047"/>
                  </a:ext>
                </a:extLst>
              </a:tr>
            </a:tbl>
          </a:graphicData>
        </a:graphic>
      </p:graphicFrame>
    </p:spTree>
    <p:extLst>
      <p:ext uri="{BB962C8B-B14F-4D97-AF65-F5344CB8AC3E}">
        <p14:creationId xmlns:p14="http://schemas.microsoft.com/office/powerpoint/2010/main" val="122782958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1071</TotalTime>
  <Words>1113</Words>
  <Application>Microsoft Macintosh PowerPoint</Application>
  <PresentationFormat>Widescreen</PresentationFormat>
  <Paragraphs>71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Gill Sans MT</vt:lpstr>
      <vt:lpstr>Times</vt:lpstr>
      <vt:lpstr>Times New Roman</vt:lpstr>
      <vt:lpstr>Parcel</vt:lpstr>
      <vt:lpstr>The Poetry of W.b. Yeats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O'Neill</dc:creator>
  <cp:lastModifiedBy>Stephen O'Neill</cp:lastModifiedBy>
  <cp:revision>18</cp:revision>
  <dcterms:created xsi:type="dcterms:W3CDTF">2019-07-01T13:15:31Z</dcterms:created>
  <dcterms:modified xsi:type="dcterms:W3CDTF">2019-07-02T07:06:39Z</dcterms:modified>
</cp:coreProperties>
</file>