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9" r:id="rId2"/>
    <p:sldId id="257" r:id="rId3"/>
    <p:sldId id="276" r:id="rId4"/>
    <p:sldId id="280" r:id="rId5"/>
    <p:sldId id="281" r:id="rId6"/>
    <p:sldId id="310" r:id="rId7"/>
    <p:sldId id="279" r:id="rId8"/>
    <p:sldId id="284" r:id="rId9"/>
    <p:sldId id="311" r:id="rId10"/>
    <p:sldId id="313" r:id="rId11"/>
    <p:sldId id="272" r:id="rId12"/>
    <p:sldId id="274" r:id="rId13"/>
    <p:sldId id="261" r:id="rId14"/>
    <p:sldId id="267" r:id="rId15"/>
    <p:sldId id="262" r:id="rId16"/>
    <p:sldId id="312" r:id="rId17"/>
    <p:sldId id="263" r:id="rId18"/>
    <p:sldId id="264" r:id="rId19"/>
    <p:sldId id="273" r:id="rId20"/>
    <p:sldId id="265" r:id="rId21"/>
    <p:sldId id="318" r:id="rId22"/>
    <p:sldId id="317" r:id="rId23"/>
    <p:sldId id="316" r:id="rId24"/>
    <p:sldId id="319" r:id="rId25"/>
    <p:sldId id="320" r:id="rId26"/>
    <p:sldId id="321" r:id="rId27"/>
    <p:sldId id="322" r:id="rId28"/>
    <p:sldId id="269" r:id="rId29"/>
    <p:sldId id="271" r:id="rId30"/>
    <p:sldId id="289" r:id="rId31"/>
    <p:sldId id="295" r:id="rId32"/>
    <p:sldId id="296" r:id="rId33"/>
    <p:sldId id="29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508" autoAdjust="0"/>
  </p:normalViewPr>
  <p:slideViewPr>
    <p:cSldViewPr snapToGrid="0">
      <p:cViewPr varScale="1">
        <p:scale>
          <a:sx n="101" d="100"/>
          <a:sy n="101" d="100"/>
        </p:scale>
        <p:origin x="216" y="96"/>
      </p:cViewPr>
      <p:guideLst/>
    </p:cSldViewPr>
  </p:slideViewPr>
  <p:outlineViewPr>
    <p:cViewPr>
      <p:scale>
        <a:sx n="33" d="100"/>
        <a:sy n="33" d="100"/>
      </p:scale>
      <p:origin x="0" y="-738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97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73E10-F6D4-4495-B9E3-44D9784B5C16}" type="datetimeFigureOut">
              <a:rPr lang="en-GB" smtClean="0"/>
              <a:t>08/07/2019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1AF38-46ED-4142-98E3-E9DE7DED57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331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1AF38-46ED-4142-98E3-E9DE7DED574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076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1AF38-46ED-4142-98E3-E9DE7DED574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075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66347-6CD3-4C61-BF77-85454040AD0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72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1AF38-46ED-4142-98E3-E9DE7DED574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150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1AF38-46ED-4142-98E3-E9DE7DED574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477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1AF38-46ED-4142-98E3-E9DE7DED574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769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8DA0D-32B3-454F-89A0-3478CF383D7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717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8DA0D-32B3-454F-89A0-3478CF383D7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766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8DA0D-32B3-454F-89A0-3478CF383D7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93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8DA0D-32B3-454F-89A0-3478CF383D7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704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1AF38-46ED-4142-98E3-E9DE7DED574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098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9300" indent="-287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2525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4488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6450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36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08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80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5250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364063-2FF6-46B1-A10D-1437D907EE39}" type="slidenum"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Women’s membership depended on how much money they raised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£2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£1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Women who contributed money – 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The Pilot 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10s or more </a:t>
            </a:r>
          </a:p>
        </p:txBody>
      </p:sp>
    </p:spTree>
    <p:extLst>
      <p:ext uri="{BB962C8B-B14F-4D97-AF65-F5344CB8AC3E}">
        <p14:creationId xmlns:p14="http://schemas.microsoft.com/office/powerpoint/2010/main" val="1621648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66347-6CD3-4C61-BF77-85454040AD0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252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66347-6CD3-4C61-BF77-85454040AD0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756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1AF38-46ED-4142-98E3-E9DE7DED574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600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1AF38-46ED-4142-98E3-E9DE7DED574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552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1AF38-46ED-4142-98E3-E9DE7DED574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28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1AF38-46ED-4142-98E3-E9DE7DED574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356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9764-046D-463E-85DC-141E1190A5A8}" type="datetimeFigureOut">
              <a:rPr lang="en-GB" smtClean="0"/>
              <a:t>08/07/2019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337D-04B6-4ACB-91DE-599EA646F3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370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9764-046D-463E-85DC-141E1190A5A8}" type="datetimeFigureOut">
              <a:rPr lang="en-GB" smtClean="0"/>
              <a:t>08/07/2019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337D-04B6-4ACB-91DE-599EA646F3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330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9764-046D-463E-85DC-141E1190A5A8}" type="datetimeFigureOut">
              <a:rPr lang="en-GB" smtClean="0"/>
              <a:t>08/07/2019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337D-04B6-4ACB-91DE-599EA646F3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879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07FFDE-9E57-428E-AEDA-E362FB33312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86042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4FD22-001B-4655-AC8F-7F02AB1A18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8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9764-046D-463E-85DC-141E1190A5A8}" type="datetimeFigureOut">
              <a:rPr lang="en-GB" smtClean="0"/>
              <a:t>08/07/2019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337D-04B6-4ACB-91DE-599EA646F3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89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9764-046D-463E-85DC-141E1190A5A8}" type="datetimeFigureOut">
              <a:rPr lang="en-GB" smtClean="0"/>
              <a:t>08/07/2019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337D-04B6-4ACB-91DE-599EA646F3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949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9764-046D-463E-85DC-141E1190A5A8}" type="datetimeFigureOut">
              <a:rPr lang="en-GB" smtClean="0"/>
              <a:t>08/07/2019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337D-04B6-4ACB-91DE-599EA646F3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204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9764-046D-463E-85DC-141E1190A5A8}" type="datetimeFigureOut">
              <a:rPr lang="en-GB" smtClean="0"/>
              <a:t>08/07/2019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337D-04B6-4ACB-91DE-599EA646F3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852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9764-046D-463E-85DC-141E1190A5A8}" type="datetimeFigureOut">
              <a:rPr lang="en-GB" smtClean="0"/>
              <a:t>08/07/2019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337D-04B6-4ACB-91DE-599EA646F3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05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9764-046D-463E-85DC-141E1190A5A8}" type="datetimeFigureOut">
              <a:rPr lang="en-GB" smtClean="0"/>
              <a:t>08/07/2019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337D-04B6-4ACB-91DE-599EA646F3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722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9764-046D-463E-85DC-141E1190A5A8}" type="datetimeFigureOut">
              <a:rPr lang="en-GB" smtClean="0"/>
              <a:t>08/07/2019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337D-04B6-4ACB-91DE-599EA646F3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968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9764-046D-463E-85DC-141E1190A5A8}" type="datetimeFigureOut">
              <a:rPr lang="en-GB" smtClean="0"/>
              <a:t>08/07/2019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337D-04B6-4ACB-91DE-599EA646F3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1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C9764-046D-463E-85DC-141E1190A5A8}" type="datetimeFigureOut">
              <a:rPr lang="en-GB" smtClean="0"/>
              <a:t>08/07/2019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1337D-04B6-4ACB-91DE-599EA646F3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34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Women and the Public Sphere in Ireland c. 1770s - 1918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412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901700"/>
            <a:ext cx="8801525" cy="47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9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2800" b="1" dirty="0"/>
              <a:t>Women’s Limited role in Nationalist </a:t>
            </a:r>
            <a:r>
              <a:rPr lang="en-GB" sz="2800" b="1" dirty="0" smtClean="0"/>
              <a:t>Movement 1840s-1880s</a:t>
            </a:r>
            <a:r>
              <a:rPr lang="en-GB" sz="2800" b="1" dirty="0"/>
              <a:t/>
            </a:r>
            <a:br>
              <a:rPr lang="en-GB" sz="2800" b="1" dirty="0"/>
            </a:br>
            <a:endParaRPr lang="en-GB" sz="4000" b="1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03512" y="1628801"/>
            <a:ext cx="2664296" cy="4525963"/>
          </a:xfrm>
        </p:spPr>
        <p:txBody>
          <a:bodyPr/>
          <a:lstStyle/>
          <a:p>
            <a:pPr eaLnBrk="1" hangingPunct="1">
              <a:buClr>
                <a:schemeClr val="accent1"/>
              </a:buClr>
              <a:buFont typeface="Wingdings" pitchFamily="2" charset="2"/>
              <a:buChar char="q"/>
            </a:pPr>
            <a:r>
              <a:rPr lang="en-GB" sz="2400" dirty="0"/>
              <a:t>Write Political Verse</a:t>
            </a:r>
          </a:p>
          <a:p>
            <a:pPr eaLnBrk="1" hangingPunct="1">
              <a:buClr>
                <a:schemeClr val="accent1"/>
              </a:buClr>
              <a:buFont typeface="Wingdings" pitchFamily="2" charset="2"/>
              <a:buChar char="q"/>
            </a:pPr>
            <a:endParaRPr lang="en-GB" sz="2400" dirty="0"/>
          </a:p>
          <a:p>
            <a:pPr eaLnBrk="1" hangingPunct="1">
              <a:buClr>
                <a:schemeClr val="accent1"/>
              </a:buClr>
              <a:buFont typeface="Wingdings" pitchFamily="2" charset="2"/>
              <a:buChar char="q"/>
            </a:pPr>
            <a:r>
              <a:rPr lang="en-GB" sz="2400" dirty="0"/>
              <a:t>Raise Funds for Prisoners</a:t>
            </a:r>
          </a:p>
          <a:p>
            <a:pPr eaLnBrk="1" hangingPunct="1">
              <a:buClr>
                <a:schemeClr val="accent1"/>
              </a:buClr>
              <a:buFont typeface="Wingdings" pitchFamily="2" charset="2"/>
              <a:buChar char="q"/>
            </a:pPr>
            <a:endParaRPr lang="en-GB" sz="2400" dirty="0"/>
          </a:p>
          <a:p>
            <a:pPr eaLnBrk="1" hangingPunct="1">
              <a:buClr>
                <a:schemeClr val="accent1"/>
              </a:buClr>
              <a:buFont typeface="Wingdings" pitchFamily="2" charset="2"/>
              <a:buChar char="q"/>
            </a:pPr>
            <a:r>
              <a:rPr lang="en-GB" sz="2400" dirty="0"/>
              <a:t>Safe Houses</a:t>
            </a:r>
          </a:p>
          <a:p>
            <a:pPr eaLnBrk="1" hangingPunct="1">
              <a:buClr>
                <a:schemeClr val="accent1"/>
              </a:buClr>
              <a:buFont typeface="Wingdings" pitchFamily="2" charset="2"/>
              <a:buChar char="q"/>
            </a:pPr>
            <a:endParaRPr lang="en-GB" sz="2400" dirty="0"/>
          </a:p>
          <a:p>
            <a:pPr eaLnBrk="1" hangingPunct="1">
              <a:buClr>
                <a:schemeClr val="accent1"/>
              </a:buClr>
              <a:buFont typeface="Wingdings" pitchFamily="2" charset="2"/>
              <a:buChar char="q"/>
            </a:pPr>
            <a:r>
              <a:rPr lang="en-GB" sz="2400" dirty="0"/>
              <a:t>Female Role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11824" y="1340768"/>
            <a:ext cx="6012160" cy="5112567"/>
          </a:xfrm>
        </p:spPr>
      </p:pic>
    </p:spTree>
    <p:extLst>
      <p:ext uri="{BB962C8B-B14F-4D97-AF65-F5344CB8AC3E}">
        <p14:creationId xmlns:p14="http://schemas.microsoft.com/office/powerpoint/2010/main" val="366181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Ladies’ Land League in USA in the 1880s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1"/>
            <a:ext cx="4114800" cy="4525963"/>
          </a:xfrm>
        </p:spPr>
        <p:txBody>
          <a:bodyPr/>
          <a:lstStyle/>
          <a:p>
            <a:pPr eaLnBrk="1" hangingPunct="1">
              <a:buClr>
                <a:schemeClr val="hlink"/>
              </a:buClr>
              <a:buFont typeface="Wingdings" pitchFamily="2" charset="2"/>
              <a:buChar char="q"/>
            </a:pPr>
            <a:r>
              <a:rPr lang="en-GB" sz="2400" dirty="0"/>
              <a:t>President: Delia Parnell</a:t>
            </a:r>
          </a:p>
          <a:p>
            <a:pPr eaLnBrk="1" hangingPunct="1">
              <a:buClr>
                <a:schemeClr val="hlink"/>
              </a:buClr>
            </a:pPr>
            <a:r>
              <a:rPr lang="en-GB" sz="2400" dirty="0"/>
              <a:t>Women Addressed Public Meetings in </a:t>
            </a:r>
            <a:r>
              <a:rPr lang="en-GB" sz="2400" dirty="0" smtClean="0"/>
              <a:t>US</a:t>
            </a:r>
          </a:p>
          <a:p>
            <a:pPr eaLnBrk="1" hangingPunct="1">
              <a:buClr>
                <a:schemeClr val="hlink"/>
              </a:buClr>
            </a:pPr>
            <a:r>
              <a:rPr lang="en-GB" sz="2400" dirty="0" smtClean="0"/>
              <a:t>Raised Funds for Irish Tenants</a:t>
            </a:r>
            <a:endParaRPr lang="en-GB" sz="2400" dirty="0"/>
          </a:p>
          <a:p>
            <a:pPr eaLnBrk="1" hangingPunct="1">
              <a:buClr>
                <a:schemeClr val="hlink"/>
              </a:buClr>
            </a:pPr>
            <a:endParaRPr lang="en-GB" sz="2400" dirty="0"/>
          </a:p>
          <a:p>
            <a:pPr eaLnBrk="1" hangingPunct="1">
              <a:buClr>
                <a:schemeClr val="hlink"/>
              </a:buClr>
              <a:buFont typeface="Wingdings" pitchFamily="2" charset="2"/>
              <a:buChar char="q"/>
            </a:pPr>
            <a:r>
              <a:rPr lang="en-GB" sz="2400" dirty="0"/>
              <a:t>1881: Charles Stewart </a:t>
            </a:r>
            <a:r>
              <a:rPr lang="en-GB" sz="2400" dirty="0" smtClean="0"/>
              <a:t>Parnell and Michael Davitt </a:t>
            </a:r>
            <a:r>
              <a:rPr lang="en-GB" sz="2400" dirty="0"/>
              <a:t>arrested</a:t>
            </a:r>
          </a:p>
          <a:p>
            <a:pPr eaLnBrk="1" hangingPunct="1">
              <a:buClr>
                <a:schemeClr val="hlink"/>
              </a:buClr>
              <a:buFont typeface="Wingdings" pitchFamily="2" charset="2"/>
              <a:buChar char="q"/>
            </a:pPr>
            <a:endParaRPr lang="en-GB" sz="2400" dirty="0"/>
          </a:p>
          <a:p>
            <a:pPr eaLnBrk="1" hangingPunct="1">
              <a:buClr>
                <a:schemeClr val="hlink"/>
              </a:buClr>
              <a:buFont typeface="Wingdings" pitchFamily="2" charset="2"/>
              <a:buChar char="q"/>
            </a:pPr>
            <a:r>
              <a:rPr lang="en-GB" sz="2400" dirty="0"/>
              <a:t>Ladies’ Land League Founded in </a:t>
            </a:r>
            <a:r>
              <a:rPr lang="en-GB" sz="2400" dirty="0" smtClean="0"/>
              <a:t>Ireland </a:t>
            </a:r>
            <a:endParaRPr lang="en-GB" sz="2400" dirty="0"/>
          </a:p>
          <a:p>
            <a:pPr eaLnBrk="1" hangingPunct="1">
              <a:buClr>
                <a:schemeClr val="hlink"/>
              </a:buClr>
              <a:buFont typeface="Wingdings" pitchFamily="2" charset="2"/>
              <a:buChar char="q"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9976" y="1916832"/>
            <a:ext cx="504056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7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~AUT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7909" y="640080"/>
            <a:ext cx="9353005" cy="487648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4354" y="6113417"/>
            <a:ext cx="510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Ladies’ Land League Meeting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703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~AUT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8720" y="836613"/>
            <a:ext cx="7704455" cy="56165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849394" y="2063931"/>
            <a:ext cx="1815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Ladies’ Land League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7995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~AUT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3851" y="1341438"/>
            <a:ext cx="7262949" cy="51831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34993" y="2847703"/>
            <a:ext cx="28477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House Built with Ladies’ Land League Funds</a:t>
            </a:r>
          </a:p>
          <a:p>
            <a:endParaRPr lang="en-GB" sz="2400" dirty="0"/>
          </a:p>
          <a:p>
            <a:r>
              <a:rPr lang="en-GB" sz="2400" dirty="0" smtClean="0"/>
              <a:t>Organisation Closed When Men Released from Prison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4033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3700" y="901700"/>
            <a:ext cx="775970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Home Rule Campaign Led by Charles Stewart Parnell and John Redmond</a:t>
            </a:r>
          </a:p>
          <a:p>
            <a:endParaRPr lang="en-GB" sz="2800" dirty="0"/>
          </a:p>
          <a:p>
            <a:pPr marL="514350" indent="-5143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2800" dirty="0" smtClean="0"/>
              <a:t>Opposed by Unionists in North and South</a:t>
            </a:r>
          </a:p>
          <a:p>
            <a:pPr marL="514350" indent="-5143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GB" sz="2800" dirty="0"/>
          </a:p>
          <a:p>
            <a:pPr marL="514350" indent="-5143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2800" dirty="0" smtClean="0"/>
              <a:t>Ulster Unionist Council Formed to Coordinate Opposition</a:t>
            </a:r>
          </a:p>
          <a:p>
            <a:pPr marL="514350" indent="-5143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GB" sz="2800" dirty="0"/>
          </a:p>
          <a:p>
            <a:pPr marL="514350" indent="-5143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2800" dirty="0" smtClean="0"/>
              <a:t>Ulster Women’s Unionist Council Founded 1911</a:t>
            </a:r>
          </a:p>
          <a:p>
            <a:pPr marL="514350" indent="-5143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2800" dirty="0" smtClean="0"/>
              <a:t>(largest political organisation of women in Ireland)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398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~AUT0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7280" y="549275"/>
            <a:ext cx="9222377" cy="54006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26971" y="6048103"/>
            <a:ext cx="5695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Meeting of Ulster Women’s Unionist Council, 1912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245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~AUT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" y="910362"/>
            <a:ext cx="8451669" cy="542512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235441" y="2220686"/>
            <a:ext cx="28346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Ulster Day </a:t>
            </a:r>
          </a:p>
          <a:p>
            <a:endParaRPr lang="en-GB" sz="2400" dirty="0"/>
          </a:p>
          <a:p>
            <a:r>
              <a:rPr lang="en-GB" sz="2400" dirty="0" smtClean="0"/>
              <a:t>28 September 1912</a:t>
            </a:r>
          </a:p>
          <a:p>
            <a:endParaRPr lang="en-GB" sz="2400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GB" altLang="en-US" sz="2400" dirty="0" smtClean="0"/>
              <a:t>234,46 Women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endParaRPr lang="en-GB" altLang="en-US" sz="2400" dirty="0" smtClean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GB" altLang="en-US" sz="2400" dirty="0" smtClean="0"/>
              <a:t>216,206 Men</a:t>
            </a:r>
          </a:p>
          <a:p>
            <a:r>
              <a:rPr lang="en-GB" sz="2400" dirty="0" smtClean="0"/>
              <a:t>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7280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63751" y="476250"/>
            <a:ext cx="4608513" cy="55054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hlink"/>
              </a:buClr>
              <a:buFont typeface="Wingdings" pitchFamily="2" charset="2"/>
              <a:buChar char="q"/>
            </a:pPr>
            <a:r>
              <a:rPr lang="en-GB" sz="2400" dirty="0"/>
              <a:t>Aristocratic Women Acted As Leaders of Local UWUC Associations</a:t>
            </a:r>
          </a:p>
          <a:p>
            <a:pPr eaLnBrk="1" hangingPunct="1">
              <a:lnSpc>
                <a:spcPct val="90000"/>
              </a:lnSpc>
              <a:buClr>
                <a:schemeClr val="hlink"/>
              </a:buClr>
              <a:buFont typeface="Wingdings" pitchFamily="2" charset="2"/>
              <a:buChar char="q"/>
            </a:pPr>
            <a:endParaRPr lang="en-GB" sz="2400" dirty="0"/>
          </a:p>
          <a:p>
            <a:pPr eaLnBrk="1" hangingPunct="1">
              <a:lnSpc>
                <a:spcPct val="90000"/>
              </a:lnSpc>
              <a:buClr>
                <a:schemeClr val="hlink"/>
              </a:buClr>
              <a:buFont typeface="Wingdings" pitchFamily="2" charset="2"/>
              <a:buChar char="q"/>
            </a:pPr>
            <a:r>
              <a:rPr lang="en-GB" sz="2400" dirty="0" smtClean="0"/>
              <a:t>Working </a:t>
            </a:r>
            <a:r>
              <a:rPr lang="en-GB" sz="2400" dirty="0"/>
              <a:t>Class Women Also Involved</a:t>
            </a:r>
          </a:p>
          <a:p>
            <a:pPr eaLnBrk="1" hangingPunct="1">
              <a:lnSpc>
                <a:spcPct val="90000"/>
              </a:lnSpc>
              <a:buClr>
                <a:schemeClr val="hlink"/>
              </a:buClr>
              <a:buFont typeface="Wingdings" pitchFamily="2" charset="2"/>
              <a:buChar char="q"/>
            </a:pPr>
            <a:endParaRPr lang="en-GB" sz="2400" dirty="0"/>
          </a:p>
          <a:p>
            <a:pPr eaLnBrk="1" hangingPunct="1">
              <a:lnSpc>
                <a:spcPct val="90000"/>
              </a:lnSpc>
              <a:buClr>
                <a:schemeClr val="hlink"/>
              </a:buClr>
              <a:buFont typeface="Wingdings" pitchFamily="2" charset="2"/>
              <a:buChar char="q"/>
            </a:pPr>
            <a:r>
              <a:rPr lang="en-GB" sz="2400" dirty="0"/>
              <a:t>Belfast Mill Workers</a:t>
            </a:r>
          </a:p>
          <a:p>
            <a:pPr eaLnBrk="1" hangingPunct="1">
              <a:lnSpc>
                <a:spcPct val="90000"/>
              </a:lnSpc>
              <a:buClr>
                <a:schemeClr val="hlink"/>
              </a:buClr>
              <a:buFont typeface="Wingdings" pitchFamily="2" charset="2"/>
              <a:buChar char="q"/>
            </a:pPr>
            <a:endParaRPr lang="en-GB" sz="2400" dirty="0"/>
          </a:p>
        </p:txBody>
      </p:sp>
      <p:pic>
        <p:nvPicPr>
          <p:cNvPr id="15363" name="Picture 8" descr="~AUT00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104" y="116633"/>
            <a:ext cx="3419872" cy="2736279"/>
          </a:xfr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3140969"/>
            <a:ext cx="3024336" cy="348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6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ttan speech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3" y="574766"/>
            <a:ext cx="8222181" cy="5982788"/>
          </a:xfrm>
          <a:prstGeom prst="rect">
            <a:avLst/>
          </a:prstGeom>
          <a:noFill/>
          <a:extLst/>
        </p:spPr>
      </p:pic>
      <p:sp>
        <p:nvSpPr>
          <p:cNvPr id="3" name="TextBox 2"/>
          <p:cNvSpPr txBox="1"/>
          <p:nvPr/>
        </p:nvSpPr>
        <p:spPr>
          <a:xfrm>
            <a:off x="9953897" y="2521131"/>
            <a:ext cx="16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Irish Parliament 1780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759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~AUT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1575" y="164267"/>
            <a:ext cx="6997700" cy="480188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18119" y="330955"/>
            <a:ext cx="3274101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/>
              <a:t>World War I (1914-1918)</a:t>
            </a:r>
          </a:p>
          <a:p>
            <a:endParaRPr lang="en-GB" dirty="0"/>
          </a:p>
          <a:p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War Work of UWUC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Funded and trained nurses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29" y="4454525"/>
            <a:ext cx="4589801" cy="2403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69" y="4610100"/>
            <a:ext cx="3581401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7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69851"/>
            <a:ext cx="10515600" cy="787399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C00000"/>
                </a:solidFill>
              </a:rPr>
              <a:t>World War I (1914-1918)</a:t>
            </a:r>
            <a:endParaRPr lang="en-GB" sz="36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002091"/>
            <a:ext cx="5610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War Effort in Ireland</a:t>
            </a:r>
          </a:p>
          <a:p>
            <a:endParaRPr lang="en-GB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dirty="0" smtClean="0"/>
              <a:t>Factories Producing Ammunition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dirty="0" smtClean="0"/>
              <a:t>Linen Cloth for Aeroplanes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dirty="0" smtClean="0"/>
              <a:t>Volunteer Organisations (nurses; collecting moss (Antiseptic))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75" y="1123952"/>
            <a:ext cx="5014912" cy="2514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5" y="3827087"/>
            <a:ext cx="3838574" cy="285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3390903"/>
            <a:ext cx="4568428" cy="329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4900" y="1257300"/>
            <a:ext cx="68834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Other  Forms of Political Engagement</a:t>
            </a:r>
          </a:p>
          <a:p>
            <a:endParaRPr lang="en-GB" dirty="0"/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2400" dirty="0" smtClean="0"/>
              <a:t>Campaigns Led by Women from 1880s for Women’s Rights in Politics, Property Rights and Education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GB" sz="2400" dirty="0" smtClean="0"/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2400" dirty="0" smtClean="0"/>
              <a:t>Involvement </a:t>
            </a:r>
            <a:r>
              <a:rPr lang="en-GB" sz="2400" dirty="0"/>
              <a:t>with Church as Nuns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1570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600" y="692151"/>
            <a:ext cx="5922963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GB" altLang="en-US" dirty="0"/>
          </a:p>
          <a:p>
            <a:pPr>
              <a:defRPr/>
            </a:pPr>
            <a:r>
              <a:rPr lang="en-GB" sz="2400" b="1" dirty="0">
                <a:solidFill>
                  <a:srgbClr val="FF0000"/>
                </a:solidFill>
              </a:rPr>
              <a:t>Women’s Associations Formed to Canvas for Parliamentary Candidates</a:t>
            </a:r>
          </a:p>
          <a:p>
            <a:pPr>
              <a:defRPr/>
            </a:pPr>
            <a:endParaRPr lang="en-GB" sz="2400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en-GB" sz="2400" dirty="0" smtClean="0"/>
              <a:t>Unionist Parties’ Women’s Groups</a:t>
            </a:r>
            <a:endParaRPr lang="en-GB" sz="24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r>
              <a:rPr lang="en-GB" sz="2400" b="1" dirty="0">
                <a:solidFill>
                  <a:srgbClr val="FF0000"/>
                </a:solidFill>
              </a:rPr>
              <a:t>Legacy of Ladies Land League</a:t>
            </a:r>
          </a:p>
          <a:p>
            <a:pPr>
              <a:defRPr/>
            </a:pPr>
            <a:endParaRPr lang="en-GB" sz="2400" dirty="0"/>
          </a:p>
          <a:p>
            <a:pPr>
              <a:defRPr/>
            </a:pPr>
            <a:r>
              <a:rPr lang="en-GB" sz="2400" b="1" dirty="0">
                <a:solidFill>
                  <a:srgbClr val="FF0000"/>
                </a:solidFill>
              </a:rPr>
              <a:t>Irish MPs Did Not Want To Form Another Women’s Association</a:t>
            </a:r>
          </a:p>
        </p:txBody>
      </p:sp>
      <p:pic>
        <p:nvPicPr>
          <p:cNvPr id="174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108075"/>
            <a:ext cx="3708400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97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GB" b="1" dirty="0" smtClean="0"/>
              <a:t>Suffrage</a:t>
            </a:r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1600200"/>
            <a:ext cx="3754438" cy="4876800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GB" b="1" dirty="0" smtClean="0"/>
              <a:t>Different Groups Formed to Support Suffrage Movement</a:t>
            </a:r>
            <a:endParaRPr lang="en-GB" dirty="0" smtClean="0"/>
          </a:p>
          <a:p>
            <a:pPr marL="182880" indent="-182880">
              <a:defRPr/>
            </a:pPr>
            <a:r>
              <a:rPr lang="en-GB" dirty="0" smtClean="0"/>
              <a:t>Influenced </a:t>
            </a:r>
            <a:r>
              <a:rPr lang="en-GB" dirty="0"/>
              <a:t>by growing militancy in British suffrage </a:t>
            </a:r>
            <a:r>
              <a:rPr lang="en-GB" dirty="0" smtClean="0"/>
              <a:t>movement</a:t>
            </a:r>
          </a:p>
          <a:p>
            <a:pPr marL="182880" indent="-182880">
              <a:defRPr/>
            </a:pPr>
            <a:endParaRPr lang="en-GB" dirty="0"/>
          </a:p>
          <a:p>
            <a:pPr marL="0" indent="0">
              <a:buNone/>
              <a:defRPr/>
            </a:pPr>
            <a:endParaRPr lang="en-GB" dirty="0"/>
          </a:p>
          <a:p>
            <a:pPr marL="0" indent="0">
              <a:buNone/>
              <a:defRPr/>
            </a:pPr>
            <a:endParaRPr lang="en-GB" dirty="0"/>
          </a:p>
        </p:txBody>
      </p:sp>
      <p:pic>
        <p:nvPicPr>
          <p:cNvPr id="1126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519238"/>
            <a:ext cx="3384550" cy="464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02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Adopt Tactics of English Movement </a:t>
            </a:r>
            <a:endParaRPr lang="en-GB" dirty="0"/>
          </a:p>
        </p:txBody>
      </p:sp>
      <p:pic>
        <p:nvPicPr>
          <p:cNvPr id="12291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700213"/>
            <a:ext cx="6985000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87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 smtClean="0"/>
              <a:t>Hostility to the Irish Women’s Franchise League</a:t>
            </a:r>
            <a:endParaRPr lang="en-GB" dirty="0"/>
          </a:p>
        </p:txBody>
      </p:sp>
      <p:pic>
        <p:nvPicPr>
          <p:cNvPr id="1331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4789" y="1470026"/>
            <a:ext cx="3024187" cy="2466975"/>
          </a:xfrm>
        </p:spPr>
      </p:pic>
      <p:pic>
        <p:nvPicPr>
          <p:cNvPr id="1331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4292600"/>
            <a:ext cx="4038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9" y="1616075"/>
            <a:ext cx="2776537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1616076"/>
            <a:ext cx="2552700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7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‘unwomanly’ and ‘unsexed’</a:t>
            </a:r>
            <a:endParaRPr lang="en-GB" dirty="0"/>
          </a:p>
        </p:txBody>
      </p:sp>
      <p:pic>
        <p:nvPicPr>
          <p:cNvPr id="143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520825"/>
            <a:ext cx="69215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2855914" y="6308725"/>
            <a:ext cx="3887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b="1"/>
              <a:t>Strabane, Co Tyrone c. 1910</a:t>
            </a:r>
          </a:p>
        </p:txBody>
      </p:sp>
    </p:spTree>
    <p:extLst>
      <p:ext uri="{BB962C8B-B14F-4D97-AF65-F5344CB8AC3E}">
        <p14:creationId xmlns:p14="http://schemas.microsoft.com/office/powerpoint/2010/main" val="77771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~AUT0000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0760" y="450850"/>
            <a:ext cx="7197634" cy="616585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381000" y="711200"/>
            <a:ext cx="42799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2400" b="1" dirty="0" smtClean="0"/>
              <a:t>Hostility of Irish Parliamentary Party: Distraction from Home Rule Debate</a:t>
            </a:r>
          </a:p>
          <a:p>
            <a:endParaRPr lang="en-GB" sz="2400" b="1" dirty="0"/>
          </a:p>
          <a:p>
            <a:endParaRPr lang="en-GB" dirty="0" smtClean="0"/>
          </a:p>
          <a:p>
            <a:r>
              <a:rPr lang="en-GB" sz="2400" dirty="0" smtClean="0"/>
              <a:t>Women Over 30 Granted Vote in 1918</a:t>
            </a:r>
          </a:p>
        </p:txBody>
      </p:sp>
    </p:spTree>
    <p:extLst>
      <p:ext uri="{BB962C8B-B14F-4D97-AF65-F5344CB8AC3E}">
        <p14:creationId xmlns:p14="http://schemas.microsoft.com/office/powerpoint/2010/main" val="2348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496389"/>
            <a:ext cx="5105401" cy="58390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13863" y="359968"/>
            <a:ext cx="410173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Example of Woman Campaigner (involved in different campaigns)</a:t>
            </a:r>
          </a:p>
          <a:p>
            <a:endParaRPr lang="en-GB" sz="2400" b="1" dirty="0"/>
          </a:p>
          <a:p>
            <a:r>
              <a:rPr lang="en-GB" sz="2400" b="1" dirty="0" smtClean="0"/>
              <a:t>Isabella Tod (1836-1896)</a:t>
            </a:r>
          </a:p>
          <a:p>
            <a:r>
              <a:rPr lang="en-GB" sz="2000" b="1" dirty="0" smtClean="0"/>
              <a:t>Campaigned for:</a:t>
            </a:r>
          </a:p>
          <a:p>
            <a:endParaRPr lang="en-GB" sz="20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/>
              <a:t>Admission of Women to Queen’s University (1880s, 1890s)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/>
              <a:t>Married Women’s Property Act 1880s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/>
              <a:t>Women’s Suffrage (1870s-1890s)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/>
              <a:t>Founded Liberal </a:t>
            </a:r>
            <a:r>
              <a:rPr lang="en-GB" sz="2000" dirty="0"/>
              <a:t>Women's Unionist Association </a:t>
            </a:r>
            <a:endParaRPr lang="en-GB" sz="2000" dirty="0" smtClean="0"/>
          </a:p>
          <a:p>
            <a:endParaRPr lang="en-GB" sz="2400" b="1" dirty="0"/>
          </a:p>
          <a:p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9019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gallery and wome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102431"/>
            <a:ext cx="9144000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20800" y="6029325"/>
            <a:ext cx="7994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The front row of gallery reserved for women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2965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1544" y="476672"/>
            <a:ext cx="7300664" cy="81156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Increase in Infrastructure of Catholic Church In Post-Famine Ireland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79576" y="1700808"/>
            <a:ext cx="4896544" cy="4680520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Increase in Number of Priests</a:t>
            </a:r>
            <a:endParaRPr lang="en-GB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Increase in Number of Nuns</a:t>
            </a:r>
          </a:p>
          <a:p>
            <a:r>
              <a:rPr lang="en-GB" dirty="0"/>
              <a:t>1800: 120 </a:t>
            </a:r>
          </a:p>
          <a:p>
            <a:r>
              <a:rPr lang="en-GB" dirty="0"/>
              <a:t>1850:  1500</a:t>
            </a:r>
          </a:p>
          <a:p>
            <a:r>
              <a:rPr lang="en-GB" dirty="0"/>
              <a:t>1870:   3700</a:t>
            </a:r>
          </a:p>
          <a:p>
            <a:r>
              <a:rPr lang="en-GB" dirty="0"/>
              <a:t>1900:   8000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64" y="3403972"/>
            <a:ext cx="374441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9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85554"/>
            <a:ext cx="7776864" cy="5472608"/>
          </a:xfrm>
        </p:spPr>
      </p:pic>
      <p:sp>
        <p:nvSpPr>
          <p:cNvPr id="2" name="TextBox 1"/>
          <p:cNvSpPr txBox="1"/>
          <p:nvPr/>
        </p:nvSpPr>
        <p:spPr>
          <a:xfrm>
            <a:off x="2063552" y="6058163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Physical Presence of Convent Buildings in Town Landscape: Buildings Funded by Catholic Merchant Families in Towns</a:t>
            </a:r>
          </a:p>
        </p:txBody>
      </p:sp>
    </p:spTree>
    <p:extLst>
      <p:ext uri="{BB962C8B-B14F-4D97-AF65-F5344CB8AC3E}">
        <p14:creationId xmlns:p14="http://schemas.microsoft.com/office/powerpoint/2010/main" val="84127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692696"/>
            <a:ext cx="4176464" cy="3168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1772816"/>
            <a:ext cx="4248472" cy="36724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8008" y="587727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Convent Buildings, </a:t>
            </a:r>
            <a:r>
              <a:rPr lang="en-GB" dirty="0" err="1"/>
              <a:t>Portadown</a:t>
            </a:r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5520" y="4365105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Ursuline</a:t>
            </a:r>
            <a:r>
              <a:rPr lang="en-GB" dirty="0"/>
              <a:t> Convent, </a:t>
            </a:r>
            <a:r>
              <a:rPr lang="en-GB" dirty="0" err="1"/>
              <a:t>Thurles</a:t>
            </a:r>
            <a:r>
              <a:rPr lang="en-GB" dirty="0"/>
              <a:t>, Co Tipperary</a:t>
            </a:r>
          </a:p>
        </p:txBody>
      </p:sp>
    </p:spTree>
    <p:extLst>
      <p:ext uri="{BB962C8B-B14F-4D97-AF65-F5344CB8AC3E}">
        <p14:creationId xmlns:p14="http://schemas.microsoft.com/office/powerpoint/2010/main" val="393918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3512" y="548680"/>
            <a:ext cx="8784976" cy="990600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Devotional Revolution: Romanisation of Irish Church Practices after 1850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1484784"/>
            <a:ext cx="5499224" cy="4827116"/>
          </a:xfrm>
        </p:spPr>
      </p:pic>
      <p:sp>
        <p:nvSpPr>
          <p:cNvPr id="2" name="TextBox 1"/>
          <p:cNvSpPr txBox="1"/>
          <p:nvPr/>
        </p:nvSpPr>
        <p:spPr>
          <a:xfrm>
            <a:off x="1847528" y="1484784"/>
            <a:ext cx="36724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Nuns Essential for Spread </a:t>
            </a:r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Cultural </a:t>
            </a:r>
            <a:r>
              <a:rPr lang="en-GB" sz="2800" dirty="0"/>
              <a:t>Power of </a:t>
            </a:r>
            <a:r>
              <a:rPr lang="en-GB" sz="2800" dirty="0" smtClean="0"/>
              <a:t>Nuns</a:t>
            </a:r>
          </a:p>
          <a:p>
            <a:endParaRPr lang="en-GB" sz="2800" dirty="0"/>
          </a:p>
          <a:p>
            <a:r>
              <a:rPr lang="en-GB" sz="2800" dirty="0"/>
              <a:t>Spreading Middle Class Values Through Schools (</a:t>
            </a:r>
            <a:r>
              <a:rPr lang="en-GB" sz="2800" dirty="0" err="1"/>
              <a:t>embourgeoisement</a:t>
            </a:r>
            <a:r>
              <a:rPr lang="en-GB" sz="2800" dirty="0"/>
              <a:t> of Irish society)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584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llege green 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781051"/>
            <a:ext cx="8280400" cy="508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0664" y="1016000"/>
            <a:ext cx="32210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Irish Volunteers: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Local Militia During American Revolution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Evolved into Political Movement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More Independence for Irish Parliament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Women Supporters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51300" y="5952760"/>
            <a:ext cx="532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Volunteer Military Review, College Green, Dublin 1781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903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row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620714"/>
            <a:ext cx="7991475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9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5" y="1049337"/>
            <a:ext cx="10058400" cy="4750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825" y="6049963"/>
            <a:ext cx="9515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Women in Volunteer Uniform (Fashion or Political Statement)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98628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ib m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9" y="188913"/>
            <a:ext cx="7343775" cy="666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7238" y="1400175"/>
            <a:ext cx="332898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Volunteers: Improve Irish Economy</a:t>
            </a:r>
          </a:p>
          <a:p>
            <a:endParaRPr lang="en-GB" sz="2400" b="1" dirty="0"/>
          </a:p>
          <a:p>
            <a:r>
              <a:rPr lang="en-GB" sz="2400" b="1" dirty="0" smtClean="0"/>
              <a:t>Buy Irish</a:t>
            </a:r>
          </a:p>
          <a:p>
            <a:endParaRPr lang="en-GB" sz="2400" b="1" dirty="0" smtClean="0"/>
          </a:p>
          <a:p>
            <a:r>
              <a:rPr lang="en-GB" sz="2400" b="1" dirty="0" smtClean="0"/>
              <a:t>Political Power of Women as Consumers</a:t>
            </a:r>
          </a:p>
          <a:p>
            <a:endParaRPr lang="en-GB" sz="2400" b="1" dirty="0" smtClean="0"/>
          </a:p>
          <a:p>
            <a:endParaRPr lang="en-GB" sz="2400" b="1" dirty="0"/>
          </a:p>
          <a:p>
            <a:r>
              <a:rPr lang="en-GB" sz="2400" b="1" dirty="0" smtClean="0"/>
              <a:t>Newspaper Appeals to Wealthy Irish Women to Buy Irish Cloth </a:t>
            </a:r>
          </a:p>
          <a:p>
            <a:endParaRPr lang="en-GB" sz="2400" b="1" dirty="0"/>
          </a:p>
          <a:p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6181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720" y="508000"/>
            <a:ext cx="8366760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700" y="1003300"/>
            <a:ext cx="2692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Daniel O’Connell’s Political Movement:</a:t>
            </a:r>
          </a:p>
          <a:p>
            <a:r>
              <a:rPr lang="en-GB" sz="2400" b="1" dirty="0" smtClean="0"/>
              <a:t>1820s-1840s</a:t>
            </a:r>
          </a:p>
          <a:p>
            <a:endParaRPr lang="en-GB" sz="2400" b="1" dirty="0"/>
          </a:p>
          <a:p>
            <a:r>
              <a:rPr lang="en-GB" sz="2400" b="1" dirty="0" smtClean="0"/>
              <a:t>Mobilised Mass Movement</a:t>
            </a:r>
          </a:p>
          <a:p>
            <a:endParaRPr lang="en-GB" sz="2400" b="1" dirty="0"/>
          </a:p>
          <a:p>
            <a:r>
              <a:rPr lang="en-GB" sz="2400" b="1" dirty="0" smtClean="0"/>
              <a:t>Women Very Involved </a:t>
            </a:r>
          </a:p>
          <a:p>
            <a:endParaRPr lang="en-GB" sz="2400" b="1" dirty="0"/>
          </a:p>
          <a:p>
            <a:r>
              <a:rPr lang="en-GB" sz="2400" b="1" dirty="0" smtClean="0"/>
              <a:t>Gallery: Female Space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14435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6"/>
          <p:cNvSpPr txBox="1">
            <a:spLocks noChangeArrowheads="1"/>
          </p:cNvSpPr>
          <p:nvPr/>
        </p:nvSpPr>
        <p:spPr bwMode="auto">
          <a:xfrm>
            <a:off x="2516189" y="5226051"/>
            <a:ext cx="68992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Women sat in the gallery and in the main chamber at a meeting of the </a:t>
            </a:r>
            <a:r>
              <a:rPr lang="en-GB" alt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Repeal Association 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  Dublin in 1844</a:t>
            </a:r>
            <a:r>
              <a:rPr lang="en-GB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(Illustrated London News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en-U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1538288"/>
            <a:ext cx="6678612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1"/>
          <p:cNvSpPr>
            <a:spLocks noChangeArrowheads="1"/>
          </p:cNvSpPr>
          <p:nvPr/>
        </p:nvSpPr>
        <p:spPr bwMode="auto">
          <a:xfrm>
            <a:off x="3916363" y="1042989"/>
            <a:ext cx="5986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ea typeface="Calibri" panose="020F0502020204030204" pitchFamily="34" charset="0"/>
                <a:cs typeface="Times New Roman" panose="02020603050405020304" pitchFamily="18" charset="0"/>
              </a:rPr>
              <a:t>Repeal Association Meeting, Dublin  1843: Women Members</a:t>
            </a:r>
            <a:endParaRPr lang="en-GB" altLang="en-US" sz="18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53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2084</TotalTime>
  <Words>621</Words>
  <Application>Microsoft Office PowerPoint</Application>
  <PresentationFormat>Widescreen</PresentationFormat>
  <Paragraphs>180</Paragraphs>
  <Slides>33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Wingdings</vt:lpstr>
      <vt:lpstr>Office Theme</vt:lpstr>
      <vt:lpstr>Women and the Public Sphere in Ireland c. 1770s - 1918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Women’s Limited role in Nationalist Movement 1840s-1880s </vt:lpstr>
      <vt:lpstr>Ladies’ Land League in USA in the 1880s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World War I (1914-1918)</vt:lpstr>
      <vt:lpstr>PowerPoint Presentation</vt:lpstr>
      <vt:lpstr>PowerPoint Presentation</vt:lpstr>
      <vt:lpstr>Suffrage</vt:lpstr>
      <vt:lpstr>Adopt Tactics of English Movement </vt:lpstr>
      <vt:lpstr>Hostility to the Irish Women’s Franchise League</vt:lpstr>
      <vt:lpstr>‘unwomanly’ and ‘unsexed’</vt:lpstr>
      <vt:lpstr>PowerPoint Presentation</vt:lpstr>
      <vt:lpstr>PowerPoint Presentation</vt:lpstr>
      <vt:lpstr>Increase in Infrastructure of Catholic Church In Post-Famine Ireland</vt:lpstr>
      <vt:lpstr>PowerPoint Presentation</vt:lpstr>
      <vt:lpstr>PowerPoint Presentation</vt:lpstr>
      <vt:lpstr>Devotional Revolution: Romanisation of Irish Church Practices after 1850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O'Dowd</dc:creator>
  <cp:lastModifiedBy>Peter Gray</cp:lastModifiedBy>
  <cp:revision>28</cp:revision>
  <dcterms:created xsi:type="dcterms:W3CDTF">2018-02-06T16:02:00Z</dcterms:created>
  <dcterms:modified xsi:type="dcterms:W3CDTF">2019-07-08T08:37:10Z</dcterms:modified>
</cp:coreProperties>
</file>