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9"/>
  </p:notesMasterIdLst>
  <p:sldIdLst>
    <p:sldId id="256" r:id="rId2"/>
    <p:sldId id="287" r:id="rId3"/>
    <p:sldId id="257" r:id="rId4"/>
    <p:sldId id="264" r:id="rId5"/>
    <p:sldId id="260" r:id="rId6"/>
    <p:sldId id="277" r:id="rId7"/>
    <p:sldId id="261" r:id="rId8"/>
    <p:sldId id="284" r:id="rId9"/>
    <p:sldId id="262" r:id="rId10"/>
    <p:sldId id="288" r:id="rId11"/>
    <p:sldId id="265" r:id="rId12"/>
    <p:sldId id="266" r:id="rId13"/>
    <p:sldId id="271" r:id="rId14"/>
    <p:sldId id="272" r:id="rId15"/>
    <p:sldId id="273" r:id="rId16"/>
    <p:sldId id="267" r:id="rId17"/>
    <p:sldId id="276" r:id="rId18"/>
    <p:sldId id="279" r:id="rId19"/>
    <p:sldId id="268" r:id="rId20"/>
    <p:sldId id="275" r:id="rId21"/>
    <p:sldId id="280" r:id="rId22"/>
    <p:sldId id="282" r:id="rId23"/>
    <p:sldId id="283" r:id="rId24"/>
    <p:sldId id="270" r:id="rId25"/>
    <p:sldId id="274" r:id="rId26"/>
    <p:sldId id="28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9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5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1CAA6-62B1-894B-AB43-048F30A9CD7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BB064-0E97-F34A-BB68-51EC1E98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4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B064-0E97-F34A-BB68-51EC1E98F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E7D661-1836-44F7-8FAF-35E8F866ECD3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8CB827-F132-4DF6-9FB9-4035A4C798EF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jackson17@qub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915" y="163285"/>
            <a:ext cx="2126800" cy="6549571"/>
          </a:xfrm>
          <a:solidFill>
            <a:srgbClr val="A6A6A6"/>
          </a:solidFill>
        </p:spPr>
        <p:txBody>
          <a:bodyPr>
            <a:normAutofit lnSpcReduction="10000"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17 JULY 2019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DR MATTHEW JACKSON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321500"/>
            <a:ext cx="6201230" cy="244635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Irish studies summer school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b="1" dirty="0" err="1" smtClean="0"/>
              <a:t>RepresenTING</a:t>
            </a:r>
            <a:r>
              <a:rPr lang="en-US" b="1" dirty="0" smtClean="0"/>
              <a:t> THE </a:t>
            </a:r>
            <a:r>
              <a:rPr lang="en-US" b="1" dirty="0"/>
              <a:t>TROUBLES </a:t>
            </a:r>
            <a:r>
              <a:rPr lang="en-US" b="1" dirty="0" smtClean="0"/>
              <a:t>IN museums </a:t>
            </a:r>
            <a:endParaRPr lang="en-US" b="1" dirty="0"/>
          </a:p>
        </p:txBody>
      </p:sp>
      <p:pic>
        <p:nvPicPr>
          <p:cNvPr id="4" name="Picture 3" descr="irelande_du_nor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" y="3540530"/>
            <a:ext cx="6660875" cy="31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u="sng" dirty="0">
                <a:solidFill>
                  <a:schemeClr val="tx1"/>
                </a:solidFill>
              </a:rPr>
              <a:t>Republican and loyalist interpretations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Seen as authentic / ‘real’ due to proximity to </a:t>
            </a:r>
            <a:r>
              <a:rPr lang="en-US" smtClean="0"/>
              <a:t>conflict-related incidents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Unapologetic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sanitised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Subject to criticism of glorifying violence / </a:t>
            </a:r>
            <a:r>
              <a:rPr lang="en-US" dirty="0" err="1" smtClean="0"/>
              <a:t>retraumatising</a:t>
            </a:r>
            <a:r>
              <a:rPr lang="en-US" dirty="0"/>
              <a:t> </a:t>
            </a:r>
            <a:r>
              <a:rPr lang="en-US" dirty="0" smtClean="0"/>
              <a:t>victims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b="1" dirty="0" smtClean="0"/>
              <a:t>‘Same acts of history viewed through different lenses’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COMMUNITY REPRESENTATIONS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2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8" y="1719071"/>
            <a:ext cx="8225188" cy="483185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Reflective of community + often personal experiences of conflict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Personnel involved include relatives of victims, ex-combatants, ex-prisoners, political representatives + community activists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Constructions of historical ‘Others’ (perceived enemies/aggressors/perpetrators of violence)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Projections of victimhood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Legitimisation of violence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Relationship with conflict tourism industry or ‘Troubles Tourism’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REPUBLICAN HISTORY MUSEUM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5962" y="1719070"/>
            <a:ext cx="5233225" cy="4802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0635" y="1720749"/>
            <a:ext cx="340532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Presents the ‘various </a:t>
            </a:r>
            <a:r>
              <a:rPr lang="en-US" dirty="0"/>
              <a:t>phases of the struggle for Irish </a:t>
            </a:r>
            <a:r>
              <a:rPr lang="en-US" dirty="0" smtClean="0"/>
              <a:t>freedom</a:t>
            </a:r>
            <a:r>
              <a:rPr lang="en-GB" dirty="0" smtClean="0"/>
              <a:t>.’ 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Located off the Falls Road in West Belfast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Preferred reading of </a:t>
            </a:r>
            <a:r>
              <a:rPr lang="en-US" dirty="0" smtClean="0"/>
              <a:t>oppression </a:t>
            </a:r>
            <a:r>
              <a:rPr lang="en-US" dirty="0"/>
              <a:t>and heroic </a:t>
            </a:r>
            <a:r>
              <a:rPr lang="en-US" dirty="0" smtClean="0"/>
              <a:t>struggle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Funded by private donors and donations by visitors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Dedicated to Eileen Hickey (imprisoned IRA ‘volunteer’)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Staffed by former prisoner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4-13 at 15.43.34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40"/>
          <a:stretch/>
        </p:blipFill>
        <p:spPr>
          <a:xfrm>
            <a:off x="0" y="125336"/>
            <a:ext cx="4678520" cy="319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381" y="3108347"/>
            <a:ext cx="7101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Prison handicrafts</a:t>
            </a:r>
          </a:p>
          <a:p>
            <a:endParaRPr lang="en-US" dirty="0"/>
          </a:p>
          <a:p>
            <a:r>
              <a:rPr lang="en-US" dirty="0" smtClean="0"/>
              <a:t>Produced by republican prisoners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Display indicates: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commemoration/memorialization of those who produced them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continuity of struggle and sacrifice along with a fictive kinship across both time and space</a:t>
            </a:r>
            <a:r>
              <a:rPr lang="en-GB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20" y="181940"/>
            <a:ext cx="4227376" cy="39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Screen Shot 2017-06-30 at 10.49.43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40"/>
          <a:stretch/>
        </p:blipFill>
        <p:spPr>
          <a:xfrm>
            <a:off x="183800" y="1610778"/>
            <a:ext cx="5731186" cy="5692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5367" y="1610778"/>
            <a:ext cx="289065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Infrastructural remnants and objects from Maze/Long Kesh Prison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Illustrate the centrality of prison experience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 that messages around imprisonment, struggle and sacrifice endure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Contrast with ‘official’ polices of eradicating built heritage of Troubles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634" y="1888405"/>
            <a:ext cx="5527866" cy="4478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0335" y="1738002"/>
            <a:ext cx="2841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Display of rubber/plastic bullets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use of rubber/plastic bullets by security forces remains deeply contested and controversial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Ongoing investigations into these killings (legacy issue)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ADJUSTEDRAW_thumb_1d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27"/>
          <a:stretch/>
        </p:blipFill>
        <p:spPr>
          <a:xfrm>
            <a:off x="217218" y="1704576"/>
            <a:ext cx="4929154" cy="49466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ACTION FOR COMMUNITY TRANSFORMATION (ACT) </a:t>
            </a:r>
            <a:br>
              <a:rPr lang="en-US" sz="2400" dirty="0" smtClean="0"/>
            </a:br>
            <a:r>
              <a:rPr lang="en-US" sz="2400" dirty="0" smtClean="0"/>
              <a:t>MUSEUM - </a:t>
            </a:r>
            <a:r>
              <a:rPr lang="en-US" sz="2400" i="1" dirty="0" smtClean="0"/>
              <a:t>OUR JOURNEY—OUR NARRATIVE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80044" y="1704577"/>
            <a:ext cx="364256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</a:t>
            </a:r>
            <a:r>
              <a:rPr lang="en-US" dirty="0"/>
              <a:t>the major political developments which led to the creation of the Northern Ireland state, the social and political unrest that followed and the events which secured peace in </a:t>
            </a:r>
            <a:r>
              <a:rPr lang="en-US" dirty="0" smtClean="0"/>
              <a:t>NI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Located on Shankill Road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Preferred reading </a:t>
            </a:r>
            <a:r>
              <a:rPr lang="mr-IN" dirty="0" smtClean="0"/>
              <a:t>–</a:t>
            </a:r>
            <a:r>
              <a:rPr lang="en-US" dirty="0" smtClean="0"/>
              <a:t> loyalist combatants/prisoners were ordinary human beings + not criminals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Funded through peace organizations and grants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Staffed by a former prisoner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FQr+XwR1R0SKEhpDTp233Q_thumb_1d3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635" y="3363513"/>
            <a:ext cx="4227377" cy="3321104"/>
          </a:xfrm>
        </p:spPr>
      </p:pic>
      <p:sp>
        <p:nvSpPr>
          <p:cNvPr id="6" name="TextBox 5"/>
          <p:cNvSpPr txBox="1"/>
          <p:nvPr/>
        </p:nvSpPr>
        <p:spPr>
          <a:xfrm>
            <a:off x="250635" y="1637732"/>
            <a:ext cx="422737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Prison handicrafts 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Like republican museum, highlighting centrality of prison experience + </a:t>
            </a:r>
            <a:r>
              <a:rPr lang="en-US" sz="1600" dirty="0"/>
              <a:t>commemoration/memorialization of those who produced them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UNADJUSTEDRAW_thumb_1d5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13" y="3005176"/>
            <a:ext cx="2613913" cy="3679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8901" y="1804847"/>
            <a:ext cx="327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Troubles part of a wider historical narrative that includes sacrifice of Ulstermen in 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ADJUSTEDRAW_thumb_1d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xfrm>
            <a:off x="4093705" y="1754712"/>
            <a:ext cx="4812191" cy="47795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217" y="1754712"/>
            <a:ext cx="3709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Exhibition text used to ‘humanize’ loyalist ex-combatants </a:t>
            </a:r>
          </a:p>
          <a:p>
            <a:endParaRPr lang="en-US" sz="1600" dirty="0"/>
          </a:p>
          <a:p>
            <a:r>
              <a:rPr lang="en-US" sz="1600" dirty="0"/>
              <a:t>“…the men who went to prison weren’t monsters who had no feelings or emotions…they are ordinary caring citizens.”  </a:t>
            </a:r>
            <a:r>
              <a:rPr lang="en-US" sz="1600" dirty="0" smtClean="0"/>
              <a:t>(ex-prisoner)</a:t>
            </a:r>
            <a:endParaRPr lang="en-GB" sz="1600" dirty="0"/>
          </a:p>
          <a:p>
            <a:endParaRPr lang="en-US" sz="1600" dirty="0" smtClean="0"/>
          </a:p>
          <a:p>
            <a:r>
              <a:rPr lang="en-US" sz="1600" dirty="0"/>
              <a:t>“I was entirely on my own…I was the only Ulster Volunteer Force prisoner in the jail. The men had their strength in numbers but in Armagh jail I had to stand and flight on my own. I always had to be on my guard. I celebrated my 21</a:t>
            </a:r>
            <a:r>
              <a:rPr lang="en-US" sz="1600" baseline="30000" dirty="0"/>
              <a:t>st</a:t>
            </a:r>
            <a:r>
              <a:rPr lang="en-US" sz="1600" dirty="0"/>
              <a:t> birthday in Armagh jail.</a:t>
            </a:r>
            <a:r>
              <a:rPr lang="en-US" sz="1600" dirty="0" smtClean="0"/>
              <a:t>” (ex-prisoner)</a:t>
            </a:r>
            <a:endParaRPr lang="en-GB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F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4744" y="2272770"/>
            <a:ext cx="5597516" cy="34359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OF FREE DERRY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26" y="1771424"/>
            <a:ext cx="289065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Established in </a:t>
            </a:r>
            <a:r>
              <a:rPr lang="en-US" sz="1600" dirty="0"/>
              <a:t>order to tell the story of what happened in the city during the period 1968 – </a:t>
            </a:r>
            <a:r>
              <a:rPr lang="en-US" sz="1600" dirty="0" smtClean="0"/>
              <a:t>1972</a:t>
            </a:r>
            <a:r>
              <a:rPr lang="en-US" sz="16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Located in Bogside area of Derry</a:t>
            </a:r>
            <a:r>
              <a:rPr lang="en-US" sz="1600" dirty="0"/>
              <a:t> </a:t>
            </a:r>
            <a:r>
              <a:rPr lang="en-US" sz="1600" dirty="0" smtClean="0"/>
              <a:t>City.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Preferred reading of victimhood + communal resistance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Majority publically funded (sets it apart from other non-state actor exhibitions)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Many of the staff lost loved ones on Bloody Sunday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50592"/>
            <a:ext cx="8407893" cy="2772283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2400" dirty="0" smtClean="0"/>
              <a:t>Context </a:t>
            </a:r>
            <a:r>
              <a:rPr lang="mr-IN" sz="2400" dirty="0" smtClean="0"/>
              <a:t>–</a:t>
            </a:r>
            <a:r>
              <a:rPr lang="en-US" sz="2400" dirty="0" smtClean="0"/>
              <a:t> conflicting narratives of conflict 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National Museum representation 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Community displays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State display 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Stalled Maze/Long Kesh proposals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364" y="46807"/>
            <a:ext cx="4147139" cy="3344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503" y="46807"/>
            <a:ext cx="4728648" cy="3344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364" y="3596115"/>
            <a:ext cx="414713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Rubber bullet gun, rubber/plastic bullets, CS gas etc. 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</a:t>
            </a:r>
            <a:r>
              <a:rPr lang="en-US" sz="1600" dirty="0" smtClean="0"/>
              <a:t>sed present </a:t>
            </a:r>
            <a:r>
              <a:rPr lang="en-US" sz="1600" dirty="0"/>
              <a:t>the RUC and the British Army as an oppressive </a:t>
            </a:r>
            <a:r>
              <a:rPr lang="en-US" sz="1600" dirty="0" smtClean="0"/>
              <a:t>force</a:t>
            </a:r>
          </a:p>
          <a:p>
            <a:pPr marL="285750" indent="-285750">
              <a:buFont typeface="Arial"/>
              <a:buChar char="•"/>
            </a:pPr>
            <a:endParaRPr lang="en-US" sz="1600" u="sng" dirty="0"/>
          </a:p>
          <a:p>
            <a:r>
              <a:rPr lang="en-US" sz="1600" u="sng" dirty="0" smtClean="0"/>
              <a:t>Petrol bombs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Presenting </a:t>
            </a:r>
            <a:r>
              <a:rPr lang="en-US" sz="1600" dirty="0"/>
              <a:t>protesters as heroic defenders of an embattled </a:t>
            </a:r>
            <a:r>
              <a:rPr lang="en-US" sz="1600" dirty="0" smtClean="0"/>
              <a:t>community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1430" y="3676540"/>
            <a:ext cx="4250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Personal belongings of Bloody Sunday victims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Communicate the ‘murderous </a:t>
            </a:r>
            <a:r>
              <a:rPr lang="en-US" sz="1600" dirty="0"/>
              <a:t>kind of day it </a:t>
            </a:r>
            <a:r>
              <a:rPr lang="en-US" sz="1600" dirty="0" smtClean="0"/>
              <a:t>was</a:t>
            </a:r>
            <a:r>
              <a:rPr lang="en-GB" sz="1600" dirty="0" smtClean="0"/>
              <a:t>’ (Michael Kelly </a:t>
            </a:r>
            <a:r>
              <a:rPr lang="mr-IN" sz="1600" dirty="0" smtClean="0"/>
              <a:t>–</a:t>
            </a:r>
            <a:r>
              <a:rPr lang="en-GB" sz="1600" dirty="0" smtClean="0"/>
              <a:t> museum staff member)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Elicit empathy + identification with victims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5-29 at 11.37.26.pn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8968" b="-48"/>
          <a:stretch/>
        </p:blipFill>
        <p:spPr>
          <a:xfrm>
            <a:off x="133672" y="1600336"/>
            <a:ext cx="5731187" cy="5084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531" y="1842464"/>
            <a:ext cx="23225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Commemoration/memorialization of republicans 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Left </a:t>
            </a:r>
            <a:r>
              <a:rPr lang="mr-IN" sz="1600" dirty="0" smtClean="0"/>
              <a:t>–</a:t>
            </a:r>
            <a:r>
              <a:rPr lang="en-US" sz="1600" dirty="0" smtClean="0"/>
              <a:t> Combat jacket and jumper of Eamon Lafferty (PIRA ‘volunteer’) + commemorative plague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Right </a:t>
            </a:r>
            <a:r>
              <a:rPr lang="mr-IN" dirty="0" smtClean="0"/>
              <a:t>–</a:t>
            </a:r>
            <a:r>
              <a:rPr lang="en-US" dirty="0" smtClean="0"/>
              <a:t> Posters of Patsy O’Hara and Michael Devine (PIRA ‘volunteers’ + hunger strikers)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3429000" cy="440740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</a:t>
            </a:r>
            <a:r>
              <a:rPr lang="en-US" sz="1600" dirty="0" smtClean="0">
                <a:solidFill>
                  <a:srgbClr val="000000"/>
                </a:solidFill>
              </a:rPr>
              <a:t>ocated </a:t>
            </a:r>
            <a:r>
              <a:rPr lang="en-US" sz="1600" dirty="0">
                <a:solidFill>
                  <a:srgbClr val="000000"/>
                </a:solidFill>
              </a:rPr>
              <a:t>inside Castlereagh Police Station, the </a:t>
            </a:r>
            <a:r>
              <a:rPr lang="en-US" sz="1600" dirty="0" smtClean="0">
                <a:solidFill>
                  <a:srgbClr val="000000"/>
                </a:solidFill>
              </a:rPr>
              <a:t>fortified headquarters </a:t>
            </a:r>
            <a:r>
              <a:rPr lang="en-US" sz="1600" dirty="0">
                <a:solidFill>
                  <a:srgbClr val="000000"/>
                </a:solidFill>
              </a:rPr>
              <a:t>of the PSNI in east </a:t>
            </a:r>
            <a:r>
              <a:rPr lang="en-US" sz="1600" dirty="0" smtClean="0">
                <a:solidFill>
                  <a:srgbClr val="000000"/>
                </a:solidFill>
              </a:rPr>
              <a:t>Belfast </a:t>
            </a:r>
          </a:p>
          <a:p>
            <a:pPr marL="4572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Preferred reading </a:t>
            </a:r>
            <a:r>
              <a:rPr lang="mr-IN" sz="1600" dirty="0" smtClean="0">
                <a:solidFill>
                  <a:srgbClr val="000000"/>
                </a:solidFill>
              </a:rPr>
              <a:t>–</a:t>
            </a:r>
            <a:r>
              <a:rPr lang="en-US" sz="1600" dirty="0" smtClean="0">
                <a:solidFill>
                  <a:srgbClr val="000000"/>
                </a:solidFill>
              </a:rPr>
              <a:t> RUC as </a:t>
            </a:r>
            <a:r>
              <a:rPr lang="en-US" sz="1600" dirty="0">
                <a:solidFill>
                  <a:srgbClr val="000000"/>
                </a:solidFill>
              </a:rPr>
              <a:t>having acted as an honest broker between two warring </a:t>
            </a:r>
            <a:r>
              <a:rPr lang="en-US" sz="1600" dirty="0" smtClean="0">
                <a:solidFill>
                  <a:srgbClr val="000000"/>
                </a:solidFill>
              </a:rPr>
              <a:t>tribes</a:t>
            </a:r>
          </a:p>
          <a:p>
            <a:pPr marL="4572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Administered by the PSNI</a:t>
            </a:r>
          </a:p>
          <a:p>
            <a:pPr marL="4572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Debate over a new museum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State displays </a:t>
            </a:r>
            <a:br>
              <a:rPr lang="en-US" dirty="0" smtClean="0"/>
            </a:br>
            <a:r>
              <a:rPr lang="en-US" dirty="0" smtClean="0"/>
              <a:t>POLICE SERVICE MUSEUM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34" y="2019879"/>
            <a:ext cx="4962846" cy="36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 b="15093"/>
          <a:stretch>
            <a:fillRect/>
          </a:stretch>
        </p:blipFill>
        <p:spPr>
          <a:xfrm>
            <a:off x="180492" y="2957942"/>
            <a:ext cx="4447902" cy="37033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7211" y="2712796"/>
            <a:ext cx="3703305" cy="4193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064" y="1898635"/>
            <a:ext cx="418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‘terrorist weapons used against the police over the </a:t>
            </a:r>
            <a:r>
              <a:rPr lang="en-US" dirty="0" smtClean="0"/>
              <a:t>years</a:t>
            </a:r>
            <a:r>
              <a:rPr lang="en-GB" dirty="0" smtClean="0"/>
              <a:t>’ (PSNI)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5338" y="1898635"/>
            <a:ext cx="39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Memorialization of RUC officers who lost their lives during the Troubles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ZE FROM ABOVE 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199" y="1785917"/>
            <a:ext cx="5724175" cy="44976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1667"/>
            <a:ext cx="8381260" cy="1198574"/>
          </a:xfrm>
        </p:spPr>
        <p:txBody>
          <a:bodyPr/>
          <a:lstStyle/>
          <a:p>
            <a:r>
              <a:rPr lang="en-US" dirty="0" smtClean="0"/>
              <a:t>5. No ‘troubles Museum’ in NI</a:t>
            </a:r>
            <a:br>
              <a:rPr lang="en-US" dirty="0" smtClean="0"/>
            </a:br>
            <a:r>
              <a:rPr lang="en-US" dirty="0" smtClean="0"/>
              <a:t>- MAZE/long kesh site proposal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1374" y="1785917"/>
            <a:ext cx="284088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Held over 10,000 republican and loyalist prisoners during conflict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Closely allied to republication narratives of the conflict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Closed in 2000 + majority of structure demolished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Maz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1969745"/>
            <a:ext cx="4514738" cy="4113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333" y="1802263"/>
            <a:ext cx="339192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2010 </a:t>
            </a:r>
            <a:r>
              <a:rPr lang="mr-IN" dirty="0" smtClean="0"/>
              <a:t>–</a:t>
            </a:r>
            <a:r>
              <a:rPr lang="en-US" dirty="0" smtClean="0"/>
              <a:t> announcement of plans to build a Conflict Transformation Center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Initially received cross-party support, particularly between </a:t>
            </a:r>
            <a:r>
              <a:rPr lang="en-US" dirty="0"/>
              <a:t>the DUP and Sinn </a:t>
            </a:r>
            <a:r>
              <a:rPr lang="en-US" dirty="0" smtClean="0"/>
              <a:t>Féin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by Daniel Libeskind + £18 million in EU funding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2013 </a:t>
            </a:r>
            <a:r>
              <a:rPr lang="mr-IN" dirty="0" smtClean="0"/>
              <a:t>–</a:t>
            </a:r>
            <a:r>
              <a:rPr lang="en-US" dirty="0" smtClean="0"/>
              <a:t> proposals collapsed 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2019 </a:t>
            </a:r>
            <a:r>
              <a:rPr lang="mr-IN" dirty="0"/>
              <a:t>–</a:t>
            </a:r>
            <a:r>
              <a:rPr lang="en-US" dirty="0"/>
              <a:t> plans indefinitely ‘set aside’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Deeply contested past and </a:t>
            </a:r>
            <a:r>
              <a:rPr lang="en-US" dirty="0"/>
              <a:t>f</a:t>
            </a:r>
            <a:r>
              <a:rPr lang="en-US" dirty="0" smtClean="0"/>
              <a:t>ragmented commemorative landscape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Exhibitions displaying the Troubles attempting to:</a:t>
            </a:r>
          </a:p>
          <a:p>
            <a:pPr marL="708660" lvl="1" indent="-342900">
              <a:buAutoNum type="arabicPeriod"/>
            </a:pPr>
            <a:r>
              <a:rPr lang="en-US" dirty="0" smtClean="0"/>
              <a:t>Tell ‘our’ story as experienced by ‘us’ or ‘our community’</a:t>
            </a:r>
          </a:p>
          <a:p>
            <a:pPr marL="708660" lvl="1" indent="-342900">
              <a:buAutoNum type="arabicPeriod"/>
            </a:pPr>
            <a:r>
              <a:rPr lang="en-US" dirty="0" smtClean="0"/>
              <a:t>Represent the whole conflict in ways that allow visitors to draw own conclusions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Continuing conversation around the place, role and purpose of museums displaying the Troubles in NI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3600" dirty="0" smtClean="0"/>
              <a:t>DISCUSSION &amp; QUESTIONS 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2400" dirty="0" smtClean="0">
                <a:hlinkClick r:id="rId2"/>
              </a:rPr>
              <a:t>mjackson17@qub.ac.uk</a:t>
            </a:r>
            <a:endParaRPr lang="en-US" sz="2400" dirty="0" smtClean="0"/>
          </a:p>
          <a:p>
            <a:pPr marL="45720" indent="0" algn="ctr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1990" y="1736812"/>
            <a:ext cx="4480270" cy="4678205"/>
          </a:xfrm>
          <a:solidFill>
            <a:srgbClr val="A6A6A6"/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300" dirty="0" smtClean="0"/>
              <a:t>‘</a:t>
            </a:r>
            <a:r>
              <a:rPr lang="en-GB" sz="2300" dirty="0" smtClean="0"/>
              <a:t>the </a:t>
            </a:r>
            <a:r>
              <a:rPr lang="en-GB" sz="2300" dirty="0"/>
              <a:t>complex negotiations and interventions that nudged the peace process forward faced resolutely away from attempting to confront or understand the past and towards the fantasy of a clean slate through vague but uplifting and often ingenious linguistic formulations that allowed all sides to feel good and claim victory…’ </a:t>
            </a:r>
            <a:endParaRPr lang="en-GB" sz="2300" dirty="0" smtClean="0"/>
          </a:p>
          <a:p>
            <a:pPr marL="45720" indent="0">
              <a:buNone/>
            </a:pPr>
            <a:endParaRPr lang="en-GB" sz="2300" dirty="0" smtClean="0"/>
          </a:p>
          <a:p>
            <a:pPr marL="45720" indent="0">
              <a:buNone/>
            </a:pPr>
            <a:r>
              <a:rPr lang="en-US" sz="2300" dirty="0" smtClean="0"/>
              <a:t>Tom Dunne, </a:t>
            </a:r>
            <a:r>
              <a:rPr lang="en-GB" sz="2400" dirty="0"/>
              <a:t>"Commemorations and 'Shared History': A different role for historians?" in </a:t>
            </a:r>
            <a:r>
              <a:rPr lang="en-GB" sz="2400" i="1" dirty="0"/>
              <a:t>History Ireland</a:t>
            </a:r>
            <a:r>
              <a:rPr lang="en-GB" sz="2400" dirty="0"/>
              <a:t>, no. 1 (2013), p. 11. </a:t>
            </a:r>
            <a:endParaRPr lang="en-US" sz="2300" dirty="0"/>
          </a:p>
          <a:p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CONFLICTING NARRATIVES OF CONFLICT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859" y="1736814"/>
            <a:ext cx="38644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Contested past;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Commemorative vacuum </a:t>
            </a:r>
            <a:r>
              <a:rPr lang="mr-IN" sz="2000" dirty="0" smtClean="0"/>
              <a:t>–</a:t>
            </a:r>
            <a:r>
              <a:rPr lang="en-US" sz="2000" dirty="0" smtClean="0"/>
              <a:t> war by another means?;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Political articulation of narratives;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Unresolved </a:t>
            </a:r>
            <a:r>
              <a:rPr lang="en-US" sz="2000" dirty="0" smtClean="0"/>
              <a:t>past </a:t>
            </a:r>
            <a:r>
              <a:rPr lang="mr-IN" sz="2000" dirty="0" smtClean="0"/>
              <a:t>–</a:t>
            </a:r>
            <a:r>
              <a:rPr lang="en-US" sz="2000" dirty="0" smtClean="0"/>
              <a:t> problematic </a:t>
            </a:r>
            <a:r>
              <a:rPr lang="en-US" sz="2000" dirty="0"/>
              <a:t>l</a:t>
            </a:r>
            <a:r>
              <a:rPr lang="en-US" sz="2000" dirty="0" smtClean="0"/>
              <a:t>egacy issues; </a:t>
            </a:r>
          </a:p>
          <a:p>
            <a:endParaRPr lang="en-US" sz="2000" dirty="0" smtClean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‘Struggle over memory’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4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8154514650_c911052a4c_c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91" y="1687866"/>
            <a:ext cx="3642562" cy="4971746"/>
          </a:xfrm>
          <a:prstGeom prst="rect">
            <a:avLst/>
          </a:prstGeom>
        </p:spPr>
      </p:pic>
      <p:pic>
        <p:nvPicPr>
          <p:cNvPr id="2" name="Picture 1" descr="2016-11-19_new_26454157_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63" y="1989667"/>
            <a:ext cx="483284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0922120018-bloody-sunday-story-to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9500" y="1946114"/>
            <a:ext cx="4078924" cy="3543109"/>
          </a:xfrm>
        </p:spPr>
      </p:pic>
      <p:pic>
        <p:nvPicPr>
          <p:cNvPr id="4" name="Picture 3" descr="Northern-Ireland-military-veterans-Good-Friday-807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08" y="1946114"/>
            <a:ext cx="4111967" cy="35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30" y="2272769"/>
            <a:ext cx="4444594" cy="2907809"/>
          </a:xfrm>
          <a:prstGeom prst="rect">
            <a:avLst/>
          </a:prstGeom>
        </p:spPr>
      </p:pic>
      <p:pic>
        <p:nvPicPr>
          <p:cNvPr id="6" name="Content Placeholder 3" descr="13JP1Loughgall77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" b="47"/>
          <a:stretch>
            <a:fillRect/>
          </a:stretch>
        </p:blipFill>
        <p:spPr>
          <a:xfrm>
            <a:off x="268110" y="2060222"/>
            <a:ext cx="4130431" cy="31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54291"/>
            <a:ext cx="4426231" cy="457983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NI’s most prestigious history museum </a:t>
            </a: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NMNI - a non-departmental public body and is therefore: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Bound with NI Museums Policy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Charged with representing all  communities in NI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</a:t>
            </a:r>
            <a:r>
              <a:rPr lang="en-US" sz="2400" dirty="0" smtClean="0"/>
              <a:t>. NATIONAL MUSEUM REPRESENTATION </a:t>
            </a:r>
            <a:br>
              <a:rPr lang="en-US" sz="2400" dirty="0" smtClean="0"/>
            </a:br>
            <a:r>
              <a:rPr lang="en-US" sz="2400" i="1" dirty="0" smtClean="0"/>
              <a:t>The troubles and beyond </a:t>
            </a:r>
            <a:r>
              <a:rPr lang="en-US" sz="2400" dirty="0" smtClean="0"/>
              <a:t>exhibition (Ulster museum)</a:t>
            </a:r>
            <a:endParaRPr lang="en-US" sz="2400" dirty="0"/>
          </a:p>
        </p:txBody>
      </p:sp>
      <p:pic>
        <p:nvPicPr>
          <p:cNvPr id="5" name="Picture 4" descr="bomb-dispoos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30" y="4471148"/>
            <a:ext cx="3974504" cy="2204643"/>
          </a:xfrm>
          <a:prstGeom prst="rect">
            <a:avLst/>
          </a:prstGeom>
        </p:spPr>
      </p:pic>
      <p:pic>
        <p:nvPicPr>
          <p:cNvPr id="6" name="Picture 5" descr="ulster_museum_31-1024x7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30" y="1754291"/>
            <a:ext cx="3955030" cy="26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965223" cy="4407408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Troubles and Beyond </a:t>
            </a:r>
            <a:r>
              <a:rPr lang="en-US" dirty="0" smtClean="0">
                <a:solidFill>
                  <a:srgbClr val="000000"/>
                </a:solidFill>
              </a:rPr>
              <a:t>exhibition opened in 2018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Chronological interpretation (1970s, 80s etc.)</a:t>
            </a:r>
          </a:p>
          <a:p>
            <a:pPr marL="4572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Result of three year project ‘Collecting the Troubles and Beyond’</a:t>
            </a:r>
            <a:endParaRPr lang="en-US" dirty="0">
              <a:solidFill>
                <a:srgbClr val="0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Challenging perspectives exist alongside one another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lster-Museum-Poppy-Da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553" y="4289777"/>
            <a:ext cx="3893927" cy="2166143"/>
          </a:xfrm>
          <a:prstGeom prst="rect">
            <a:avLst/>
          </a:prstGeom>
        </p:spPr>
      </p:pic>
      <p:pic>
        <p:nvPicPr>
          <p:cNvPr id="5" name="Picture 4" descr="Ulster-Museum-Trimble-Hume-Equalit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53" y="1719070"/>
            <a:ext cx="3893927" cy="24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Replaced ‘</a:t>
            </a:r>
            <a:r>
              <a:rPr lang="en-US" i="1" dirty="0" smtClean="0"/>
              <a:t>The Troubles gallery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1"/>
            <a:ext cx="3671587" cy="4854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Opened in 2009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first permanent exhibition of the Troubles as a whole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Impartial + neutral reading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Reflective of tensions around confronting the past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Heavily at odds with contested nature of the Troubles and wider political/social/cultural landscape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890" y="2356556"/>
            <a:ext cx="3725334" cy="35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1061</Words>
  <Application>Microsoft Office PowerPoint</Application>
  <PresentationFormat>On-screen Show (4:3)</PresentationFormat>
  <Paragraphs>218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Grid</vt:lpstr>
      <vt:lpstr> Irish studies summer school   RepresenTING THE TROUBLES IN museums </vt:lpstr>
      <vt:lpstr>AGENDA </vt:lpstr>
      <vt:lpstr>1. CONFLICTING NARRATIVES OF CONFLICT </vt:lpstr>
      <vt:lpstr>PowerPoint Presentation</vt:lpstr>
      <vt:lpstr>PowerPoint Presentation</vt:lpstr>
      <vt:lpstr>PowerPoint Presentation</vt:lpstr>
      <vt:lpstr>2. NATIONAL MUSEUM REPRESENTATION  The troubles and beyond exhibition (Ulster museum)</vt:lpstr>
      <vt:lpstr>PowerPoint Presentation</vt:lpstr>
      <vt:lpstr>Replaced ‘The Troubles gallery’</vt:lpstr>
      <vt:lpstr>3. COMMUNITY REPRESENTATIONS </vt:lpstr>
      <vt:lpstr>PowerPoint Presentation</vt:lpstr>
      <vt:lpstr>IRISH REPUBLICAN HISTORY MUSEUM</vt:lpstr>
      <vt:lpstr>PowerPoint Presentation</vt:lpstr>
      <vt:lpstr>PowerPoint Presentation</vt:lpstr>
      <vt:lpstr>PowerPoint Presentation</vt:lpstr>
      <vt:lpstr>ACTION FOR COMMUNITY TRANSFORMATION (ACT)  MUSEUM - OUR JOURNEY—OUR NARRATIVE</vt:lpstr>
      <vt:lpstr>PowerPoint Presentation</vt:lpstr>
      <vt:lpstr>PowerPoint Presentation</vt:lpstr>
      <vt:lpstr>MUSEUM OF FREE DERRY </vt:lpstr>
      <vt:lpstr>PowerPoint Presentation</vt:lpstr>
      <vt:lpstr>PowerPoint Presentation</vt:lpstr>
      <vt:lpstr>4. State displays  POLICE SERVICE MUSEUM </vt:lpstr>
      <vt:lpstr>PowerPoint Presentation</vt:lpstr>
      <vt:lpstr>5. No ‘troubles Museum’ in NI - MAZE/long kesh site proposal</vt:lpstr>
      <vt:lpstr>PowerPoint Presentation</vt:lpstr>
      <vt:lpstr>Conclusion </vt:lpstr>
      <vt:lpstr>PowerPoint Presentation</vt:lpstr>
    </vt:vector>
  </TitlesOfParts>
  <Company>Queen's University Belfast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Jackson</dc:creator>
  <cp:lastModifiedBy>Matthew Jackson</cp:lastModifiedBy>
  <cp:revision>88</cp:revision>
  <dcterms:created xsi:type="dcterms:W3CDTF">2017-07-06T14:32:59Z</dcterms:created>
  <dcterms:modified xsi:type="dcterms:W3CDTF">2019-07-17T11:43:42Z</dcterms:modified>
</cp:coreProperties>
</file>