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56" r:id="rId5"/>
    <p:sldId id="26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1/31/2020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21" b="19671"/>
          <a:stretch/>
        </p:blipFill>
        <p:spPr>
          <a:xfrm>
            <a:off x="0" y="0"/>
            <a:ext cx="12192000" cy="2550696"/>
          </a:xfrm>
          <a:prstGeom prst="rect">
            <a:avLst/>
          </a:prstGeom>
        </p:spPr>
      </p:pic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1694875" y="2963985"/>
            <a:ext cx="8242022" cy="1906542"/>
          </a:xfrm>
        </p:spPr>
        <p:txBody>
          <a:bodyPr>
            <a:normAutofit/>
          </a:bodyPr>
          <a:lstStyle/>
          <a:p>
            <a:pPr algn="ctr"/>
            <a:r>
              <a:rPr lang="en-GB" sz="3600" b="1" dirty="0" smtClean="0"/>
              <a:t>Queen’s Gender Initiative </a:t>
            </a:r>
          </a:p>
          <a:p>
            <a:pPr algn="ctr"/>
            <a:r>
              <a:rPr lang="en-GB" sz="3000" dirty="0" smtClean="0"/>
              <a:t>WOMEN IN QUEEN’S PORTRAITS</a:t>
            </a:r>
            <a:endParaRPr lang="en-GB" sz="3000" dirty="0"/>
          </a:p>
        </p:txBody>
      </p:sp>
      <p:sp>
        <p:nvSpPr>
          <p:cNvPr id="2" name="TextBox 1"/>
          <p:cNvSpPr txBox="1"/>
          <p:nvPr/>
        </p:nvSpPr>
        <p:spPr>
          <a:xfrm>
            <a:off x="9044412" y="6237838"/>
            <a:ext cx="27160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#</a:t>
            </a:r>
            <a:r>
              <a:rPr lang="en-GB" dirty="0" err="1">
                <a:solidFill>
                  <a:schemeClr val="bg1"/>
                </a:solidFill>
                <a:latin typeface="Arial Black" panose="020B0A04020102020204" pitchFamily="34" charset="0"/>
              </a:rPr>
              <a:t>HerstoryRTE</a:t>
            </a:r>
            <a:endParaRPr lang="en-GB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94875" cy="61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9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203" y="1081615"/>
            <a:ext cx="9605635" cy="1059305"/>
          </a:xfrm>
        </p:spPr>
        <p:txBody>
          <a:bodyPr/>
          <a:lstStyle/>
          <a:p>
            <a:r>
              <a:rPr lang="en-GB" cap="small" dirty="0" smtClean="0"/>
              <a:t>Professor Edna Longley</a:t>
            </a:r>
            <a:br>
              <a:rPr lang="en-GB" cap="small" dirty="0" smtClean="0"/>
            </a:br>
            <a:r>
              <a:rPr lang="en-GB" cap="small" dirty="0" smtClean="0"/>
              <a:t/>
            </a:r>
            <a:br>
              <a:rPr lang="en-GB" cap="small" dirty="0" smtClean="0"/>
            </a:br>
            <a:r>
              <a:rPr lang="en-GB" cap="small" dirty="0" smtClean="0"/>
              <a:t>Artist: </a:t>
            </a:r>
            <a:r>
              <a:rPr lang="en-GB" cap="small" dirty="0"/>
              <a:t>Jeffrey Morgan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866" y="0"/>
            <a:ext cx="4252323" cy="6136105"/>
          </a:xfrm>
        </p:spPr>
      </p:pic>
      <p:sp>
        <p:nvSpPr>
          <p:cNvPr id="6" name="TextBox 5"/>
          <p:cNvSpPr txBox="1"/>
          <p:nvPr/>
        </p:nvSpPr>
        <p:spPr>
          <a:xfrm>
            <a:off x="1358020" y="6249870"/>
            <a:ext cx="2172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#</a:t>
            </a:r>
            <a:r>
              <a:rPr lang="en-GB" dirty="0" err="1">
                <a:solidFill>
                  <a:schemeClr val="bg1"/>
                </a:solidFill>
                <a:latin typeface="Arial Black" panose="020B0A04020102020204" pitchFamily="34" charset="0"/>
              </a:rPr>
              <a:t>HerstoryRTE</a:t>
            </a:r>
            <a:endParaRPr lang="en-GB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 Placeholder 14"/>
          <p:cNvSpPr txBox="1">
            <a:spLocks/>
          </p:cNvSpPr>
          <p:nvPr/>
        </p:nvSpPr>
        <p:spPr>
          <a:xfrm>
            <a:off x="248732" y="5184958"/>
            <a:ext cx="3731368" cy="922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800" b="1" dirty="0" smtClean="0"/>
              <a:t>Queen’s Gender Initiative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800" dirty="0" smtClean="0"/>
              <a:t>WOMEN IN QUEEN’S PORTRAITS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65444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312" y="1177868"/>
            <a:ext cx="5517067" cy="1059305"/>
          </a:xfrm>
        </p:spPr>
        <p:txBody>
          <a:bodyPr/>
          <a:lstStyle/>
          <a:p>
            <a:r>
              <a:rPr lang="en-GB" cap="small" dirty="0" smtClean="0"/>
              <a:t>Professor Ruth Lynden-bell</a:t>
            </a:r>
            <a:br>
              <a:rPr lang="en-GB" cap="small" dirty="0" smtClean="0"/>
            </a:br>
            <a:r>
              <a:rPr lang="en-GB" cap="small" dirty="0" smtClean="0"/>
              <a:t/>
            </a:r>
            <a:br>
              <a:rPr lang="en-GB" cap="small" dirty="0" smtClean="0"/>
            </a:br>
            <a:r>
              <a:rPr lang="en-GB" cap="small" dirty="0" smtClean="0"/>
              <a:t>Artist: </a:t>
            </a:r>
            <a:r>
              <a:rPr lang="en-GB" cap="small" dirty="0"/>
              <a:t>Jennifer Trouton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137" y="-16901"/>
            <a:ext cx="5121989" cy="6124074"/>
          </a:xfrm>
        </p:spPr>
      </p:pic>
      <p:sp>
        <p:nvSpPr>
          <p:cNvPr id="6" name="TextBox 5"/>
          <p:cNvSpPr txBox="1"/>
          <p:nvPr/>
        </p:nvSpPr>
        <p:spPr>
          <a:xfrm>
            <a:off x="1363858" y="6297996"/>
            <a:ext cx="2227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 Black" panose="020B0A04020102020204" pitchFamily="34" charset="0"/>
              </a:rPr>
              <a:t>#</a:t>
            </a:r>
            <a:r>
              <a:rPr lang="en-GB" dirty="0" err="1">
                <a:solidFill>
                  <a:schemeClr val="bg1"/>
                </a:solidFill>
                <a:latin typeface="Arial Black" panose="020B0A04020102020204" pitchFamily="34" charset="0"/>
              </a:rPr>
              <a:t>HerstoryRTE</a:t>
            </a:r>
            <a:endParaRPr lang="en-GB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 Placeholder 14"/>
          <p:cNvSpPr txBox="1">
            <a:spLocks/>
          </p:cNvSpPr>
          <p:nvPr/>
        </p:nvSpPr>
        <p:spPr>
          <a:xfrm>
            <a:off x="248732" y="5184958"/>
            <a:ext cx="3731368" cy="922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800" b="1" dirty="0" smtClean="0"/>
              <a:t>Queen’s Gender Initiative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800" dirty="0" smtClean="0"/>
              <a:t>WOMEN IN QUEEN’S PORTRAITS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0787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156" y="0"/>
            <a:ext cx="10952979" cy="1618147"/>
          </a:xfrm>
        </p:spPr>
        <p:txBody>
          <a:bodyPr>
            <a:normAutofit fontScale="90000"/>
          </a:bodyPr>
          <a:lstStyle/>
          <a:p>
            <a:pPr algn="ctr"/>
            <a:r>
              <a:rPr lang="en-GB" cap="small" dirty="0" smtClean="0"/>
              <a:t>“Out of the Shadows”  commissioned (2000)</a:t>
            </a:r>
            <a:br>
              <a:rPr lang="en-GB" cap="small" dirty="0" smtClean="0"/>
            </a:br>
            <a:r>
              <a:rPr lang="en-GB" sz="2200" cap="small" dirty="0" smtClean="0"/>
              <a:t>Council Chamber,  Queen’s University Belfast</a:t>
            </a:r>
            <a:r>
              <a:rPr lang="en-GB" sz="3100" cap="small" dirty="0" smtClean="0"/>
              <a:t/>
            </a:r>
            <a:br>
              <a:rPr lang="en-GB" sz="3100" cap="small" dirty="0" smtClean="0"/>
            </a:br>
            <a:r>
              <a:rPr lang="en-GB" sz="3100" cap="small" dirty="0" smtClean="0"/>
              <a:t>Artist: Michelle Rogers</a:t>
            </a:r>
            <a:endParaRPr lang="en-GB" cap="small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8911"/>
            <a:ext cx="12192000" cy="4804298"/>
          </a:xfrm>
        </p:spPr>
      </p:pic>
      <p:sp>
        <p:nvSpPr>
          <p:cNvPr id="5" name="TextBox 4"/>
          <p:cNvSpPr txBox="1"/>
          <p:nvPr/>
        </p:nvSpPr>
        <p:spPr>
          <a:xfrm>
            <a:off x="942156" y="6310028"/>
            <a:ext cx="2408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#</a:t>
            </a:r>
            <a:r>
              <a:rPr lang="en-GB" dirty="0" err="1">
                <a:solidFill>
                  <a:schemeClr val="bg1"/>
                </a:solidFill>
                <a:latin typeface="Arial Black" panose="020B0A04020102020204" pitchFamily="34" charset="0"/>
              </a:rPr>
              <a:t>HerstoryRTE</a:t>
            </a:r>
            <a:endParaRPr lang="en-GB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72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732" y="815693"/>
            <a:ext cx="3958828" cy="1005803"/>
          </a:xfrm>
        </p:spPr>
        <p:txBody>
          <a:bodyPr/>
          <a:lstStyle/>
          <a:p>
            <a:r>
              <a:rPr lang="en-GB" cap="small" dirty="0" smtClean="0">
                <a:cs typeface="Arial" panose="020B0604020202020204" pitchFamily="34" charset="0"/>
              </a:rPr>
              <a:t>Professor Elizabeth Meehan</a:t>
            </a:r>
            <a:br>
              <a:rPr lang="en-GB" cap="small" dirty="0" smtClean="0">
                <a:cs typeface="Arial" panose="020B0604020202020204" pitchFamily="34" charset="0"/>
              </a:rPr>
            </a:br>
            <a:r>
              <a:rPr lang="en-GB" cap="small" dirty="0">
                <a:cs typeface="Arial" panose="020B0604020202020204" pitchFamily="34" charset="0"/>
              </a:rPr>
              <a:t/>
            </a:r>
            <a:br>
              <a:rPr lang="en-GB" cap="small" dirty="0">
                <a:cs typeface="Arial" panose="020B0604020202020204" pitchFamily="34" charset="0"/>
              </a:rPr>
            </a:br>
            <a:r>
              <a:rPr lang="en-GB" cap="small" dirty="0" smtClean="0">
                <a:cs typeface="Arial" panose="020B0604020202020204" pitchFamily="34" charset="0"/>
              </a:rPr>
              <a:t>Artist: john kindness</a:t>
            </a:r>
            <a:endParaRPr lang="en-GB" cap="small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7560" y="0"/>
            <a:ext cx="7984440" cy="6107173"/>
          </a:xfrm>
        </p:spPr>
      </p:pic>
      <p:sp>
        <p:nvSpPr>
          <p:cNvPr id="6" name="TextBox 5"/>
          <p:cNvSpPr txBox="1"/>
          <p:nvPr/>
        </p:nvSpPr>
        <p:spPr>
          <a:xfrm>
            <a:off x="1180168" y="6334091"/>
            <a:ext cx="2290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#</a:t>
            </a:r>
            <a:r>
              <a:rPr lang="en-GB" dirty="0" err="1">
                <a:solidFill>
                  <a:schemeClr val="bg1"/>
                </a:solidFill>
                <a:latin typeface="Arial Black" panose="020B0A04020102020204" pitchFamily="34" charset="0"/>
              </a:rPr>
              <a:t>HerstoryRTE</a:t>
            </a:r>
            <a:endParaRPr lang="en-GB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Text Placeholder 14"/>
          <p:cNvSpPr txBox="1">
            <a:spLocks/>
          </p:cNvSpPr>
          <p:nvPr/>
        </p:nvSpPr>
        <p:spPr>
          <a:xfrm>
            <a:off x="248732" y="5184958"/>
            <a:ext cx="3731368" cy="922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800" b="1" dirty="0" smtClean="0"/>
              <a:t>Queen’s Gender Initiative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800" dirty="0" smtClean="0"/>
              <a:t>WOMEN IN QUEEN’S PORTRAITS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45879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059" y="768795"/>
            <a:ext cx="4831267" cy="1059305"/>
          </a:xfrm>
        </p:spPr>
        <p:txBody>
          <a:bodyPr/>
          <a:lstStyle/>
          <a:p>
            <a:r>
              <a:rPr lang="en-GB" cap="small" dirty="0" smtClean="0"/>
              <a:t>Mrs Brenda McLaughlin  Pro Chancellor</a:t>
            </a:r>
            <a:br>
              <a:rPr lang="en-GB" cap="small" dirty="0" smtClean="0"/>
            </a:br>
            <a:r>
              <a:rPr lang="en-GB" cap="small" dirty="0" smtClean="0"/>
              <a:t/>
            </a:r>
            <a:br>
              <a:rPr lang="en-GB" cap="small" dirty="0" smtClean="0"/>
            </a:br>
            <a:r>
              <a:rPr lang="en-GB" cap="small" dirty="0" smtClean="0"/>
              <a:t>Artist: </a:t>
            </a:r>
            <a:r>
              <a:rPr lang="en-GB" cap="small" dirty="0" err="1"/>
              <a:t>Comhghall</a:t>
            </a:r>
            <a:r>
              <a:rPr lang="en-GB" cap="small" dirty="0"/>
              <a:t> Casey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958" y="0"/>
            <a:ext cx="5731042" cy="6138592"/>
          </a:xfrm>
        </p:spPr>
      </p:pic>
      <p:sp>
        <p:nvSpPr>
          <p:cNvPr id="8" name="TextBox 7"/>
          <p:cNvSpPr txBox="1"/>
          <p:nvPr/>
        </p:nvSpPr>
        <p:spPr>
          <a:xfrm>
            <a:off x="2576068" y="6273933"/>
            <a:ext cx="2218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#</a:t>
            </a:r>
            <a:r>
              <a:rPr lang="en-GB" dirty="0" err="1">
                <a:solidFill>
                  <a:schemeClr val="bg1"/>
                </a:solidFill>
                <a:latin typeface="Arial Black" panose="020B0A04020102020204" pitchFamily="34" charset="0"/>
              </a:rPr>
              <a:t>HerstoryRTE</a:t>
            </a:r>
            <a:endParaRPr lang="en-GB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 Placeholder 14"/>
          <p:cNvSpPr txBox="1">
            <a:spLocks/>
          </p:cNvSpPr>
          <p:nvPr/>
        </p:nvSpPr>
        <p:spPr>
          <a:xfrm>
            <a:off x="248732" y="5184958"/>
            <a:ext cx="3731368" cy="922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800" dirty="0" smtClean="0"/>
              <a:t>Queen’s Gender Initiative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800" dirty="0" smtClean="0"/>
              <a:t>WOMEN IN QUEEN’S PORTRAITS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61093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822" y="1191130"/>
            <a:ext cx="7000210" cy="1890185"/>
          </a:xfrm>
        </p:spPr>
        <p:txBody>
          <a:bodyPr/>
          <a:lstStyle/>
          <a:p>
            <a:r>
              <a:rPr lang="en-GB" cap="small" dirty="0">
                <a:cs typeface="Arial" panose="020B0604020202020204" pitchFamily="34" charset="0"/>
              </a:rPr>
              <a:t>Professor Dame Ingrid </a:t>
            </a:r>
            <a:r>
              <a:rPr lang="en-GB" cap="small" dirty="0" smtClean="0">
                <a:cs typeface="Arial" panose="020B0604020202020204" pitchFamily="34" charset="0"/>
              </a:rPr>
              <a:t>Allen</a:t>
            </a:r>
            <a:br>
              <a:rPr lang="en-GB" cap="small" dirty="0" smtClean="0">
                <a:cs typeface="Arial" panose="020B0604020202020204" pitchFamily="34" charset="0"/>
              </a:rPr>
            </a:br>
            <a:r>
              <a:rPr lang="en-GB" cap="small" dirty="0" smtClean="0">
                <a:cs typeface="Arial" panose="020B0604020202020204" pitchFamily="34" charset="0"/>
              </a:rPr>
              <a:t/>
            </a:r>
            <a:br>
              <a:rPr lang="en-GB" cap="small" dirty="0" smtClean="0">
                <a:cs typeface="Arial" panose="020B0604020202020204" pitchFamily="34" charset="0"/>
              </a:rPr>
            </a:br>
            <a:r>
              <a:rPr lang="en-GB" cap="small" dirty="0" smtClean="0"/>
              <a:t>Artist:</a:t>
            </a:r>
            <a:r>
              <a:rPr lang="en-GB" cap="small" dirty="0"/>
              <a:t> Tom </a:t>
            </a:r>
            <a:r>
              <a:rPr lang="en-GB" cap="small" dirty="0" err="1" smtClean="0"/>
              <a:t>Hallifax</a:t>
            </a:r>
            <a:r>
              <a:rPr lang="en-GB" cap="small" dirty="0" smtClean="0"/>
              <a:t/>
            </a:r>
            <a:br>
              <a:rPr lang="en-GB" cap="small" dirty="0" smtClean="0"/>
            </a:br>
            <a:endParaRPr lang="en-GB" cap="small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0"/>
            <a:ext cx="5105400" cy="6162630"/>
          </a:xfrm>
        </p:spPr>
      </p:pic>
      <p:sp>
        <p:nvSpPr>
          <p:cNvPr id="6" name="TextBox 5"/>
          <p:cNvSpPr txBox="1"/>
          <p:nvPr/>
        </p:nvSpPr>
        <p:spPr>
          <a:xfrm>
            <a:off x="2110054" y="6310028"/>
            <a:ext cx="2154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#</a:t>
            </a:r>
            <a:r>
              <a:rPr lang="en-GB" dirty="0" err="1">
                <a:solidFill>
                  <a:schemeClr val="bg1"/>
                </a:solidFill>
                <a:latin typeface="Arial Black" panose="020B0A04020102020204" pitchFamily="34" charset="0"/>
              </a:rPr>
              <a:t>HerstoryRTE</a:t>
            </a:r>
            <a:endParaRPr lang="en-GB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 Placeholder 14"/>
          <p:cNvSpPr txBox="1">
            <a:spLocks/>
          </p:cNvSpPr>
          <p:nvPr/>
        </p:nvSpPr>
        <p:spPr>
          <a:xfrm>
            <a:off x="248732" y="5184958"/>
            <a:ext cx="3731368" cy="922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800" b="1" dirty="0" smtClean="0"/>
              <a:t>Queen’s Gender Initiative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800" dirty="0" smtClean="0"/>
              <a:t>WOMEN IN QUEEN’S PORTRAITS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89031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471" y="1201931"/>
            <a:ext cx="4927520" cy="1059305"/>
          </a:xfrm>
        </p:spPr>
        <p:txBody>
          <a:bodyPr/>
          <a:lstStyle/>
          <a:p>
            <a:r>
              <a:rPr lang="en-GB" cap="small" dirty="0" smtClean="0"/>
              <a:t>Professor Jean Orr</a:t>
            </a:r>
            <a:br>
              <a:rPr lang="en-GB" cap="small" dirty="0" smtClean="0"/>
            </a:br>
            <a:r>
              <a:rPr lang="en-GB" cap="small" dirty="0" smtClean="0"/>
              <a:t/>
            </a:r>
            <a:br>
              <a:rPr lang="en-GB" cap="small" dirty="0" smtClean="0"/>
            </a:br>
            <a:r>
              <a:rPr lang="en-GB" cap="small" dirty="0" smtClean="0"/>
              <a:t>Artist: Benita </a:t>
            </a:r>
            <a:r>
              <a:rPr lang="en-GB" cap="small" dirty="0"/>
              <a:t>Stoney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117" y="0"/>
            <a:ext cx="4636168" cy="6121500"/>
          </a:xfrm>
        </p:spPr>
      </p:pic>
      <p:sp>
        <p:nvSpPr>
          <p:cNvPr id="6" name="TextBox 5"/>
          <p:cNvSpPr txBox="1"/>
          <p:nvPr/>
        </p:nvSpPr>
        <p:spPr>
          <a:xfrm>
            <a:off x="1156105" y="6225806"/>
            <a:ext cx="2290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#</a:t>
            </a:r>
            <a:r>
              <a:rPr lang="en-GB" dirty="0" err="1">
                <a:solidFill>
                  <a:schemeClr val="bg1"/>
                </a:solidFill>
                <a:latin typeface="Arial Black" panose="020B0A04020102020204" pitchFamily="34" charset="0"/>
              </a:rPr>
              <a:t>HerstoryRTE</a:t>
            </a:r>
            <a:endParaRPr lang="en-GB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 Placeholder 14"/>
          <p:cNvSpPr txBox="1">
            <a:spLocks/>
          </p:cNvSpPr>
          <p:nvPr/>
        </p:nvSpPr>
        <p:spPr>
          <a:xfrm>
            <a:off x="248732" y="5184958"/>
            <a:ext cx="3731368" cy="922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800" b="1" dirty="0" smtClean="0"/>
              <a:t>Queen’s Gender Initiative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800" dirty="0" smtClean="0"/>
              <a:t>WOMEN IN QUEEN’S PORTRAITS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15833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932" y="1177868"/>
            <a:ext cx="5348625" cy="1059305"/>
          </a:xfrm>
        </p:spPr>
        <p:txBody>
          <a:bodyPr/>
          <a:lstStyle/>
          <a:p>
            <a:r>
              <a:rPr lang="en-GB" cap="small" dirty="0" smtClean="0"/>
              <a:t>Professor Margaret </a:t>
            </a:r>
            <a:r>
              <a:rPr lang="en-GB" cap="small" dirty="0" err="1" smtClean="0"/>
              <a:t>Mullett</a:t>
            </a:r>
            <a:r>
              <a:rPr lang="en-GB" cap="small" dirty="0" smtClean="0"/>
              <a:t/>
            </a:r>
            <a:br>
              <a:rPr lang="en-GB" cap="small" dirty="0" smtClean="0"/>
            </a:br>
            <a:r>
              <a:rPr lang="en-GB" cap="small" dirty="0"/>
              <a:t/>
            </a:r>
            <a:br>
              <a:rPr lang="en-GB" cap="small" dirty="0"/>
            </a:br>
            <a:r>
              <a:rPr lang="en-GB" cap="small" dirty="0" smtClean="0"/>
              <a:t>Artist:</a:t>
            </a:r>
            <a:r>
              <a:rPr lang="en-GB" cap="small" dirty="0"/>
              <a:t> Stephen Johnston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110" y="0"/>
            <a:ext cx="6120891" cy="6107173"/>
          </a:xfrm>
        </p:spPr>
      </p:pic>
      <p:sp>
        <p:nvSpPr>
          <p:cNvPr id="6" name="TextBox 5"/>
          <p:cNvSpPr txBox="1"/>
          <p:nvPr/>
        </p:nvSpPr>
        <p:spPr>
          <a:xfrm>
            <a:off x="1623192" y="6316223"/>
            <a:ext cx="2199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 Black" panose="020B0A04020102020204" pitchFamily="34" charset="0"/>
              </a:rPr>
              <a:t>#</a:t>
            </a:r>
            <a:r>
              <a:rPr lang="en-GB" dirty="0" err="1">
                <a:solidFill>
                  <a:schemeClr val="bg1"/>
                </a:solidFill>
                <a:latin typeface="Arial Black" panose="020B0A04020102020204" pitchFamily="34" charset="0"/>
              </a:rPr>
              <a:t>HerstoryRTE</a:t>
            </a:r>
            <a:endParaRPr lang="en-GB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 Placeholder 14"/>
          <p:cNvSpPr txBox="1">
            <a:spLocks/>
          </p:cNvSpPr>
          <p:nvPr/>
        </p:nvSpPr>
        <p:spPr>
          <a:xfrm>
            <a:off x="248732" y="5184958"/>
            <a:ext cx="3731368" cy="922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800" b="1" dirty="0" smtClean="0"/>
              <a:t>Queen’s Gender Initiative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800" dirty="0" smtClean="0"/>
              <a:t>WOMEN IN QUEEN’S PORTRAITS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94525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039" y="1105678"/>
            <a:ext cx="4819236" cy="1059305"/>
          </a:xfrm>
        </p:spPr>
        <p:txBody>
          <a:bodyPr/>
          <a:lstStyle/>
          <a:p>
            <a:r>
              <a:rPr lang="en-GB" cap="small" dirty="0">
                <a:cs typeface="Arial" panose="020B0604020202020204" pitchFamily="34" charset="0"/>
              </a:rPr>
              <a:t>Baroness May </a:t>
            </a:r>
            <a:r>
              <a:rPr lang="en-GB" cap="small" dirty="0" smtClean="0">
                <a:cs typeface="Arial" panose="020B0604020202020204" pitchFamily="34" charset="0"/>
              </a:rPr>
              <a:t>Blood</a:t>
            </a:r>
            <a:br>
              <a:rPr lang="en-GB" cap="small" dirty="0" smtClean="0">
                <a:cs typeface="Arial" panose="020B0604020202020204" pitchFamily="34" charset="0"/>
              </a:rPr>
            </a:br>
            <a:r>
              <a:rPr lang="en-GB" cap="small" dirty="0" smtClean="0">
                <a:cs typeface="Arial" panose="020B0604020202020204" pitchFamily="34" charset="0"/>
              </a:rPr>
              <a:t/>
            </a:r>
            <a:br>
              <a:rPr lang="en-GB" cap="small" dirty="0" smtClean="0">
                <a:cs typeface="Arial" panose="020B0604020202020204" pitchFamily="34" charset="0"/>
              </a:rPr>
            </a:br>
            <a:r>
              <a:rPr lang="en-GB" cap="small" dirty="0" smtClean="0">
                <a:cs typeface="Arial" panose="020B0604020202020204" pitchFamily="34" charset="0"/>
              </a:rPr>
              <a:t>Artist:</a:t>
            </a:r>
            <a:r>
              <a:rPr lang="en-GB" cap="small" dirty="0"/>
              <a:t> </a:t>
            </a:r>
            <a:r>
              <a:rPr lang="en-GB" cap="small" dirty="0" smtClean="0"/>
              <a:t>Nicola </a:t>
            </a:r>
            <a:r>
              <a:rPr lang="en-GB" cap="small" dirty="0"/>
              <a:t>Russell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802" y="0"/>
            <a:ext cx="6095197" cy="6136105"/>
          </a:xfrm>
        </p:spPr>
      </p:pic>
      <p:sp>
        <p:nvSpPr>
          <p:cNvPr id="6" name="TextBox 5"/>
          <p:cNvSpPr txBox="1"/>
          <p:nvPr/>
        </p:nvSpPr>
        <p:spPr>
          <a:xfrm>
            <a:off x="1449217" y="6334091"/>
            <a:ext cx="21456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 Black" panose="020B0A04020102020204" pitchFamily="34" charset="0"/>
              </a:rPr>
              <a:t>#</a:t>
            </a:r>
            <a:r>
              <a:rPr lang="en-GB" dirty="0" err="1">
                <a:solidFill>
                  <a:schemeClr val="bg1"/>
                </a:solidFill>
                <a:latin typeface="Arial Black" panose="020B0A04020102020204" pitchFamily="34" charset="0"/>
              </a:rPr>
              <a:t>HerstoryRTE</a:t>
            </a:r>
            <a:endParaRPr lang="en-GB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 Placeholder 14"/>
          <p:cNvSpPr txBox="1">
            <a:spLocks/>
          </p:cNvSpPr>
          <p:nvPr/>
        </p:nvSpPr>
        <p:spPr>
          <a:xfrm>
            <a:off x="248732" y="5184958"/>
            <a:ext cx="3731368" cy="922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800" b="1" dirty="0" smtClean="0"/>
              <a:t>Queen’s Gender Initiative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800" dirty="0" smtClean="0"/>
              <a:t>WOMEN IN QUEEN’S PORTRAITS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33590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628" y="1201931"/>
            <a:ext cx="9605635" cy="1059305"/>
          </a:xfrm>
        </p:spPr>
        <p:txBody>
          <a:bodyPr/>
          <a:lstStyle/>
          <a:p>
            <a:r>
              <a:rPr lang="en-GB" cap="small" dirty="0" smtClean="0"/>
              <a:t>Professor Mary McAleese</a:t>
            </a:r>
            <a:br>
              <a:rPr lang="en-GB" cap="small" dirty="0" smtClean="0"/>
            </a:br>
            <a:r>
              <a:rPr lang="en-GB" cap="small" dirty="0" smtClean="0"/>
              <a:t/>
            </a:r>
            <a:br>
              <a:rPr lang="en-GB" cap="small" dirty="0" smtClean="0"/>
            </a:br>
            <a:r>
              <a:rPr lang="en-GB" cap="small" dirty="0"/>
              <a:t>A</a:t>
            </a:r>
            <a:r>
              <a:rPr lang="en-GB" cap="small" dirty="0" smtClean="0"/>
              <a:t>rtist: </a:t>
            </a:r>
            <a:r>
              <a:rPr lang="en-GB" cap="small" dirty="0"/>
              <a:t>Carol Graham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759" y="0"/>
            <a:ext cx="5093368" cy="6130433"/>
          </a:xfrm>
        </p:spPr>
      </p:pic>
      <p:sp>
        <p:nvSpPr>
          <p:cNvPr id="6" name="TextBox 5"/>
          <p:cNvSpPr txBox="1"/>
          <p:nvPr/>
        </p:nvSpPr>
        <p:spPr>
          <a:xfrm>
            <a:off x="1466782" y="6358154"/>
            <a:ext cx="2027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 Black" panose="020B0A04020102020204" pitchFamily="34" charset="0"/>
              </a:rPr>
              <a:t>#</a:t>
            </a:r>
            <a:r>
              <a:rPr lang="en-GB" dirty="0" err="1">
                <a:solidFill>
                  <a:schemeClr val="bg1"/>
                </a:solidFill>
                <a:latin typeface="Arial Black" panose="020B0A04020102020204" pitchFamily="34" charset="0"/>
              </a:rPr>
              <a:t>HerstoryRTE</a:t>
            </a:r>
            <a:endParaRPr lang="en-GB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 Placeholder 14"/>
          <p:cNvSpPr txBox="1">
            <a:spLocks/>
          </p:cNvSpPr>
          <p:nvPr/>
        </p:nvSpPr>
        <p:spPr>
          <a:xfrm>
            <a:off x="248732" y="5184958"/>
            <a:ext cx="3731368" cy="922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800" b="1" dirty="0" smtClean="0"/>
              <a:t>Queen’s Gender Initiative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800" dirty="0" smtClean="0"/>
              <a:t>WOMEN IN QUEEN’S PORTRAITS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348041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344" y="1117710"/>
            <a:ext cx="9605635" cy="1059305"/>
          </a:xfrm>
        </p:spPr>
        <p:txBody>
          <a:bodyPr/>
          <a:lstStyle/>
          <a:p>
            <a:r>
              <a:rPr lang="en-GB" cap="small" dirty="0">
                <a:latin typeface="Arial" panose="020B0604020202020204" pitchFamily="34" charset="0"/>
                <a:cs typeface="Arial" panose="020B0604020202020204" pitchFamily="34" charset="0"/>
              </a:rPr>
              <a:t>Professor Mollie </a:t>
            </a:r>
            <a:r>
              <a:rPr lang="en-GB" cap="small" dirty="0" smtClean="0">
                <a:latin typeface="Arial" panose="020B0604020202020204" pitchFamily="34" charset="0"/>
                <a:cs typeface="Arial" panose="020B0604020202020204" pitchFamily="34" charset="0"/>
              </a:rPr>
              <a:t>McGeown</a:t>
            </a:r>
            <a:br>
              <a:rPr lang="en-GB" cap="small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cap="small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cap="small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cap="small" dirty="0" smtClean="0">
                <a:latin typeface="Arial" panose="020B0604020202020204" pitchFamily="34" charset="0"/>
                <a:cs typeface="Arial" panose="020B0604020202020204" pitchFamily="34" charset="0"/>
              </a:rPr>
              <a:t>Artist: </a:t>
            </a:r>
            <a:r>
              <a:rPr lang="en-GB" cap="small" dirty="0"/>
              <a:t>Laurence Coulter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214" y="0"/>
            <a:ext cx="4313943" cy="6148137"/>
          </a:xfrm>
        </p:spPr>
      </p:pic>
      <p:sp>
        <p:nvSpPr>
          <p:cNvPr id="6" name="TextBox 5"/>
          <p:cNvSpPr txBox="1"/>
          <p:nvPr/>
        </p:nvSpPr>
        <p:spPr>
          <a:xfrm>
            <a:off x="1749462" y="6334090"/>
            <a:ext cx="2046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#</a:t>
            </a:r>
            <a:r>
              <a:rPr lang="en-GB" dirty="0" err="1">
                <a:solidFill>
                  <a:schemeClr val="bg1"/>
                </a:solidFill>
                <a:latin typeface="Arial Black" panose="020B0A04020102020204" pitchFamily="34" charset="0"/>
              </a:rPr>
              <a:t>HerstoryRTE</a:t>
            </a:r>
            <a:endParaRPr lang="en-GB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Text Placeholder 14"/>
          <p:cNvSpPr txBox="1">
            <a:spLocks/>
          </p:cNvSpPr>
          <p:nvPr/>
        </p:nvSpPr>
        <p:spPr>
          <a:xfrm>
            <a:off x="248732" y="5184958"/>
            <a:ext cx="3731368" cy="922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GB" sz="1800" b="1" dirty="0" smtClean="0"/>
              <a:t>Queen’s Gender Initiative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1800" dirty="0" smtClean="0"/>
              <a:t>WOMEN IN QUEEN’S PORTRAITS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416462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406AF6E899A443B088CBB235517035" ma:contentTypeVersion="10" ma:contentTypeDescription="Create a new document." ma:contentTypeScope="" ma:versionID="d6e0eb2eaab81f4525aa94f295a5352a">
  <xsd:schema xmlns:xsd="http://www.w3.org/2001/XMLSchema" xmlns:xs="http://www.w3.org/2001/XMLSchema" xmlns:p="http://schemas.microsoft.com/office/2006/metadata/properties" xmlns:ns3="c51ce0d9-b5e0-4520-89e9-ff5f84fa91bb" xmlns:ns4="4a7669a9-a011-4939-9a62-ac1a8914829f" targetNamespace="http://schemas.microsoft.com/office/2006/metadata/properties" ma:root="true" ma:fieldsID="fbfe961cefc6156196e60411533ad3b1" ns3:_="" ns4:_="">
    <xsd:import namespace="c51ce0d9-b5e0-4520-89e9-ff5f84fa91bb"/>
    <xsd:import namespace="4a7669a9-a011-4939-9a62-ac1a8914829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1ce0d9-b5e0-4520-89e9-ff5f84fa91b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7669a9-a011-4939-9a62-ac1a891482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A453BD0-9ABB-47F0-BD7E-DBD9C6B6D258}">
  <ds:schemaRefs>
    <ds:schemaRef ds:uri="http://purl.org/dc/elements/1.1/"/>
    <ds:schemaRef ds:uri="http://schemas.microsoft.com/office/2006/documentManagement/types"/>
    <ds:schemaRef ds:uri="c51ce0d9-b5e0-4520-89e9-ff5f84fa91bb"/>
    <ds:schemaRef ds:uri="http://purl.org/dc/terms/"/>
    <ds:schemaRef ds:uri="http://schemas.openxmlformats.org/package/2006/metadata/core-properties"/>
    <ds:schemaRef ds:uri="4a7669a9-a011-4939-9a62-ac1a8914829f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F614BE3-602F-47B3-9CD1-657594267F3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8AE2341-032F-422C-9E96-4D44DF3FB2A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1ce0d9-b5e0-4520-89e9-ff5f84fa91bb"/>
    <ds:schemaRef ds:uri="4a7669a9-a011-4939-9a62-ac1a891482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256</TotalTime>
  <Words>144</Words>
  <Application>Microsoft Office PowerPoint</Application>
  <PresentationFormat>Widescreen</PresentationFormat>
  <Paragraphs>45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Arial Black</vt:lpstr>
      <vt:lpstr>Gill Sans MT</vt:lpstr>
      <vt:lpstr>Gallery</vt:lpstr>
      <vt:lpstr>PowerPoint Presentation</vt:lpstr>
      <vt:lpstr>Professor Elizabeth Meehan  Artist: john kindness</vt:lpstr>
      <vt:lpstr>Mrs Brenda McLaughlin  Pro Chancellor  Artist: Comhghall Casey</vt:lpstr>
      <vt:lpstr>Professor Dame Ingrid Allen  Artist: Tom Hallifax </vt:lpstr>
      <vt:lpstr>Professor Jean Orr  Artist: Benita Stoney</vt:lpstr>
      <vt:lpstr>Professor Margaret Mullett  Artist: Stephen Johnston</vt:lpstr>
      <vt:lpstr>Baroness May Blood  Artist: Nicola Russell</vt:lpstr>
      <vt:lpstr>Professor Mary McAleese  Artist: Carol Graham</vt:lpstr>
      <vt:lpstr>Professor Mollie McGeown  Artist: Laurence Coulter</vt:lpstr>
      <vt:lpstr>Professor Edna Longley  Artist: Jeffrey Morgan</vt:lpstr>
      <vt:lpstr>Professor Ruth Lynden-bell  Artist: Jennifer Trouton</vt:lpstr>
      <vt:lpstr>“Out of the Shadows”  commissioned (2000) Council Chamber,  Queen’s University Belfast Artist: Michelle Rogers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Women in Queens</dc:title>
  <dc:creator>Catherine Carey</dc:creator>
  <cp:lastModifiedBy>Erin Davidson</cp:lastModifiedBy>
  <cp:revision>30</cp:revision>
  <dcterms:created xsi:type="dcterms:W3CDTF">2019-12-12T11:02:59Z</dcterms:created>
  <dcterms:modified xsi:type="dcterms:W3CDTF">2020-01-31T14:37:26Z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0x01010006406AF6E899A443B088CBB235517035</vt:lpwstr>
  </property>
</Properties>
</file>